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FC9A3-657D-45EB-821E-566E230873E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80423-520F-407A-9B32-DBAB3CAB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77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80423-520F-407A-9B32-DBAB3CAB90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7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5E07-923E-4F73-9742-3E6AA8BA821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2E5E-4ADE-43E1-8233-C1EBD355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0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5E07-923E-4F73-9742-3E6AA8BA821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2E5E-4ADE-43E1-8233-C1EBD355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3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5E07-923E-4F73-9742-3E6AA8BA821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2E5E-4ADE-43E1-8233-C1EBD355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5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5E07-923E-4F73-9742-3E6AA8BA821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2E5E-4ADE-43E1-8233-C1EBD355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0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5E07-923E-4F73-9742-3E6AA8BA821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2E5E-4ADE-43E1-8233-C1EBD355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5E07-923E-4F73-9742-3E6AA8BA821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2E5E-4ADE-43E1-8233-C1EBD355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5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5E07-923E-4F73-9742-3E6AA8BA821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2E5E-4ADE-43E1-8233-C1EBD355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4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5E07-923E-4F73-9742-3E6AA8BA821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2E5E-4ADE-43E1-8233-C1EBD355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5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5E07-923E-4F73-9742-3E6AA8BA821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2E5E-4ADE-43E1-8233-C1EBD355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6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5E07-923E-4F73-9742-3E6AA8BA821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2E5E-4ADE-43E1-8233-C1EBD355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5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5E07-923E-4F73-9742-3E6AA8BA821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2E5E-4ADE-43E1-8233-C1EBD355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1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A5E07-923E-4F73-9742-3E6AA8BA821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02E5E-4ADE-43E1-8233-C1EBD355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7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Mathematical Economics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87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Infinite Sums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Application of convergence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endParaRPr lang="en-US" smtClean="0"/>
              </a:p>
              <a:p>
                <a:r>
                  <a:rPr lang="en-US" smtClean="0"/>
                  <a:t>Given </a:t>
                </a:r>
                <a:r>
                  <a:rPr lang="en-US" dirty="0" smtClean="0"/>
                  <a:t>a real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 the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infinite sum of its terms </a:t>
                </a:r>
                <a:r>
                  <a:rPr lang="en-US" dirty="0" smtClean="0"/>
                  <a:t>is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well-defined</a:t>
                </a:r>
                <a:r>
                  <a:rPr lang="en-US" dirty="0" smtClean="0"/>
                  <a:t> if the sequence of partial sums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converges</a:t>
                </a:r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, we write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nary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9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Plan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Metric Spaces</a:t>
                </a:r>
              </a:p>
              <a:p>
                <a:r>
                  <a:rPr lang="en-US" dirty="0" smtClean="0"/>
                  <a:t>Convergence in Metric Spaces</a:t>
                </a:r>
              </a:p>
              <a:p>
                <a:r>
                  <a:rPr lang="en-US" dirty="0" smtClean="0"/>
                  <a:t>Sequences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Bolzano-</a:t>
                </a:r>
                <a:r>
                  <a:rPr lang="en-US" dirty="0" err="1" smtClean="0"/>
                  <a:t>Weierstrass</a:t>
                </a:r>
                <a:r>
                  <a:rPr lang="en-US" dirty="0" smtClean="0"/>
                  <a:t> theorem</a:t>
                </a:r>
                <a:endParaRPr lang="en-US" dirty="0"/>
              </a:p>
              <a:p>
                <a:r>
                  <a:rPr lang="en-US" dirty="0" smtClean="0"/>
                  <a:t>Infinite sums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52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Metric Spaces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Metric</a:t>
                </a:r>
                <a:r>
                  <a:rPr lang="en-US" dirty="0" smtClean="0"/>
                  <a:t> (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distance</a:t>
                </a:r>
                <a:r>
                  <a:rPr lang="en-US" dirty="0" smtClean="0"/>
                  <a:t>) on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is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)≥0</m:t>
                    </m:r>
                  </m:oMath>
                </a14:m>
                <a:r>
                  <a:rPr lang="en-US" dirty="0" smtClean="0"/>
                  <a:t>, with equality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	</a:t>
                </a:r>
                <a:r>
                  <a:rPr lang="en-US" i="1" dirty="0" smtClean="0">
                    <a:solidFill>
                      <a:srgbClr val="0070C0"/>
                    </a:solidFill>
                  </a:rPr>
                  <a:t>(Triangle inequality)</a:t>
                </a:r>
                <a:endParaRPr lang="en-US" dirty="0" smtClean="0"/>
              </a:p>
              <a:p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Metric space</a:t>
                </a:r>
                <a:r>
                  <a:rPr lang="en-US" dirty="0" smtClean="0"/>
                  <a:t> is a pair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),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is a set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 is a metric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9047391" y="3629839"/>
            <a:ext cx="1085850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052327" y="2913085"/>
            <a:ext cx="383722" cy="676343"/>
          </a:xfrm>
          <a:prstGeom prst="straightConnector1">
            <a:avLst/>
          </a:prstGeom>
          <a:ln w="28575" cap="flat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464237" y="2872673"/>
            <a:ext cx="669004" cy="71675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001672" y="3602898"/>
            <a:ext cx="45719" cy="53883"/>
          </a:xfrm>
          <a:prstGeom prst="ellipse">
            <a:avLst/>
          </a:prstGeom>
          <a:ln w="19050" cmpd="sng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134950" y="3602898"/>
            <a:ext cx="45719" cy="53883"/>
          </a:xfrm>
          <a:prstGeom prst="ellips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436049" y="2859202"/>
            <a:ext cx="45719" cy="53883"/>
          </a:xfrm>
          <a:prstGeom prst="ellips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778432" y="34249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44188" y="259348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118886" y="342496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66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Metric Spaces: Examples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Euclidean Space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,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,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 smtClean="0"/>
                  <a:t>.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76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Metric Spaces: Open and Closed Balls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a metric space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),</a:t>
                </a:r>
              </a:p>
              <a:p>
                <a:pPr lvl="1"/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Open ball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with center x and radius </a:t>
                </a:r>
                <a:r>
                  <a:rPr lang="el-GR" dirty="0" smtClean="0"/>
                  <a:t>ε</a:t>
                </a:r>
                <a:r>
                  <a:rPr lang="en-US" dirty="0" smtClean="0"/>
                  <a:t> is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lvl="1"/>
                <a:r>
                  <a:rPr lang="en-US" b="1" dirty="0" smtClean="0">
                    <a:solidFill>
                      <a:srgbClr val="33CCCC"/>
                    </a:solidFill>
                  </a:rPr>
                  <a:t>Closed ball </a:t>
                </a:r>
                <a:r>
                  <a:rPr lang="en-US" dirty="0" smtClean="0"/>
                  <a:t>with center x and radius </a:t>
                </a:r>
                <a:r>
                  <a:rPr lang="el-GR" dirty="0" smtClean="0"/>
                  <a:t>ε</a:t>
                </a:r>
                <a:r>
                  <a:rPr lang="en-US" dirty="0" smtClean="0"/>
                  <a:t> is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}.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1735494" y="4366727"/>
            <a:ext cx="1194318" cy="115699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24256" y="4945225"/>
            <a:ext cx="45719" cy="550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27106" y="4374789"/>
            <a:ext cx="1212980" cy="1156995"/>
          </a:xfrm>
          <a:prstGeom prst="ellipse">
            <a:avLst/>
          </a:prstGeom>
          <a:solidFill>
            <a:srgbClr val="33CCCC">
              <a:alpha val="85098"/>
            </a:srgbClr>
          </a:solidFill>
          <a:ln w="28575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5" idx="7"/>
            <a:endCxn id="4" idx="7"/>
          </p:cNvCxnSpPr>
          <p:nvPr/>
        </p:nvCxnSpPr>
        <p:spPr>
          <a:xfrm flipV="1">
            <a:off x="2363280" y="4536165"/>
            <a:ext cx="391628" cy="4171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07954" y="4508425"/>
                <a:ext cx="35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954" y="4508425"/>
                <a:ext cx="35067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51935" y="4768621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935" y="4768621"/>
                <a:ext cx="36798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4404049" y="4945226"/>
            <a:ext cx="46653" cy="550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7"/>
            <a:endCxn id="6" idx="7"/>
          </p:cNvCxnSpPr>
          <p:nvPr/>
        </p:nvCxnSpPr>
        <p:spPr>
          <a:xfrm flipV="1">
            <a:off x="4443870" y="4544227"/>
            <a:ext cx="418579" cy="4090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404049" y="4497240"/>
                <a:ext cx="35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049" y="4497240"/>
                <a:ext cx="35067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112329" y="4768621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329" y="4768621"/>
                <a:ext cx="36798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919946" y="5523722"/>
                <a:ext cx="825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946" y="5523722"/>
                <a:ext cx="82503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024568" y="5531784"/>
                <a:ext cx="793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33CC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33CCCC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33CC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i="1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solidFill>
                            <a:srgbClr val="33CCCC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b="1" dirty="0">
                  <a:solidFill>
                    <a:srgbClr val="33CCCC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568" y="5531784"/>
                <a:ext cx="793743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82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Convergence in Metric Spaces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Sequence</a:t>
                </a:r>
                <a:r>
                  <a:rPr lang="en-US" dirty="0" smtClean="0"/>
                  <a:t> in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is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, which we write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in a metric space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)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converges</a:t>
                </a:r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if 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We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7763069" y="4683967"/>
            <a:ext cx="1474237" cy="141825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481527" y="5402425"/>
            <a:ext cx="46653" cy="46653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44187" y="5079746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187" y="5079746"/>
                <a:ext cx="36798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6" idx="2"/>
            <a:endCxn id="4" idx="5"/>
          </p:cNvCxnSpPr>
          <p:nvPr/>
        </p:nvCxnSpPr>
        <p:spPr>
          <a:xfrm>
            <a:off x="8528180" y="5449078"/>
            <a:ext cx="493229" cy="4454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665520" y="5402425"/>
                <a:ext cx="35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520" y="5402425"/>
                <a:ext cx="35067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132463" y="6094436"/>
                <a:ext cx="7914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463" y="6094436"/>
                <a:ext cx="79143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7081936" y="5446732"/>
            <a:ext cx="45719" cy="4571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273872" y="5792768"/>
            <a:ext cx="45719" cy="4571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045454" y="5079746"/>
            <a:ext cx="45719" cy="4571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719745" y="5010700"/>
            <a:ext cx="45719" cy="4571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450367" y="4964981"/>
            <a:ext cx="45719" cy="4571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504289" y="4998334"/>
            <a:ext cx="45719" cy="4571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19746" y="5125465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746" y="5125465"/>
                <a:ext cx="46076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341408" y="4664227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408" y="4664227"/>
                <a:ext cx="46608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312612" y="4648047"/>
                <a:ext cx="730200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612" y="4648047"/>
                <a:ext cx="730200" cy="396006"/>
              </a:xfrm>
              <a:prstGeom prst="rect">
                <a:avLst/>
              </a:prstGeom>
              <a:blipFill rotWithShape="0">
                <a:blip r:embed="rId8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968956" y="5706517"/>
                <a:ext cx="950901" cy="3888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956" y="5706517"/>
                <a:ext cx="950901" cy="38888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709971" y="4750647"/>
                <a:ext cx="950901" cy="3888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971" y="4750647"/>
                <a:ext cx="950901" cy="38888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579672" y="4936130"/>
                <a:ext cx="829073" cy="3888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672" y="4936130"/>
                <a:ext cx="829073" cy="38888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41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Convergence Theorems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1107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u="sng" dirty="0" smtClean="0"/>
                  <a:t>Th</a:t>
                </a:r>
                <a:r>
                  <a:rPr lang="en-US" dirty="0" smtClean="0"/>
                  <a:t>.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in a metric space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)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has at most one limit</a:t>
                </a:r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Consider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and a </a:t>
                </a:r>
                <a:r>
                  <a:rPr lang="en-US" i="1" dirty="0" smtClean="0"/>
                  <a:t>rule</a:t>
                </a:r>
                <a:r>
                  <a:rPr lang="en-US" dirty="0" smtClean="0"/>
                  <a:t> that assigns to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 smtClean="0"/>
                  <a:t> a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is called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subsequence</a:t>
                </a:r>
                <a:r>
                  <a:rPr lang="en-US" dirty="0" smtClean="0"/>
                  <a:t>.</a:t>
                </a:r>
              </a:p>
              <a:p>
                <a:r>
                  <a:rPr lang="en-US" b="1" u="sng" dirty="0" smtClean="0"/>
                  <a:t>Th</a:t>
                </a:r>
                <a:r>
                  <a:rPr lang="en-US" dirty="0" smtClean="0"/>
                  <a:t>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converges</a:t>
                </a:r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 smtClean="0"/>
                  <a:t>, then any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subsequence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 also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converges</a:t>
                </a:r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b="1" i="1" dirty="0" smtClean="0"/>
                  <a:t>Remark</a:t>
                </a:r>
                <a:r>
                  <a:rPr lang="en-US" dirty="0" smtClean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does not converge, we cannot say anything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/>
                  <a:t>A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in a metric space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) is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bounded</a:t>
                </a:r>
                <a:r>
                  <a:rPr lang="en-US" dirty="0" smtClean="0"/>
                  <a:t> if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:r>
                  <a:rPr lang="en-US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endParaRPr lang="en-US" b="1" u="sng" dirty="0" smtClean="0"/>
              </a:p>
              <a:p>
                <a:r>
                  <a:rPr lang="en-US" b="1" u="sng" dirty="0" smtClean="0"/>
                  <a:t>Th</a:t>
                </a:r>
                <a:r>
                  <a:rPr lang="en-US" dirty="0" smtClean="0"/>
                  <a:t>. Every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convergent</a:t>
                </a:r>
                <a:r>
                  <a:rPr lang="en-US" dirty="0" smtClean="0"/>
                  <a:t> sequence in a metric space is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bounded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11078"/>
              </a:xfrm>
              <a:blipFill rotWithShape="0">
                <a:blip r:embed="rId2"/>
                <a:stretch>
                  <a:fillRect l="-928" t="-3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V="1">
            <a:off x="838200" y="2397967"/>
            <a:ext cx="10515600" cy="279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38200" y="5069633"/>
            <a:ext cx="10515600" cy="279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9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b="1" dirty="0" smtClean="0"/>
                  <a:t>Sequences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b="1" dirty="0" smtClean="0"/>
                  <a:t> (and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en-US" b="1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375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Euclidean </a:t>
                </a:r>
                <a:r>
                  <a:rPr lang="en-US" b="0" dirty="0" smtClean="0"/>
                  <a:t>Space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b="1" u="sng" dirty="0" smtClean="0"/>
                  <a:t>Th.</a:t>
                </a:r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(Limits preserve </a:t>
                </a:r>
                <a:r>
                  <a:rPr lang="en-US" u="sng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weak</a:t>
                </a:r>
                <a:r>
                  <a:rPr lang="en-US" dirty="0" smtClean="0"/>
                  <a:t> inequality.)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b="1" u="sng" dirty="0" smtClean="0"/>
                  <a:t>Th.</a:t>
                </a:r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, then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provided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(Limits preserve algebraic operations.)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Same applies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 smtClean="0"/>
                  <a:t> (inequalities and operations taken coordinate-wise).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3755"/>
              </a:xfrm>
              <a:blipFill rotWithShape="0">
                <a:blip r:embed="rId3"/>
                <a:stretch>
                  <a:fillRect l="-1043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40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Bolzano-</a:t>
            </a:r>
            <a:r>
              <a:rPr lang="en-US" b="1" dirty="0" err="1" smtClean="0"/>
              <a:t>Weierstrass</a:t>
            </a:r>
            <a:r>
              <a:rPr lang="en-US" b="1" dirty="0" smtClean="0"/>
              <a:t> Theorem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Bolzano-</a:t>
            </a:r>
            <a:r>
              <a:rPr lang="en-US" b="1" dirty="0" err="1" smtClean="0"/>
              <a:t>Weierstrass</a:t>
            </a:r>
            <a:r>
              <a:rPr lang="en-US" b="1" dirty="0" smtClean="0"/>
              <a:t> Theorem: </a:t>
            </a:r>
            <a:r>
              <a:rPr lang="en-US" dirty="0" smtClean="0"/>
              <a:t>Every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bounded real </a:t>
            </a:r>
            <a:r>
              <a:rPr lang="en-US" dirty="0" smtClean="0"/>
              <a:t>sequence contains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at least one convergent subsequence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The proof is based on the following lemmas:</a:t>
            </a:r>
          </a:p>
          <a:p>
            <a:pPr marL="0" indent="0">
              <a:buNone/>
            </a:pPr>
            <a:r>
              <a:rPr lang="en-US" i="1" u="sng" dirty="0" smtClean="0"/>
              <a:t>Lemma 1</a:t>
            </a:r>
            <a:r>
              <a:rPr lang="en-US" dirty="0" smtClean="0"/>
              <a:t>. </a:t>
            </a:r>
            <a:r>
              <a:rPr lang="en-US" i="1" dirty="0" smtClean="0"/>
              <a:t>(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Monotone Convergence Th.</a:t>
            </a:r>
            <a:r>
              <a:rPr lang="en-US" i="1" dirty="0" smtClean="0"/>
              <a:t>) </a:t>
            </a:r>
            <a:r>
              <a:rPr lang="en-US" dirty="0" smtClean="0"/>
              <a:t>Every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increasing</a:t>
            </a:r>
            <a:r>
              <a:rPr lang="en-US" dirty="0" smtClean="0"/>
              <a:t> sequence of </a:t>
            </a:r>
            <a:r>
              <a:rPr lang="en-US" u="sng" dirty="0" smtClean="0"/>
              <a:t>real</a:t>
            </a:r>
            <a:r>
              <a:rPr lang="en-US" dirty="0" smtClean="0"/>
              <a:t> numbers that is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bounded above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converges</a:t>
            </a:r>
            <a:r>
              <a:rPr lang="en-US" dirty="0" smtClean="0"/>
              <a:t>. Every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decreasing</a:t>
            </a:r>
            <a:r>
              <a:rPr lang="en-US" dirty="0" smtClean="0"/>
              <a:t> sequence of </a:t>
            </a:r>
            <a:r>
              <a:rPr lang="en-US" u="sng" dirty="0" smtClean="0"/>
              <a:t>real</a:t>
            </a:r>
            <a:r>
              <a:rPr lang="en-US" dirty="0" smtClean="0"/>
              <a:t> numbers that is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bounded below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converges</a:t>
            </a:r>
            <a:r>
              <a:rPr lang="en-US" dirty="0" smtClean="0"/>
              <a:t>.</a:t>
            </a:r>
            <a:endParaRPr lang="en-US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i="1" u="sng" dirty="0" smtClean="0"/>
              <a:t>Lemma 2</a:t>
            </a:r>
            <a:r>
              <a:rPr lang="en-US" dirty="0" smtClean="0"/>
              <a:t>. Every real sequence contains either a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decreasing</a:t>
            </a:r>
            <a:r>
              <a:rPr lang="en-US" dirty="0" smtClean="0"/>
              <a:t> subsequence or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increasing</a:t>
            </a:r>
            <a:r>
              <a:rPr lang="en-US" dirty="0" smtClean="0"/>
              <a:t> subsequence (and possibly both).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8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200</Words>
  <Application>Microsoft Office PowerPoint</Application>
  <PresentationFormat>Widescreen</PresentationFormat>
  <Paragraphs>91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Mathematical Economics</vt:lpstr>
      <vt:lpstr>Plan</vt:lpstr>
      <vt:lpstr>Metric Spaces</vt:lpstr>
      <vt:lpstr>Metric Spaces: Examples</vt:lpstr>
      <vt:lpstr>Metric Spaces: Open and Closed Balls</vt:lpstr>
      <vt:lpstr>Convergence in Metric Spaces</vt:lpstr>
      <vt:lpstr>Convergence Theorems</vt:lpstr>
      <vt:lpstr>Sequences in R (and R^m)</vt:lpstr>
      <vt:lpstr>Bolzano-Weierstrass Theorem</vt:lpstr>
      <vt:lpstr>Infinite Sums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Economics</dc:title>
  <dc:creator>Anya</dc:creator>
  <cp:lastModifiedBy>Anya</cp:lastModifiedBy>
  <cp:revision>31</cp:revision>
  <dcterms:created xsi:type="dcterms:W3CDTF">2020-08-10T23:06:09Z</dcterms:created>
  <dcterms:modified xsi:type="dcterms:W3CDTF">2020-08-13T23:10:55Z</dcterms:modified>
</cp:coreProperties>
</file>