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59" r:id="rId7"/>
    <p:sldId id="262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5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3CB37-F5A4-4BDA-AD83-6E2245D22EF1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E9A9-08A5-4D6B-AB52-50C3E95E2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7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3CB37-F5A4-4BDA-AD83-6E2245D22EF1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E9A9-08A5-4D6B-AB52-50C3E95E2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5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3CB37-F5A4-4BDA-AD83-6E2245D22EF1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E9A9-08A5-4D6B-AB52-50C3E95E2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92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3CB37-F5A4-4BDA-AD83-6E2245D22EF1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E9A9-08A5-4D6B-AB52-50C3E95E2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1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3CB37-F5A4-4BDA-AD83-6E2245D22EF1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E9A9-08A5-4D6B-AB52-50C3E95E2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2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3CB37-F5A4-4BDA-AD83-6E2245D22EF1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E9A9-08A5-4D6B-AB52-50C3E95E2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1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3CB37-F5A4-4BDA-AD83-6E2245D22EF1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E9A9-08A5-4D6B-AB52-50C3E95E2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4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3CB37-F5A4-4BDA-AD83-6E2245D22EF1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E9A9-08A5-4D6B-AB52-50C3E95E2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1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3CB37-F5A4-4BDA-AD83-6E2245D22EF1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E9A9-08A5-4D6B-AB52-50C3E95E2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66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3CB37-F5A4-4BDA-AD83-6E2245D22EF1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E9A9-08A5-4D6B-AB52-50C3E95E2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12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3CB37-F5A4-4BDA-AD83-6E2245D22EF1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E9A9-08A5-4D6B-AB52-50C3E95E2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3CB37-F5A4-4BDA-AD83-6E2245D22EF1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9E9A9-08A5-4D6B-AB52-50C3E95E2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9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Mathematical Economics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8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Plan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Convex sets</a:t>
            </a:r>
          </a:p>
          <a:p>
            <a:r>
              <a:rPr lang="en-US" dirty="0" smtClean="0"/>
              <a:t>Separation theorems</a:t>
            </a:r>
          </a:p>
          <a:p>
            <a:r>
              <a:rPr lang="en-US" dirty="0" smtClean="0"/>
              <a:t>Fixed point theorems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34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Convex Sets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193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A set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is </a:t>
                </a:r>
                <a:r>
                  <a:rPr lang="en-US" b="1" dirty="0" smtClean="0">
                    <a:solidFill>
                      <a:srgbClr val="FF3399"/>
                    </a:solidFill>
                  </a:rPr>
                  <a:t>convex</a:t>
                </a:r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the point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dirty="0" smtClean="0"/>
                  <a:t> is also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Any </a:t>
                </a:r>
                <a:r>
                  <a:rPr lang="en-US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intersection</a:t>
                </a:r>
                <a:r>
                  <a:rPr lang="en-US" dirty="0" smtClean="0"/>
                  <a:t> of </a:t>
                </a:r>
                <a:r>
                  <a:rPr lang="en-US" b="1" dirty="0" smtClean="0"/>
                  <a:t>convex</a:t>
                </a:r>
                <a:r>
                  <a:rPr lang="en-US" dirty="0" smtClean="0"/>
                  <a:t> sets is </a:t>
                </a:r>
                <a:r>
                  <a:rPr lang="en-US" b="1" dirty="0" smtClean="0"/>
                  <a:t>convex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 smtClean="0"/>
                  <a:t> are convex sets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, then for any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, the set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some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is also </a:t>
                </a:r>
                <a:r>
                  <a:rPr lang="en-US" b="1" dirty="0" smtClean="0"/>
                  <a:t>convex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1932"/>
              </a:xfrm>
              <a:blipFill rotWithShape="0">
                <a:blip r:embed="rId2" cstate="print"/>
                <a:stretch>
                  <a:fillRect l="-1043" t="-2839" b="-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1198287" y="2705449"/>
            <a:ext cx="1883580" cy="1471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34919" y="2946118"/>
            <a:ext cx="45719" cy="4571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411110" y="3206604"/>
            <a:ext cx="45719" cy="4571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6" idx="6"/>
            <a:endCxn id="5" idx="5"/>
          </p:cNvCxnSpPr>
          <p:nvPr/>
        </p:nvCxnSpPr>
        <p:spPr>
          <a:xfrm flipV="1">
            <a:off x="1456829" y="2985142"/>
            <a:ext cx="817114" cy="244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235582" y="2906128"/>
                <a:ext cx="4424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582" y="2906128"/>
                <a:ext cx="442493" cy="369332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060601" y="2665969"/>
                <a:ext cx="501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601" y="2665969"/>
                <a:ext cx="501804" cy="369332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rot="20595676">
                <a:off x="1228890" y="3096006"/>
                <a:ext cx="15982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sSup>
                      <m:sSupPr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400" dirty="0" smtClean="0">
                    <a:solidFill>
                      <a:srgbClr val="0070C0"/>
                    </a:solidFill>
                  </a:rPr>
                  <a:t> </a:t>
                </a:r>
                <a:endParaRPr lang="en-US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95676">
                <a:off x="1228890" y="3096006"/>
                <a:ext cx="1598258" cy="307777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b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140077" y="3786736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077" y="3786736"/>
                <a:ext cx="392287" cy="369332"/>
              </a:xfrm>
              <a:prstGeom prst="rect">
                <a:avLst/>
              </a:prstGeom>
              <a:blipFill rotWithShape="0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Heart 15"/>
          <p:cNvSpPr/>
          <p:nvPr/>
        </p:nvSpPr>
        <p:spPr>
          <a:xfrm rot="4494250">
            <a:off x="6805875" y="2696119"/>
            <a:ext cx="1524000" cy="1490099"/>
          </a:xfrm>
          <a:prstGeom prst="hear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263185" y="3786736"/>
            <a:ext cx="45719" cy="4571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958384" y="2827775"/>
            <a:ext cx="45719" cy="4571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7981244" y="2872371"/>
            <a:ext cx="293512" cy="9143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7737137" y="2567179"/>
                <a:ext cx="4424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137" y="2567179"/>
                <a:ext cx="442493" cy="369332"/>
              </a:xfrm>
              <a:prstGeom prst="rect">
                <a:avLst/>
              </a:prstGeom>
              <a:blipFill rotWithShape="0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128000" y="3705291"/>
                <a:ext cx="501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00" y="3705291"/>
                <a:ext cx="501804" cy="369332"/>
              </a:xfrm>
              <a:prstGeom prst="rect">
                <a:avLst/>
              </a:prstGeom>
              <a:blipFill rotWithShape="0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923377" y="3416098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77" y="3416098"/>
                <a:ext cx="392287" cy="369332"/>
              </a:xfrm>
              <a:prstGeom prst="rect">
                <a:avLst/>
              </a:prstGeom>
              <a:blipFill rotWithShape="0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3162639" y="3206604"/>
            <a:ext cx="1529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Convex set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85665" y="3165753"/>
            <a:ext cx="2084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Non convex set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082281" y="3251736"/>
            <a:ext cx="45719" cy="4571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021235" y="3030015"/>
                <a:ext cx="151721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1/2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+1/2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235" y="3030015"/>
                <a:ext cx="1517210" cy="307777"/>
              </a:xfrm>
              <a:prstGeom prst="rect">
                <a:avLst/>
              </a:prstGeom>
              <a:blipFill rotWithShape="0">
                <a:blip r:embed="rId10" cstate="print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6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Hyperplane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and a scalar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 define the </a:t>
                </a:r>
                <a:r>
                  <a:rPr lang="en-US" b="1" dirty="0" smtClean="0">
                    <a:solidFill>
                      <a:srgbClr val="FF3399"/>
                    </a:solidFill>
                  </a:rPr>
                  <a:t>hyperplane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given by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≔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is called the </a:t>
                </a:r>
                <a:r>
                  <a:rPr lang="en-US" b="1" dirty="0" smtClean="0">
                    <a:solidFill>
                      <a:srgbClr val="FF3399"/>
                    </a:solidFill>
                  </a:rPr>
                  <a:t>normal</a:t>
                </a:r>
                <a:r>
                  <a:rPr lang="en-US" dirty="0" smtClean="0"/>
                  <a:t> to the hyperplane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461" y="4086225"/>
            <a:ext cx="35433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24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Separated Sets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Sets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and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 smtClean="0"/>
                  <a:t> are </a:t>
                </a:r>
                <a:r>
                  <a:rPr lang="en-US" b="1" dirty="0" smtClean="0">
                    <a:solidFill>
                      <a:srgbClr val="FF3399"/>
                    </a:solidFill>
                  </a:rPr>
                  <a:t>separated</a:t>
                </a:r>
                <a:r>
                  <a:rPr lang="en-US" dirty="0" smtClean="0"/>
                  <a:t> by a hyperplane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dirty="0" smtClean="0"/>
                  <a:t> if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:r>
                  <a:rPr lang="en-US" b="0" dirty="0" smtClean="0"/>
                  <a:t>		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 </a:t>
                </a:r>
              </a:p>
              <a:p>
                <a:r>
                  <a:rPr lang="en-US" dirty="0"/>
                  <a:t>Sets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and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</a:t>
                </a:r>
                <a:r>
                  <a:rPr lang="en-US" b="1" dirty="0" smtClean="0">
                    <a:solidFill>
                      <a:srgbClr val="FF3399"/>
                    </a:solidFill>
                  </a:rPr>
                  <a:t>strictly</a:t>
                </a:r>
                <a:r>
                  <a:rPr lang="en-US" dirty="0" smtClean="0"/>
                  <a:t> </a:t>
                </a:r>
                <a:r>
                  <a:rPr lang="en-US" b="1" dirty="0" smtClean="0">
                    <a:solidFill>
                      <a:srgbClr val="FF3399"/>
                    </a:solidFill>
                  </a:rPr>
                  <a:t>separated</a:t>
                </a:r>
                <a:r>
                  <a:rPr lang="en-US" dirty="0" smtClean="0"/>
                  <a:t> </a:t>
                </a:r>
                <a:r>
                  <a:rPr lang="en-US" dirty="0"/>
                  <a:t>by a hyperplane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dirty="0"/>
                  <a:t> if</a:t>
                </a:r>
              </a:p>
              <a:p>
                <a:pPr marL="0" indent="0">
                  <a:buNone/>
                </a:pPr>
                <a:r>
                  <a:rPr lang="en-US" dirty="0"/>
                  <a:t>			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A hyperplane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>
                    <a:solidFill>
                      <a:srgbClr val="FF3399"/>
                    </a:solidFill>
                  </a:rPr>
                  <a:t>supports</a:t>
                </a:r>
                <a:r>
                  <a:rPr lang="en-US" dirty="0" smtClean="0"/>
                  <a:t> a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if either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</a:t>
                </a:r>
                <a:r>
                  <a:rPr lang="en-US" dirty="0" smtClean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inf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sup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.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1043" t="-308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1117600" y="3872090"/>
            <a:ext cx="1004711" cy="90311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069886" y="3872090"/>
            <a:ext cx="995092" cy="90311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227668" y="4405869"/>
                <a:ext cx="39228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668" y="4405869"/>
                <a:ext cx="392287" cy="369332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184763" y="4383868"/>
                <a:ext cx="38266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763" y="4383868"/>
                <a:ext cx="382669" cy="369332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2044401" y="3599555"/>
            <a:ext cx="423332" cy="1320801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eart 12"/>
          <p:cNvSpPr/>
          <p:nvPr/>
        </p:nvSpPr>
        <p:spPr>
          <a:xfrm rot="3589600">
            <a:off x="2302292" y="3716287"/>
            <a:ext cx="1164424" cy="970845"/>
          </a:xfrm>
          <a:prstGeom prst="hear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art 13"/>
          <p:cNvSpPr/>
          <p:nvPr/>
        </p:nvSpPr>
        <p:spPr>
          <a:xfrm rot="1595190">
            <a:off x="8967549" y="3920446"/>
            <a:ext cx="1164424" cy="970845"/>
          </a:xfrm>
          <a:prstGeom prst="hear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071153" y="4323645"/>
                <a:ext cx="382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153" y="4323645"/>
                <a:ext cx="382669" cy="369332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9870700" y="4221203"/>
                <a:ext cx="382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700" y="4221203"/>
                <a:ext cx="382669" cy="369332"/>
              </a:xfrm>
              <a:prstGeom prst="rect">
                <a:avLst/>
              </a:prstGeom>
              <a:blipFill rotWithShape="0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8999285" y="3711206"/>
            <a:ext cx="180570" cy="134765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117599" y="5691542"/>
            <a:ext cx="1004711" cy="90311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227667" y="6176963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667" y="6176963"/>
                <a:ext cx="392287" cy="369332"/>
              </a:xfrm>
              <a:prstGeom prst="rect">
                <a:avLst/>
              </a:prstGeom>
              <a:blipFill rotWithShape="0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/>
        </p:nvCxnSpPr>
        <p:spPr>
          <a:xfrm>
            <a:off x="1761067" y="5556605"/>
            <a:ext cx="1039152" cy="1265061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38200" y="6546295"/>
            <a:ext cx="1962019" cy="149958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66357" y="3227387"/>
            <a:ext cx="176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strictly separates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167559" y="4789009"/>
            <a:ext cx="108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separates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29780" y="6016552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supports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22179" y="6488668"/>
            <a:ext cx="1008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supports</a:t>
            </a:r>
          </a:p>
        </p:txBody>
      </p:sp>
    </p:spTree>
    <p:extLst>
      <p:ext uri="{BB962C8B-B14F-4D97-AF65-F5344CB8AC3E}">
        <p14:creationId xmlns:p14="http://schemas.microsoft.com/office/powerpoint/2010/main" val="412737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Separation Theorems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 smtClean="0"/>
                  <a:t>nonempty, closed, and </a:t>
                </a:r>
                <a:r>
                  <a:rPr lang="en-US" b="1" dirty="0"/>
                  <a:t>convex</a:t>
                </a:r>
                <a:r>
                  <a:rPr lang="en-US" dirty="0"/>
                  <a:t> </a:t>
                </a:r>
                <a:r>
                  <a:rPr lang="en-US" dirty="0" smtClean="0"/>
                  <a:t>set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i="1" dirty="0" smtClean="0"/>
                  <a:t>. </a:t>
                </a:r>
                <a:r>
                  <a:rPr lang="en-US" dirty="0" smtClean="0"/>
                  <a:t>Then </a:t>
                </a:r>
              </a:p>
              <a:p>
                <a:pPr lvl="1"/>
                <a:r>
                  <a:rPr lang="en-US" dirty="0" smtClean="0"/>
                  <a:t>There exists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 smtClean="0"/>
                  <a:t>s.t.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supports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and </a:t>
                </a:r>
                <a:r>
                  <a:rPr lang="en-US" b="1" dirty="0">
                    <a:solidFill>
                      <a:schemeClr val="accent5">
                        <a:lumMod val="75000"/>
                      </a:schemeClr>
                    </a:solidFill>
                  </a:rPr>
                  <a:t>separates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There exists a hyperplane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that </a:t>
                </a:r>
                <a:r>
                  <a:rPr lang="en-US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strictly separates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 smtClean="0"/>
                  <a:t>nonempty </a:t>
                </a:r>
                <a:r>
                  <a:rPr lang="en-US" b="1" dirty="0" smtClean="0"/>
                  <a:t>convex</a:t>
                </a:r>
                <a:r>
                  <a:rPr lang="en-US" dirty="0" smtClean="0"/>
                  <a:t> set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i="1" dirty="0"/>
                  <a:t>. </a:t>
                </a:r>
                <a:r>
                  <a:rPr lang="en-US" dirty="0"/>
                  <a:t>Then </a:t>
                </a:r>
                <a:r>
                  <a:rPr lang="en-US" dirty="0" smtClean="0"/>
                  <a:t>there exists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separates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endParaRPr lang="en-US" i="1" dirty="0" smtClean="0"/>
              </a:p>
              <a:p>
                <a:r>
                  <a:rPr lang="en-US" i="1" dirty="0" smtClean="0"/>
                  <a:t>(</a:t>
                </a:r>
                <a:r>
                  <a:rPr lang="en-US" i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Separating Hyperplane Theorem</a:t>
                </a:r>
                <a:r>
                  <a:rPr lang="en-US" i="1" dirty="0" smtClean="0"/>
                  <a:t>) </a:t>
                </a: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and</a:t>
                </a:r>
                <a:r>
                  <a:rPr lang="en-US" i="1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be </a:t>
                </a:r>
                <a:r>
                  <a:rPr lang="en-US" b="1" dirty="0" smtClean="0"/>
                  <a:t>disjoint</a:t>
                </a:r>
                <a:r>
                  <a:rPr lang="en-US" dirty="0" smtClean="0"/>
                  <a:t> and nonempty </a:t>
                </a:r>
                <a:r>
                  <a:rPr lang="en-US" b="1" dirty="0" smtClean="0"/>
                  <a:t>convex</a:t>
                </a:r>
                <a:r>
                  <a:rPr lang="en-US" dirty="0" smtClean="0"/>
                  <a:t> sets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i="1" dirty="0" smtClean="0"/>
                  <a:t>. </a:t>
                </a:r>
                <a:r>
                  <a:rPr lang="en-US" dirty="0" smtClean="0"/>
                  <a:t>Then there exists a hyperplane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that </a:t>
                </a:r>
                <a:r>
                  <a:rPr lang="en-US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separates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and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i="1" dirty="0" smtClean="0"/>
                  <a:t>.</a:t>
                </a:r>
                <a:r>
                  <a:rPr lang="en-US" i="1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1043" t="-224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58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Separation </a:t>
            </a:r>
            <a:r>
              <a:rPr lang="en-US" b="1" dirty="0" smtClean="0"/>
              <a:t>Theorems: Illustrations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  · </a:t>
            </a:r>
            <a:r>
              <a:rPr lang="en-US" dirty="0" smtClean="0"/>
              <a:t>Separate a set and a point:			    </a:t>
            </a:r>
            <a:r>
              <a:rPr lang="en-US" b="1" dirty="0" smtClean="0"/>
              <a:t>     · </a:t>
            </a:r>
            <a:r>
              <a:rPr lang="en-US" dirty="0" smtClean="0"/>
              <a:t>Separate two sets: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62667" y="3465689"/>
            <a:ext cx="2370666" cy="179493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04533" y="4730045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533" y="4730045"/>
                <a:ext cx="392287" cy="369332"/>
              </a:xfrm>
              <a:prstGeom prst="rect">
                <a:avLst/>
              </a:prstGeom>
              <a:blipFill rotWithShape="0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2856089" y="3002844"/>
            <a:ext cx="1851378" cy="127564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 flipV="1">
            <a:off x="3781778" y="3640666"/>
            <a:ext cx="45719" cy="4571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flipV="1">
            <a:off x="4226638" y="2957406"/>
            <a:ext cx="45719" cy="4571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9" idx="5"/>
          </p:cNvCxnSpPr>
          <p:nvPr/>
        </p:nvCxnSpPr>
        <p:spPr>
          <a:xfrm flipV="1">
            <a:off x="3820802" y="3002844"/>
            <a:ext cx="412531" cy="644517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 rot="1839511">
                <a:off x="3502754" y="3606857"/>
                <a:ext cx="53541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9511">
                <a:off x="3502754" y="3606857"/>
                <a:ext cx="535418" cy="369332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196353" y="2692414"/>
                <a:ext cx="3537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353" y="2692414"/>
                <a:ext cx="353751" cy="369332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255902" y="2647574"/>
                <a:ext cx="108183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0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902" y="2647574"/>
                <a:ext cx="1081835" cy="400110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>
            <a:off x="3101378" y="2668884"/>
            <a:ext cx="1851378" cy="1275645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254299" y="2292304"/>
                <a:ext cx="10834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299" y="2292304"/>
                <a:ext cx="1083438" cy="400110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884218" y="3253660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218" y="3253660"/>
                <a:ext cx="368627" cy="369332"/>
              </a:xfrm>
              <a:prstGeom prst="rect">
                <a:avLst/>
              </a:prstGeom>
              <a:blipFill rotWithShape="0">
                <a:blip r:embed="rId7" cstate="print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9902892" y="2647574"/>
            <a:ext cx="1174044" cy="1171166"/>
          </a:xfrm>
          <a:prstGeom prst="ellipse">
            <a:avLst/>
          </a:prstGeom>
          <a:solidFill>
            <a:srgbClr val="7030A0">
              <a:alpha val="20000"/>
            </a:srgbClr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689458" y="3155261"/>
                <a:ext cx="3874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458" y="3155261"/>
                <a:ext cx="387478" cy="369332"/>
              </a:xfrm>
              <a:prstGeom prst="rect">
                <a:avLst/>
              </a:prstGeom>
              <a:blipFill rotWithShape="0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/>
          <p:cNvSpPr/>
          <p:nvPr/>
        </p:nvSpPr>
        <p:spPr>
          <a:xfrm>
            <a:off x="8268868" y="3545346"/>
            <a:ext cx="1734134" cy="11599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8418858" y="4152193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858" y="4152193"/>
                <a:ext cx="39228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>
            <a:off x="9274350" y="3043242"/>
            <a:ext cx="1736902" cy="171558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8653720" y="2636318"/>
                <a:ext cx="108183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20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0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0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3720" y="2636318"/>
                <a:ext cx="1081835" cy="400110"/>
              </a:xfrm>
              <a:prstGeom prst="rect">
                <a:avLst/>
              </a:prstGeom>
              <a:blipFill rotWithShape="0">
                <a:blip r:embed="rId10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Heart 12"/>
          <p:cNvSpPr/>
          <p:nvPr/>
        </p:nvSpPr>
        <p:spPr>
          <a:xfrm rot="3589600">
            <a:off x="4462091" y="5257443"/>
            <a:ext cx="1732939" cy="1643342"/>
          </a:xfrm>
          <a:prstGeom prst="hear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18"/>
          <p:cNvSpPr/>
          <p:nvPr/>
        </p:nvSpPr>
        <p:spPr>
          <a:xfrm rot="20323874">
            <a:off x="5800088" y="5080957"/>
            <a:ext cx="1744255" cy="672861"/>
          </a:xfrm>
          <a:prstGeom prst="ellipse">
            <a:avLst/>
          </a:prstGeom>
          <a:solidFill>
            <a:srgbClr val="7030A0">
              <a:alpha val="20000"/>
            </a:srgbClr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78438" y="5874588"/>
            <a:ext cx="49550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·</a:t>
            </a:r>
            <a:r>
              <a:rPr lang="en-US" b="1" dirty="0" smtClean="0"/>
              <a:t> </a:t>
            </a:r>
            <a:r>
              <a:rPr lang="en-US" sz="2800" dirty="0" smtClean="0"/>
              <a:t>Non-convex sets are </a:t>
            </a:r>
            <a:r>
              <a:rPr lang="en-US" sz="2800" b="1" dirty="0" smtClean="0"/>
              <a:t>not</a:t>
            </a:r>
            <a:r>
              <a:rPr lang="en-US" sz="2800" dirty="0" smtClean="0"/>
              <a:t> always </a:t>
            </a:r>
          </a:p>
          <a:p>
            <a:r>
              <a:rPr lang="en-US" sz="2800" dirty="0" smtClean="0"/>
              <a:t>separable</a:t>
            </a:r>
            <a:endParaRPr lang="en-US" sz="2800" dirty="0"/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>
            <a:off x="5344358" y="4909351"/>
            <a:ext cx="1083076" cy="182880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4592702" y="6200493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702" y="6200493"/>
                <a:ext cx="392287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7078028" y="5092780"/>
                <a:ext cx="382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028" y="5092780"/>
                <a:ext cx="382669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37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Fixed Point Theorems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. A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is a </a:t>
                </a:r>
                <a:r>
                  <a:rPr lang="en-US" b="1" dirty="0" smtClean="0">
                    <a:solidFill>
                      <a:srgbClr val="FF3399"/>
                    </a:solidFill>
                  </a:rPr>
                  <a:t>fixed point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b="1" u="sng" dirty="0" smtClean="0"/>
                  <a:t>Th</a:t>
                </a:r>
                <a:r>
                  <a:rPr lang="en-US" b="1" dirty="0" smtClean="0"/>
                  <a:t>. </a:t>
                </a: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be </a:t>
                </a:r>
                <a:r>
                  <a:rPr lang="en-US" b="1" dirty="0" smtClean="0"/>
                  <a:t>continuous</a:t>
                </a:r>
                <a:r>
                  <a:rPr lang="en-US" dirty="0" smtClean="0"/>
                  <a:t>.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has a </a:t>
                </a:r>
                <a:r>
                  <a:rPr lang="en-US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fixed point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b="1" u="sng" dirty="0" smtClean="0"/>
              </a:p>
              <a:p>
                <a:r>
                  <a:rPr lang="en-US" b="1" u="sng" dirty="0" smtClean="0"/>
                  <a:t>Th</a:t>
                </a:r>
                <a:r>
                  <a:rPr lang="en-US" b="1" dirty="0" smtClean="0"/>
                  <a:t>.</a:t>
                </a:r>
                <a:r>
                  <a:rPr lang="en-US" i="1" dirty="0" smtClean="0"/>
                  <a:t>(</a:t>
                </a:r>
                <a:r>
                  <a:rPr lang="en-US" i="1" dirty="0" err="1" smtClean="0">
                    <a:solidFill>
                      <a:schemeClr val="accent6">
                        <a:lumMod val="75000"/>
                      </a:schemeClr>
                    </a:solidFill>
                  </a:rPr>
                  <a:t>Brouwer’s</a:t>
                </a:r>
                <a:r>
                  <a:rPr lang="en-US" i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Fixed Point Theorem</a:t>
                </a:r>
                <a:r>
                  <a:rPr lang="en-US" i="1" dirty="0" smtClean="0"/>
                  <a:t>) </a:t>
                </a: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be nonempty, </a:t>
                </a:r>
                <a:r>
                  <a:rPr lang="en-US" b="1" dirty="0" smtClean="0"/>
                  <a:t>compact</a:t>
                </a:r>
                <a:r>
                  <a:rPr lang="en-US" dirty="0" smtClean="0"/>
                  <a:t>, and </a:t>
                </a:r>
                <a:r>
                  <a:rPr lang="en-US" b="1" dirty="0" smtClean="0"/>
                  <a:t>convex</a:t>
                </a:r>
                <a:r>
                  <a:rPr lang="en-US" dirty="0" smtClean="0"/>
                  <a:t>,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be </a:t>
                </a:r>
                <a:r>
                  <a:rPr lang="en-US" b="1" dirty="0" smtClean="0"/>
                  <a:t>continuous</a:t>
                </a:r>
                <a:r>
                  <a:rPr lang="en-US" dirty="0" smtClean="0"/>
                  <a:t>.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has a </a:t>
                </a:r>
                <a:r>
                  <a:rPr lang="en-US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fixed point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1043" t="-224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4210756" y="2889956"/>
            <a:ext cx="11288" cy="1772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905956" y="4346222"/>
            <a:ext cx="3014133" cy="112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210756" y="2878667"/>
            <a:ext cx="1509887" cy="14675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73600" y="4255911"/>
            <a:ext cx="1" cy="180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413021" y="4267200"/>
            <a:ext cx="1" cy="180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157133" y="3942754"/>
            <a:ext cx="132643" cy="4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157133" y="3185672"/>
            <a:ext cx="132643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4486139" y="4382294"/>
                <a:ext cx="3714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139" y="4382294"/>
                <a:ext cx="371448" cy="369332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3872632" y="3763976"/>
                <a:ext cx="37144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632" y="3763976"/>
                <a:ext cx="371448" cy="369332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5229188" y="4404872"/>
                <a:ext cx="367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188" y="4404872"/>
                <a:ext cx="367665" cy="369332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903378" y="3009852"/>
                <a:ext cx="367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378" y="3009852"/>
                <a:ext cx="367665" cy="369332"/>
              </a:xfrm>
              <a:prstGeom prst="rect">
                <a:avLst/>
              </a:prstGeom>
              <a:blipFill rotWithShape="0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urved Connector 30"/>
          <p:cNvCxnSpPr/>
          <p:nvPr/>
        </p:nvCxnSpPr>
        <p:spPr>
          <a:xfrm flipV="1">
            <a:off x="4671863" y="3359109"/>
            <a:ext cx="741157" cy="384791"/>
          </a:xfrm>
          <a:prstGeom prst="curvedConnector3">
            <a:avLst>
              <a:gd name="adj1" fmla="val 1496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 flipH="1">
            <a:off x="5185618" y="3354402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008438" y="3043181"/>
                <a:ext cx="4649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438" y="3043181"/>
                <a:ext cx="464934" cy="369332"/>
              </a:xfrm>
              <a:prstGeom prst="rect">
                <a:avLst/>
              </a:prstGeom>
              <a:blipFill rotWithShape="0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349708" y="3185672"/>
                <a:ext cx="693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708" y="3185672"/>
                <a:ext cx="693716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897487" y="4161556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487" y="4161556"/>
                <a:ext cx="36798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892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137</Words>
  <Application>Microsoft Office PowerPoint</Application>
  <PresentationFormat>Widescreen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Mathematical Economics</vt:lpstr>
      <vt:lpstr>Plan</vt:lpstr>
      <vt:lpstr>Convex Sets</vt:lpstr>
      <vt:lpstr>Hyperplane</vt:lpstr>
      <vt:lpstr>Separated Sets</vt:lpstr>
      <vt:lpstr>Separation Theorems</vt:lpstr>
      <vt:lpstr>Separation Theorems: Illustrations</vt:lpstr>
      <vt:lpstr>Fixed Point Theorems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Economics</dc:title>
  <dc:creator>Anya</dc:creator>
  <cp:lastModifiedBy>Anya</cp:lastModifiedBy>
  <cp:revision>32</cp:revision>
  <dcterms:created xsi:type="dcterms:W3CDTF">2020-09-23T01:16:18Z</dcterms:created>
  <dcterms:modified xsi:type="dcterms:W3CDTF">2020-09-24T19:54:34Z</dcterms:modified>
</cp:coreProperties>
</file>