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F6-9DB4-4648-B454-1F7C84106B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CA15-DE32-45D5-AC23-B616FBC99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F6-9DB4-4648-B454-1F7C84106B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CA15-DE32-45D5-AC23-B616FBC99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F6-9DB4-4648-B454-1F7C84106B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CA15-DE32-45D5-AC23-B616FBC99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0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F6-9DB4-4648-B454-1F7C84106B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CA15-DE32-45D5-AC23-B616FBC99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F6-9DB4-4648-B454-1F7C84106B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CA15-DE32-45D5-AC23-B616FBC99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F6-9DB4-4648-B454-1F7C84106B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CA15-DE32-45D5-AC23-B616FBC99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7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F6-9DB4-4648-B454-1F7C84106B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CA15-DE32-45D5-AC23-B616FBC99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4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F6-9DB4-4648-B454-1F7C84106B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CA15-DE32-45D5-AC23-B616FBC99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0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F6-9DB4-4648-B454-1F7C84106B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CA15-DE32-45D5-AC23-B616FBC99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7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F6-9DB4-4648-B454-1F7C84106B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CA15-DE32-45D5-AC23-B616FBC99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0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F6-9DB4-4648-B454-1F7C84106B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CA15-DE32-45D5-AC23-B616FBC99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72F6-9DB4-4648-B454-1F7C84106B10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6CA15-DE32-45D5-AC23-B616FBC99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5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Plan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Open and Closed Sets</a:t>
                </a:r>
              </a:p>
              <a:p>
                <a:pPr lvl="1"/>
                <a:r>
                  <a:rPr lang="en-US" dirty="0" smtClean="0"/>
                  <a:t>How to generalize open and closed intervals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to an abstract metric space?</a:t>
                </a:r>
              </a:p>
              <a:p>
                <a:r>
                  <a:rPr lang="en-US" dirty="0" smtClean="0"/>
                  <a:t>Limits of Functions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6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Open and Closed Sets in Metric Spaces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 be a metric space.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open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(open ball centered at x of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 is contained in A).</a:t>
                </a:r>
              </a:p>
              <a:p>
                <a:r>
                  <a:rPr lang="en-US" dirty="0" smtClean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closed</a:t>
                </a:r>
                <a:r>
                  <a:rPr lang="en-US" dirty="0" smtClean="0"/>
                  <a:t> if its complement,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, is open.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3952771" y="4124094"/>
            <a:ext cx="2444987" cy="1448221"/>
          </a:xfrm>
          <a:custGeom>
            <a:avLst/>
            <a:gdLst>
              <a:gd name="connsiteX0" fmla="*/ 909645 w 2444987"/>
              <a:gd name="connsiteY0" fmla="*/ 200457 h 1448221"/>
              <a:gd name="connsiteX1" fmla="*/ 313652 w 2444987"/>
              <a:gd name="connsiteY1" fmla="*/ 12679 h 1448221"/>
              <a:gd name="connsiteX2" fmla="*/ 3409 w 2444987"/>
              <a:gd name="connsiteY2" fmla="*/ 584179 h 1448221"/>
              <a:gd name="connsiteX3" fmla="*/ 501430 w 2444987"/>
              <a:gd name="connsiteY3" fmla="*/ 1384279 h 1448221"/>
              <a:gd name="connsiteX4" fmla="*/ 1595445 w 2444987"/>
              <a:gd name="connsiteY4" fmla="*/ 1335293 h 1448221"/>
              <a:gd name="connsiteX5" fmla="*/ 2428202 w 2444987"/>
              <a:gd name="connsiteY5" fmla="*/ 829107 h 1448221"/>
              <a:gd name="connsiteX6" fmla="*/ 2101630 w 2444987"/>
              <a:gd name="connsiteY6" fmla="*/ 388236 h 1448221"/>
              <a:gd name="connsiteX7" fmla="*/ 1481145 w 2444987"/>
              <a:gd name="connsiteY7" fmla="*/ 347414 h 1448221"/>
              <a:gd name="connsiteX8" fmla="*/ 1121916 w 2444987"/>
              <a:gd name="connsiteY8" fmla="*/ 347414 h 1448221"/>
              <a:gd name="connsiteX9" fmla="*/ 909645 w 2444987"/>
              <a:gd name="connsiteY9" fmla="*/ 200457 h 14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44987" h="1448221">
                <a:moveTo>
                  <a:pt x="909645" y="200457"/>
                </a:moveTo>
                <a:cubicBezTo>
                  <a:pt x="774934" y="144668"/>
                  <a:pt x="464691" y="-51275"/>
                  <a:pt x="313652" y="12679"/>
                </a:cubicBezTo>
                <a:cubicBezTo>
                  <a:pt x="162613" y="76633"/>
                  <a:pt x="-27887" y="355579"/>
                  <a:pt x="3409" y="584179"/>
                </a:cubicBezTo>
                <a:cubicBezTo>
                  <a:pt x="34705" y="812779"/>
                  <a:pt x="236091" y="1259093"/>
                  <a:pt x="501430" y="1384279"/>
                </a:cubicBezTo>
                <a:cubicBezTo>
                  <a:pt x="766769" y="1509465"/>
                  <a:pt x="1274316" y="1427822"/>
                  <a:pt x="1595445" y="1335293"/>
                </a:cubicBezTo>
                <a:cubicBezTo>
                  <a:pt x="1916574" y="1242764"/>
                  <a:pt x="2343838" y="986950"/>
                  <a:pt x="2428202" y="829107"/>
                </a:cubicBezTo>
                <a:cubicBezTo>
                  <a:pt x="2512566" y="671264"/>
                  <a:pt x="2259473" y="468518"/>
                  <a:pt x="2101630" y="388236"/>
                </a:cubicBezTo>
                <a:cubicBezTo>
                  <a:pt x="1943787" y="307954"/>
                  <a:pt x="1644431" y="354218"/>
                  <a:pt x="1481145" y="347414"/>
                </a:cubicBezTo>
                <a:cubicBezTo>
                  <a:pt x="1317859" y="340610"/>
                  <a:pt x="1217166" y="369185"/>
                  <a:pt x="1121916" y="347414"/>
                </a:cubicBezTo>
                <a:cubicBezTo>
                  <a:pt x="1026666" y="325643"/>
                  <a:pt x="1044356" y="256246"/>
                  <a:pt x="909645" y="20045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79429" y="4282537"/>
            <a:ext cx="570333" cy="5656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H="1">
            <a:off x="4464596" y="4565371"/>
            <a:ext cx="45719" cy="520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6" idx="1"/>
            <a:endCxn id="5" idx="7"/>
          </p:cNvCxnSpPr>
          <p:nvPr/>
        </p:nvCxnSpPr>
        <p:spPr>
          <a:xfrm flipV="1">
            <a:off x="4503620" y="4365377"/>
            <a:ext cx="162619" cy="20762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03158" y="470795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58" y="4707952"/>
                <a:ext cx="38568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14597" y="4798476"/>
                <a:ext cx="791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597" y="4798476"/>
                <a:ext cx="79143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00923" y="4380705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923" y="4380705"/>
                <a:ext cx="36798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71986" y="4242206"/>
                <a:ext cx="32220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986" y="4242206"/>
                <a:ext cx="322203" cy="3231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Open and Closed Sets: Examples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Open ball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an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open set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33CCCC"/>
                    </a:solidFill>
                  </a:rPr>
                  <a:t>Closed ball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dirty="0" smtClean="0">
                    <a:solidFill>
                      <a:srgbClr val="33CCCC"/>
                    </a:solidFill>
                  </a:rPr>
                  <a:t>closed set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Most sets are neither open, not closed.</a:t>
                </a:r>
              </a:p>
              <a:p>
                <a:pPr lvl="1"/>
                <a:r>
                  <a:rPr lang="en-US" dirty="0" smtClean="0"/>
                  <a:t>E.g., [0,1)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Depending on what metric space you consider, the same set can change its closed/open classification. E.g.,</a:t>
                </a:r>
              </a:p>
              <a:p>
                <a:pPr lvl="1"/>
                <a:r>
                  <a:rPr lang="en-US" dirty="0" smtClean="0"/>
                  <a:t>[0,1] is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not open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:r>
                  <a:rPr lang="en-US" dirty="0" smtClean="0"/>
                  <a:t>[0,1] is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open</a:t>
                </a:r>
                <a:r>
                  <a:rPr lang="en-US" dirty="0" smtClean="0">
                    <a:solidFill>
                      <a:srgbClr val="33CCCC"/>
                    </a:solidFill>
                  </a:rPr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[0,1],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7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Intersections and Unions of Open/Closed Sets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Let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 be a metric space.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are simultaneously open and closed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union</a:t>
                </a:r>
                <a:r>
                  <a:rPr lang="en-US" dirty="0" smtClean="0"/>
                  <a:t> of an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arbitrary</a:t>
                </a:r>
                <a:r>
                  <a:rPr lang="en-US" dirty="0" smtClean="0"/>
                  <a:t> collection of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open</a:t>
                </a:r>
                <a:r>
                  <a:rPr lang="en-US" dirty="0" smtClean="0"/>
                  <a:t> sets is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open</a:t>
                </a:r>
                <a:r>
                  <a:rPr lang="en-US" dirty="0" smtClean="0"/>
                  <a:t>;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intersection</a:t>
                </a:r>
                <a:r>
                  <a:rPr lang="en-US" dirty="0" smtClean="0"/>
                  <a:t> of a </a:t>
                </a:r>
                <a:r>
                  <a:rPr lang="en-US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finite</a:t>
                </a:r>
                <a:r>
                  <a:rPr lang="en-US" dirty="0" smtClean="0"/>
                  <a:t> collection of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open</a:t>
                </a:r>
                <a:r>
                  <a:rPr lang="en-US" dirty="0" smtClean="0"/>
                  <a:t> sets is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open</a:t>
                </a:r>
                <a:r>
                  <a:rPr lang="en-US" dirty="0" smtClean="0"/>
                  <a:t>;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union</a:t>
                </a:r>
                <a:r>
                  <a:rPr lang="en-US" dirty="0" smtClean="0"/>
                  <a:t> of a </a:t>
                </a:r>
                <a:r>
                  <a:rPr lang="en-US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finite</a:t>
                </a:r>
                <a:r>
                  <a:rPr lang="en-US" dirty="0" smtClean="0"/>
                  <a:t> collection of </a:t>
                </a:r>
                <a:r>
                  <a:rPr lang="en-US" dirty="0" smtClean="0">
                    <a:solidFill>
                      <a:srgbClr val="33CCCC"/>
                    </a:solidFill>
                  </a:rPr>
                  <a:t>closed</a:t>
                </a:r>
                <a:r>
                  <a:rPr lang="en-US" dirty="0" smtClean="0"/>
                  <a:t> sets is </a:t>
                </a:r>
                <a:r>
                  <a:rPr lang="en-US" dirty="0" smtClean="0">
                    <a:solidFill>
                      <a:srgbClr val="33CCCC"/>
                    </a:solidFill>
                  </a:rPr>
                  <a:t>closed</a:t>
                </a:r>
                <a:r>
                  <a:rPr lang="en-US" dirty="0" smtClean="0"/>
                  <a:t>;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intersection</a:t>
                </a:r>
                <a:r>
                  <a:rPr lang="en-US" dirty="0" smtClean="0"/>
                  <a:t> of an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arbitrary</a:t>
                </a:r>
                <a:r>
                  <a:rPr lang="en-US" dirty="0" smtClean="0"/>
                  <a:t> collection of </a:t>
                </a:r>
                <a:r>
                  <a:rPr lang="en-US" dirty="0" smtClean="0">
                    <a:solidFill>
                      <a:srgbClr val="33CCCC"/>
                    </a:solidFill>
                  </a:rPr>
                  <a:t>closed</a:t>
                </a:r>
                <a:r>
                  <a:rPr lang="en-US" dirty="0" smtClean="0"/>
                  <a:t> sets is </a:t>
                </a:r>
                <a:r>
                  <a:rPr lang="en-US" dirty="0" smtClean="0">
                    <a:solidFill>
                      <a:srgbClr val="33CCCC"/>
                    </a:solidFill>
                  </a:rPr>
                  <a:t>closed</a:t>
                </a:r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“</a:t>
                </a:r>
                <a:r>
                  <a:rPr lang="en-US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Finite</a:t>
                </a:r>
                <a:r>
                  <a:rPr lang="en-US" dirty="0" smtClean="0"/>
                  <a:t>” is important: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=(0,1)</m:t>
                        </m:r>
                      </m:e>
                    </m:nary>
                  </m:oMath>
                </a14:m>
                <a:r>
                  <a:rPr lang="en-US" dirty="0" smtClean="0"/>
                  <a:t>,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open</a:t>
                </a:r>
                <a:r>
                  <a:rPr lang="en-US" dirty="0" smtClean="0"/>
                  <a:t> set.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={1}</m:t>
                        </m:r>
                      </m:e>
                    </m:nary>
                  </m:oMath>
                </a14:m>
                <a:r>
                  <a:rPr lang="en-US" dirty="0" smtClean="0"/>
                  <a:t>, </a:t>
                </a:r>
                <a:r>
                  <a:rPr lang="en-US" dirty="0" smtClean="0">
                    <a:solidFill>
                      <a:srgbClr val="33CCCC"/>
                    </a:solidFill>
                  </a:rPr>
                  <a:t>closed</a:t>
                </a:r>
                <a:r>
                  <a:rPr lang="en-US" dirty="0" smtClean="0"/>
                  <a:t> set.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Closed Set: Equivalent Definition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</a:t>
                </a:r>
                <a:r>
                  <a:rPr lang="en-US" dirty="0" smtClean="0"/>
                  <a:t>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in a metric space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 is </a:t>
                </a:r>
                <a:r>
                  <a:rPr lang="en-US" dirty="0" smtClean="0">
                    <a:solidFill>
                      <a:srgbClr val="33CCCC"/>
                    </a:solidFill>
                  </a:rPr>
                  <a:t>closed</a:t>
                </a:r>
                <a:r>
                  <a:rPr lang="en-US" dirty="0" smtClean="0"/>
                  <a:t> if and only if every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convergent</a:t>
                </a:r>
                <a:r>
                  <a:rPr lang="en-US" dirty="0" smtClean="0"/>
                  <a:t>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contained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/>
                  <a:t>has its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limit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3997511" y="4122796"/>
            <a:ext cx="2444987" cy="1448221"/>
          </a:xfrm>
          <a:custGeom>
            <a:avLst/>
            <a:gdLst>
              <a:gd name="connsiteX0" fmla="*/ 909645 w 2444987"/>
              <a:gd name="connsiteY0" fmla="*/ 200457 h 1448221"/>
              <a:gd name="connsiteX1" fmla="*/ 313652 w 2444987"/>
              <a:gd name="connsiteY1" fmla="*/ 12679 h 1448221"/>
              <a:gd name="connsiteX2" fmla="*/ 3409 w 2444987"/>
              <a:gd name="connsiteY2" fmla="*/ 584179 h 1448221"/>
              <a:gd name="connsiteX3" fmla="*/ 501430 w 2444987"/>
              <a:gd name="connsiteY3" fmla="*/ 1384279 h 1448221"/>
              <a:gd name="connsiteX4" fmla="*/ 1595445 w 2444987"/>
              <a:gd name="connsiteY4" fmla="*/ 1335293 h 1448221"/>
              <a:gd name="connsiteX5" fmla="*/ 2428202 w 2444987"/>
              <a:gd name="connsiteY5" fmla="*/ 829107 h 1448221"/>
              <a:gd name="connsiteX6" fmla="*/ 2101630 w 2444987"/>
              <a:gd name="connsiteY6" fmla="*/ 388236 h 1448221"/>
              <a:gd name="connsiteX7" fmla="*/ 1481145 w 2444987"/>
              <a:gd name="connsiteY7" fmla="*/ 347414 h 1448221"/>
              <a:gd name="connsiteX8" fmla="*/ 1121916 w 2444987"/>
              <a:gd name="connsiteY8" fmla="*/ 347414 h 1448221"/>
              <a:gd name="connsiteX9" fmla="*/ 909645 w 2444987"/>
              <a:gd name="connsiteY9" fmla="*/ 200457 h 14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44987" h="1448221">
                <a:moveTo>
                  <a:pt x="909645" y="200457"/>
                </a:moveTo>
                <a:cubicBezTo>
                  <a:pt x="774934" y="144668"/>
                  <a:pt x="464691" y="-51275"/>
                  <a:pt x="313652" y="12679"/>
                </a:cubicBezTo>
                <a:cubicBezTo>
                  <a:pt x="162613" y="76633"/>
                  <a:pt x="-27887" y="355579"/>
                  <a:pt x="3409" y="584179"/>
                </a:cubicBezTo>
                <a:cubicBezTo>
                  <a:pt x="34705" y="812779"/>
                  <a:pt x="236091" y="1259093"/>
                  <a:pt x="501430" y="1384279"/>
                </a:cubicBezTo>
                <a:cubicBezTo>
                  <a:pt x="766769" y="1509465"/>
                  <a:pt x="1274316" y="1427822"/>
                  <a:pt x="1595445" y="1335293"/>
                </a:cubicBezTo>
                <a:cubicBezTo>
                  <a:pt x="1916574" y="1242764"/>
                  <a:pt x="2343838" y="986950"/>
                  <a:pt x="2428202" y="829107"/>
                </a:cubicBezTo>
                <a:cubicBezTo>
                  <a:pt x="2512566" y="671264"/>
                  <a:pt x="2259473" y="468518"/>
                  <a:pt x="2101630" y="388236"/>
                </a:cubicBezTo>
                <a:cubicBezTo>
                  <a:pt x="1943787" y="307954"/>
                  <a:pt x="1644431" y="354218"/>
                  <a:pt x="1481145" y="347414"/>
                </a:cubicBezTo>
                <a:cubicBezTo>
                  <a:pt x="1317859" y="340610"/>
                  <a:pt x="1217166" y="369185"/>
                  <a:pt x="1121916" y="347414"/>
                </a:cubicBezTo>
                <a:cubicBezTo>
                  <a:pt x="1026666" y="325643"/>
                  <a:pt x="1044356" y="256246"/>
                  <a:pt x="909645" y="20045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03158" y="466353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58" y="4663538"/>
                <a:ext cx="38568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 flipV="1">
            <a:off x="4582572" y="4786604"/>
            <a:ext cx="45719" cy="6030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V="1">
            <a:off x="4491135" y="4640678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4513994" y="450463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V="1">
            <a:off x="4559713" y="4355043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V="1">
            <a:off x="4372012" y="4205455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flipV="1">
            <a:off x="4468269" y="4251175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V="1">
            <a:off x="4351175" y="4130579"/>
            <a:ext cx="45719" cy="457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42026" y="4654219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026" y="4654219"/>
                <a:ext cx="46076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437158" y="4469553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158" y="4469553"/>
                <a:ext cx="46609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530907" y="4230058"/>
                <a:ext cx="47314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907" y="4230058"/>
                <a:ext cx="473142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434644" y="4093212"/>
                <a:ext cx="5484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644" y="4093212"/>
                <a:ext cx="548483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072295" y="3812401"/>
                <a:ext cx="837665" cy="457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/>
                          </m:limLow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295" y="3812401"/>
                <a:ext cx="837665" cy="4577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9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Limits of Functions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826" y="1825624"/>
                <a:ext cx="11002347" cy="451919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 be a metric space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a set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.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limit point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 has arbitrarily close to itself 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.)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Let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two metric spaces,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=limit point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has a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limit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b="1" dirty="0" smtClean="0">
                    <a:solidFill>
                      <a:srgbClr val="FF3399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approaches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 if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Write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826" y="1825624"/>
                <a:ext cx="11002347" cy="4519191"/>
              </a:xfrm>
              <a:blipFill rotWithShape="0">
                <a:blip r:embed="rId2"/>
                <a:stretch>
                  <a:fillRect l="-1164" t="-2965" r="-776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58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Limits of Functions: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≠1;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m:rPr>
                        <m:brk m:alnAt="7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existence and value of the limit depends on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near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, but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not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3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Limits of Functions: Theorems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</a:t>
                </a:r>
                <a:r>
                  <a:rPr lang="en-US" dirty="0" smtClean="0"/>
                  <a:t> Let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two metric spaces,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=limit point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 smtClean="0"/>
                  <a:t> if and only if for any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:r>
                  <a:rPr lang="en-US" dirty="0" smtClean="0"/>
                  <a:t> 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, the sequence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</a:t>
                </a:r>
                <a:r>
                  <a:rPr lang="en-US" dirty="0" smtClean="0"/>
                  <a:t> Let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two metric spaces,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=limit point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. Then the limit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, when it exists, is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unique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5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247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Mathematical Economics</vt:lpstr>
      <vt:lpstr>Plan</vt:lpstr>
      <vt:lpstr>Open and Closed Sets in Metric Spaces</vt:lpstr>
      <vt:lpstr>Open and Closed Sets: Examples</vt:lpstr>
      <vt:lpstr>Intersections and Unions of Open/Closed Sets</vt:lpstr>
      <vt:lpstr>Closed Set: Equivalent Definition </vt:lpstr>
      <vt:lpstr>Limits of Functions</vt:lpstr>
      <vt:lpstr>Limits of Functions: Examples</vt:lpstr>
      <vt:lpstr>Limits of Functions: Theorems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Economics</dc:title>
  <dc:creator>Anya</dc:creator>
  <cp:lastModifiedBy>Anya</cp:lastModifiedBy>
  <cp:revision>21</cp:revision>
  <dcterms:created xsi:type="dcterms:W3CDTF">2020-08-12T23:03:47Z</dcterms:created>
  <dcterms:modified xsi:type="dcterms:W3CDTF">2020-08-14T02:52:25Z</dcterms:modified>
</cp:coreProperties>
</file>