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087B-245A-44D4-A9A7-444919123BA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5C-BCF7-48D1-9B32-1BEFA1BC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087B-245A-44D4-A9A7-444919123BA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5C-BCF7-48D1-9B32-1BEFA1BC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087B-245A-44D4-A9A7-444919123BA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5C-BCF7-48D1-9B32-1BEFA1BC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1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087B-245A-44D4-A9A7-444919123BA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5C-BCF7-48D1-9B32-1BEFA1BC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087B-245A-44D4-A9A7-444919123BA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5C-BCF7-48D1-9B32-1BEFA1BC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4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087B-245A-44D4-A9A7-444919123BA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5C-BCF7-48D1-9B32-1BEFA1BC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2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087B-245A-44D4-A9A7-444919123BA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5C-BCF7-48D1-9B32-1BEFA1BC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087B-245A-44D4-A9A7-444919123BA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5C-BCF7-48D1-9B32-1BEFA1BC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6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087B-245A-44D4-A9A7-444919123BA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5C-BCF7-48D1-9B32-1BEFA1BC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7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087B-245A-44D4-A9A7-444919123BA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5C-BCF7-48D1-9B32-1BEFA1BC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6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1087B-245A-44D4-A9A7-444919123BA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85C-BCF7-48D1-9B32-1BEFA1BC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087B-245A-44D4-A9A7-444919123BA7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C85C-BCF7-48D1-9B32-1BEFA1BC0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1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5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Continuity in Metric Spaces</a:t>
            </a:r>
          </a:p>
          <a:p>
            <a:pPr lvl="1"/>
            <a:r>
              <a:rPr lang="en-US" dirty="0" smtClean="0"/>
              <a:t>Continuity at a point</a:t>
            </a:r>
          </a:p>
          <a:p>
            <a:pPr lvl="1"/>
            <a:r>
              <a:rPr lang="en-US" dirty="0" smtClean="0"/>
              <a:t>Continuity</a:t>
            </a:r>
          </a:p>
          <a:p>
            <a:pPr lvl="1"/>
            <a:r>
              <a:rPr lang="en-US" dirty="0" smtClean="0"/>
              <a:t>Uniform continuity</a:t>
            </a:r>
          </a:p>
          <a:p>
            <a:pPr lvl="1"/>
            <a:r>
              <a:rPr lang="en-US" dirty="0" smtClean="0"/>
              <a:t>Lipschitz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1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Continuity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two metric </a:t>
                </a:r>
                <a:r>
                  <a:rPr lang="en-US" dirty="0" smtClean="0"/>
                  <a:t>spaces.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continuous</a:t>
                </a:r>
                <a:r>
                  <a:rPr lang="en-US" dirty="0" smtClean="0"/>
                  <a:t> at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can be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different</a:t>
                </a:r>
                <a:r>
                  <a:rPr lang="en-US" dirty="0" smtClean="0"/>
                  <a:t> for different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486150" y="5641521"/>
            <a:ext cx="1894114" cy="8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477986" y="4171950"/>
            <a:ext cx="16328" cy="1469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flipH="1">
            <a:off x="3645936" y="4554505"/>
            <a:ext cx="2837441" cy="1938667"/>
          </a:xfrm>
          <a:prstGeom prst="arc">
            <a:avLst>
              <a:gd name="adj1" fmla="val 16200000"/>
              <a:gd name="adj2" fmla="val 2125544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494314" y="4709394"/>
            <a:ext cx="795434" cy="93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94314" y="5075853"/>
            <a:ext cx="303245" cy="34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88229" y="5082268"/>
            <a:ext cx="9330" cy="5674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89748" y="4718725"/>
            <a:ext cx="16328" cy="94151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86150" y="4892275"/>
            <a:ext cx="47936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988368" y="4915135"/>
            <a:ext cx="0" cy="7429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 flipH="1">
            <a:off x="3965509" y="4869415"/>
            <a:ext cx="45719" cy="45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788229" y="5599957"/>
                <a:ext cx="480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29" y="5599957"/>
                <a:ext cx="48096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 flipH="1">
            <a:off x="3967684" y="5612366"/>
            <a:ext cx="45719" cy="45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flipH="1">
            <a:off x="3455126" y="4866499"/>
            <a:ext cx="45719" cy="457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2745123" y="4703605"/>
                <a:ext cx="806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23" y="4703605"/>
                <a:ext cx="80669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V="1">
            <a:off x="3551819" y="4708698"/>
            <a:ext cx="0" cy="36423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3408196" y="4394530"/>
                <a:ext cx="7427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196" y="4394530"/>
                <a:ext cx="742704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3750739" y="5323189"/>
                <a:ext cx="3279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739" y="5323189"/>
                <a:ext cx="327910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/>
          <p:cNvSpPr/>
          <p:nvPr/>
        </p:nvSpPr>
        <p:spPr>
          <a:xfrm>
            <a:off x="3588430" y="5543648"/>
            <a:ext cx="914400" cy="914400"/>
          </a:xfrm>
          <a:prstGeom prst="arc">
            <a:avLst>
              <a:gd name="adj1" fmla="val 14251730"/>
              <a:gd name="adj2" fmla="val 18262822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6096000" y="4001294"/>
                <a:ext cx="4538599" cy="188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Continuity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20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requires</a:t>
                </a:r>
                <a:r>
                  <a:rPr lang="en-US" dirty="0" smtClean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defined</a:t>
                </a:r>
                <a:r>
                  <a:rPr lang="en-US" dirty="0" smtClean="0"/>
                  <a:t>; and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is an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isolated</a:t>
                </a:r>
                <a:r>
                  <a:rPr lang="en-US" dirty="0" smtClean="0"/>
                  <a:t>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	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})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              or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exists and equals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01294"/>
                <a:ext cx="4538599" cy="1885131"/>
              </a:xfrm>
              <a:prstGeom prst="rect">
                <a:avLst/>
              </a:prstGeom>
              <a:blipFill rotWithShape="0">
                <a:blip r:embed="rId7"/>
                <a:stretch>
                  <a:fillRect l="-1342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04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Continuity: Alternative Definition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Let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two metric </a:t>
                </a:r>
                <a:r>
                  <a:rPr lang="en-US" dirty="0" smtClean="0"/>
                  <a:t>spaces,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 smtClean="0"/>
                  <a:t> </a:t>
                </a:r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continuous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if and only if either of the following equivalent statements is true: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defined and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is an isolated point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is a limit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For any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, the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61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Continuity in Terms of Open and Closed Sets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111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continuous</a:t>
                </a:r>
                <a:r>
                  <a:rPr lang="en-US" dirty="0" smtClean="0"/>
                  <a:t> if it is continuous at every point of its domain.</a:t>
                </a:r>
              </a:p>
              <a:p>
                <a:endParaRPr lang="en-US" b="1" u="sng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i="1" dirty="0"/>
              </a:p>
              <a:p>
                <a:endParaRPr lang="en-US" b="1" u="sng" dirty="0" smtClean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Let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two metric spaces,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/>
                  <a:t>continuous if and only if for any </a:t>
                </a:r>
                <a:r>
                  <a:rPr lang="en-US" dirty="0" smtClean="0">
                    <a:solidFill>
                      <a:srgbClr val="33CCCC"/>
                    </a:solidFill>
                  </a:rPr>
                  <a:t>closed</a:t>
                </a:r>
                <a:r>
                  <a:rPr lang="en-US" dirty="0" smtClean="0"/>
                  <a:t>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rgbClr val="33CCCC"/>
                    </a:solidFill>
                  </a:rPr>
                  <a:t>closed</a:t>
                </a:r>
                <a:r>
                  <a:rPr lang="en-US" dirty="0" smtClean="0"/>
                  <a:t> in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). </a:t>
                </a:r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Let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two metric spaces,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continuous if and only if for any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open</a:t>
                </a:r>
                <a:r>
                  <a:rPr lang="en-US" dirty="0" smtClean="0"/>
                  <a:t>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open</a:t>
                </a:r>
                <a:r>
                  <a:rPr lang="en-US" dirty="0" smtClean="0"/>
                  <a:t> </a:t>
                </a:r>
                <a:r>
                  <a:rPr lang="en-US" dirty="0" smtClean="0"/>
                  <a:t>in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).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Note: working with </a:t>
                </a:r>
                <a:r>
                  <a:rPr lang="en-US" b="1" dirty="0" smtClean="0"/>
                  <a:t>preimages</a:t>
                </a:r>
                <a:r>
                  <a:rPr lang="en-US" dirty="0" smtClean="0"/>
                  <a:t> instead of images matters.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1118"/>
              </a:xfrm>
              <a:blipFill rotWithShape="0">
                <a:blip r:embed="rId2"/>
                <a:stretch>
                  <a:fillRect l="-928" t="-3193" b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46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Uniform Continuity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two metric spaces.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uniformly continuous</a:t>
                </a:r>
                <a:r>
                  <a:rPr lang="en-US" dirty="0" smtClean="0">
                    <a:solidFill>
                      <a:srgbClr val="FF3399"/>
                    </a:solidFill>
                  </a:rPr>
                  <a:t> </a:t>
                </a:r>
                <a:r>
                  <a:rPr lang="en-US" dirty="0" smtClean="0"/>
                  <a:t>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Important: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depends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only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!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does not depend on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Uniform continuity implies continuity.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Lipschitz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two metric </a:t>
                </a:r>
                <a:r>
                  <a:rPr lang="en-US" dirty="0" smtClean="0"/>
                  <a:t>spaces,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 Then f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Lipschitz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 smtClean="0">
                    <a:solidFill>
                      <a:srgbClr val="FF3399"/>
                    </a:solidFill>
                  </a:rPr>
                  <a:t> </a:t>
                </a:r>
                <a:r>
                  <a:rPr lang="en-US" dirty="0" smtClean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Let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)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two metric spaces,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 Then f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locally Lipschitz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b="1" dirty="0" smtClean="0">
                    <a:solidFill>
                      <a:srgbClr val="FF3399"/>
                    </a:solidFill>
                  </a:rPr>
                  <a:t> </a:t>
                </a:r>
                <a:r>
                  <a:rPr lang="en-US" dirty="0" smtClean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Lipschitz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Lipschitz is stronger than </a:t>
                </a:r>
                <a:r>
                  <a:rPr lang="en-US" smtClean="0"/>
                  <a:t>uniform continuity.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0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Continuity</vt:lpstr>
      <vt:lpstr>Continuity: Alternative Definition</vt:lpstr>
      <vt:lpstr>Continuity in Terms of Open and Closed Sets</vt:lpstr>
      <vt:lpstr>Uniform Continuity</vt:lpstr>
      <vt:lpstr>Lipschitz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10</cp:revision>
  <dcterms:created xsi:type="dcterms:W3CDTF">2020-08-13T02:26:25Z</dcterms:created>
  <dcterms:modified xsi:type="dcterms:W3CDTF">2020-08-13T03:09:29Z</dcterms:modified>
</cp:coreProperties>
</file>