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7C7B-CC7A-4C7C-B376-F4339AA4649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DC08-6A84-4F3A-8A23-688606403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0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7C7B-CC7A-4C7C-B376-F4339AA4649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DC08-6A84-4F3A-8A23-688606403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45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7C7B-CC7A-4C7C-B376-F4339AA4649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DC08-6A84-4F3A-8A23-688606403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2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7C7B-CC7A-4C7C-B376-F4339AA4649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DC08-6A84-4F3A-8A23-688606403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7C7B-CC7A-4C7C-B376-F4339AA4649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DC08-6A84-4F3A-8A23-688606403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7C7B-CC7A-4C7C-B376-F4339AA4649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DC08-6A84-4F3A-8A23-688606403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6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7C7B-CC7A-4C7C-B376-F4339AA4649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DC08-6A84-4F3A-8A23-688606403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7C7B-CC7A-4C7C-B376-F4339AA4649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DC08-6A84-4F3A-8A23-688606403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3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7C7B-CC7A-4C7C-B376-F4339AA4649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DC08-6A84-4F3A-8A23-688606403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7C7B-CC7A-4C7C-B376-F4339AA4649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DC08-6A84-4F3A-8A23-688606403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3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7C7B-CC7A-4C7C-B376-F4339AA4649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DC08-6A84-4F3A-8A23-688606403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8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97C7B-CC7A-4C7C-B376-F4339AA4649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ADC08-6A84-4F3A-8A23-688606403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2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Mathematical Economics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4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Plan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Supremum Property</a:t>
            </a:r>
          </a:p>
          <a:p>
            <a:r>
              <a:rPr lang="en-US" dirty="0" smtClean="0"/>
              <a:t>Properties of real functions</a:t>
            </a:r>
          </a:p>
          <a:p>
            <a:pPr lvl="1"/>
            <a:r>
              <a:rPr lang="en-US" dirty="0" smtClean="0"/>
              <a:t>Extreme Value Theorem</a:t>
            </a:r>
          </a:p>
          <a:p>
            <a:pPr lvl="1"/>
            <a:r>
              <a:rPr lang="en-US" dirty="0" smtClean="0"/>
              <a:t>Intermediate Value Theorem</a:t>
            </a:r>
          </a:p>
          <a:p>
            <a:pPr lvl="1"/>
            <a:r>
              <a:rPr lang="en-US" dirty="0" smtClean="0"/>
              <a:t>Monotone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7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Upper &amp; Lower Bounds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 is an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upper bound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all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 is a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lower bound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all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 smtClean="0">
                    <a:ea typeface="Cambria Math" panose="02040503050406030204" pitchFamily="18" charset="0"/>
                  </a:rPr>
                  <a:t> </a:t>
                </a:r>
                <a:r>
                  <a:rPr lang="en-US" dirty="0" smtClean="0"/>
                  <a:t>is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bounded above </a:t>
                </a:r>
                <a:r>
                  <a:rPr lang="en-US" dirty="0" smtClean="0"/>
                  <a:t>if there is an upper bound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 smtClean="0">
                    <a:ea typeface="Cambria Math" panose="02040503050406030204" pitchFamily="18" charset="0"/>
                  </a:rPr>
                  <a:t> </a:t>
                </a:r>
                <a:r>
                  <a:rPr lang="en-US" dirty="0" smtClean="0"/>
                  <a:t>is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bounded below </a:t>
                </a:r>
                <a:r>
                  <a:rPr lang="en-US" dirty="0" smtClean="0"/>
                  <a:t>if there is a lower bound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67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Supremum &amp; Infimum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4028" y="1825625"/>
                <a:ext cx="10703943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 smtClean="0">
                    <a:ea typeface="Cambria Math" panose="02040503050406030204" pitchFamily="18" charset="0"/>
                  </a:rPr>
                  <a:t> </a:t>
                </a:r>
                <a:r>
                  <a:rPr lang="en-US" dirty="0" smtClean="0"/>
                  <a:t>is bounded above. The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supremum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sup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, is the smallest upper bound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sup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satisfies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sup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 smtClean="0"/>
                  <a:t>                     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sup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i="1" dirty="0" smtClean="0"/>
                  <a:t>is an upper bound</a:t>
                </a:r>
                <a:r>
                  <a:rPr lang="en-US" dirty="0" smtClean="0"/>
                  <a:t>);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sup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        (</a:t>
                </a:r>
                <a:r>
                  <a:rPr lang="en-US" i="1" dirty="0" smtClean="0"/>
                  <a:t>there is no smaller upper bound</a:t>
                </a:r>
                <a:r>
                  <a:rPr lang="en-US" dirty="0" smtClean="0"/>
                  <a:t>).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 smtClean="0">
                    <a:ea typeface="Cambria Math" panose="02040503050406030204" pitchFamily="18" charset="0"/>
                  </a:rPr>
                  <a:t> </a:t>
                </a:r>
                <a:r>
                  <a:rPr lang="en-US" dirty="0" smtClean="0"/>
                  <a:t>is bounded below. The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infimum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, is the largest lower bound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satisfies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 smtClean="0"/>
                  <a:t>                      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i="1" dirty="0" smtClean="0"/>
                  <a:t>is a lower bound</a:t>
                </a:r>
                <a:r>
                  <a:rPr lang="en-US" dirty="0" smtClean="0"/>
                  <a:t>);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inf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         (</a:t>
                </a:r>
                <a:r>
                  <a:rPr lang="en-US" i="1" dirty="0" smtClean="0"/>
                  <a:t>there is no larger lower bound</a:t>
                </a:r>
                <a:r>
                  <a:rPr lang="en-US" dirty="0" smtClean="0"/>
                  <a:t>).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i="1" dirty="0" smtClean="0"/>
                  <a:t>Example</a:t>
                </a:r>
                <a:r>
                  <a:rPr lang="en-US" dirty="0" smtClean="0"/>
                  <a:t>: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sup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sup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 not defined.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028" y="1825625"/>
                <a:ext cx="10703943" cy="4351338"/>
              </a:xfrm>
              <a:blipFill rotWithShape="0">
                <a:blip r:embed="rId2"/>
                <a:stretch>
                  <a:fillRect l="-8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3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Supremum Property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When do supremum and infimum exist?</a:t>
                </a:r>
              </a:p>
              <a:p>
                <a:endParaRPr lang="en-US" b="1" dirty="0"/>
              </a:p>
              <a:p>
                <a:r>
                  <a:rPr lang="en-US" b="1" u="sng" dirty="0" smtClean="0"/>
                  <a:t>Supremum Property</a:t>
                </a:r>
                <a:r>
                  <a:rPr lang="en-US" dirty="0" smtClean="0"/>
                  <a:t>: Every nonempty set of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real</a:t>
                </a:r>
                <a:r>
                  <a:rPr lang="en-US" dirty="0" smtClean="0"/>
                  <a:t> numbers that is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bounded above</a:t>
                </a:r>
                <a:r>
                  <a:rPr lang="en-US" dirty="0" smtClean="0"/>
                  <a:t> has a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supremum</a:t>
                </a:r>
                <a:r>
                  <a:rPr lang="en-US" dirty="0" smtClean="0"/>
                  <a:t>. This supremum is a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real</a:t>
                </a:r>
                <a:r>
                  <a:rPr lang="en-US" dirty="0" smtClean="0"/>
                  <a:t> number.</a:t>
                </a:r>
              </a:p>
              <a:p>
                <a:endParaRPr lang="en-US" dirty="0"/>
              </a:p>
              <a:p>
                <a:r>
                  <a:rPr lang="en-US" i="1" dirty="0" smtClean="0"/>
                  <a:t>Example</a:t>
                </a:r>
                <a:r>
                  <a:rPr lang="en-US" dirty="0" smtClean="0"/>
                  <a:t>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sup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If we consider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dirty="0" smtClean="0"/>
                  <a:t> instead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does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not</a:t>
                </a:r>
                <a:r>
                  <a:rPr lang="en-US" dirty="0" smtClean="0"/>
                  <a:t> have a supremum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3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Properties of Continuous Real Functions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u="sng" dirty="0" smtClean="0"/>
                  <a:t>Th</a:t>
                </a:r>
                <a:r>
                  <a:rPr lang="en-US" b="1" dirty="0" smtClean="0"/>
                  <a:t>. </a:t>
                </a:r>
                <a:r>
                  <a:rPr lang="en-US" i="1" dirty="0" smtClean="0"/>
                  <a:t>(</a:t>
                </a:r>
                <a:r>
                  <a:rPr lang="en-US" i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Extreme Value Theorem</a:t>
                </a:r>
                <a:r>
                  <a:rPr lang="en-US" i="1" dirty="0" smtClean="0"/>
                  <a:t>)</a:t>
                </a:r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 be a continuous function.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attains </a:t>
                </a:r>
                <a:r>
                  <a:rPr lang="en-US" dirty="0" smtClean="0"/>
                  <a:t>its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maximum </a:t>
                </a:r>
                <a:r>
                  <a:rPr lang="en-US" dirty="0" smtClean="0"/>
                  <a:t>and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minimum </a:t>
                </a:r>
                <a:r>
                  <a:rPr lang="en-US" dirty="0" smtClean="0"/>
                  <a:t>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inf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b="1" u="sng" dirty="0" smtClean="0"/>
                  <a:t>Th</a:t>
                </a:r>
                <a:r>
                  <a:rPr lang="en-US" b="1" dirty="0" smtClean="0"/>
                  <a:t>. </a:t>
                </a:r>
                <a:r>
                  <a:rPr lang="en-US" i="1" dirty="0" smtClean="0"/>
                  <a:t>(</a:t>
                </a:r>
                <a:r>
                  <a:rPr lang="en-US" i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Intermediate Value Theorem</a:t>
                </a:r>
                <a:r>
                  <a:rPr lang="en-US" i="1" dirty="0" smtClean="0"/>
                  <a:t>)</a:t>
                </a:r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 be a continuous function. Then for any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there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exists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b="0" dirty="0" smtClean="0"/>
                  <a:t> </a:t>
                </a:r>
                <a:r>
                  <a:rPr lang="en-US" b="0" dirty="0" err="1" smtClean="0"/>
                  <a:t>s.t.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b="0" dirty="0" smtClean="0"/>
                  <a:t>.</a:t>
                </a:r>
              </a:p>
              <a:p>
                <a:endParaRPr lang="en-US" b="0" dirty="0" smtClean="0"/>
              </a:p>
              <a:p>
                <a:r>
                  <a:rPr lang="en-US" dirty="0" smtClean="0"/>
                  <a:t>Both theorems do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not</a:t>
                </a:r>
                <a:r>
                  <a:rPr lang="en-US" dirty="0" smtClean="0"/>
                  <a:t> hold </a:t>
                </a:r>
                <a:r>
                  <a:rPr lang="en-US" b="1" dirty="0" smtClean="0"/>
                  <a:t>without continuity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25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Monotonic Functions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monotonically increasing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implies </a:t>
                </a: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ea typeface="Cambria Math" panose="02040503050406030204" pitchFamily="18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u="sng" dirty="0" smtClean="0"/>
                  <a:t>Th</a:t>
                </a:r>
                <a:r>
                  <a:rPr lang="en-US" b="1" dirty="0" smtClean="0"/>
                  <a:t>.</a:t>
                </a:r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 be </a:t>
                </a:r>
                <a:r>
                  <a:rPr lang="en-US" dirty="0" err="1" smtClean="0"/>
                  <a:t>monot</a:t>
                </a:r>
                <a:r>
                  <a:rPr lang="en-US" dirty="0" smtClean="0"/>
                  <a:t>. increasing. Then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one-sided limits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   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exist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Moreover,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begChr m:val="{"/>
                              <m:endChr m:val="|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}=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inf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sz="2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6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30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308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Mathematical Economics</vt:lpstr>
      <vt:lpstr>Plan</vt:lpstr>
      <vt:lpstr>Upper &amp; Lower Bounds</vt:lpstr>
      <vt:lpstr>Supremum &amp; Infimum</vt:lpstr>
      <vt:lpstr>Supremum Property</vt:lpstr>
      <vt:lpstr>Properties of Continuous Real Functions</vt:lpstr>
      <vt:lpstr>Monotonic Functions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Economics</dc:title>
  <dc:creator>Anya</dc:creator>
  <cp:lastModifiedBy>Anya</cp:lastModifiedBy>
  <cp:revision>10</cp:revision>
  <dcterms:created xsi:type="dcterms:W3CDTF">2020-08-16T01:31:40Z</dcterms:created>
  <dcterms:modified xsi:type="dcterms:W3CDTF">2020-08-16T22:27:31Z</dcterms:modified>
</cp:coreProperties>
</file>