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9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5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5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13EB-7BB2-4E9D-A6EF-64F6B9DAC3ED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DCAD-1298-4452-8576-88E16FED1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Image, Kernel, and Rank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.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image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kernel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and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rank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b="0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vector subspaces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respectively.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a finite-dimensional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.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772356" y="5249333"/>
            <a:ext cx="8669866" cy="67733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Invertible Linear Transformation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8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invertible</a:t>
                </a:r>
                <a:r>
                  <a:rPr lang="en-US" dirty="0" smtClean="0"/>
                  <a:t> if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The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is called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inverse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and is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invertible means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one-to-one</a:t>
                </a:r>
                <a:r>
                  <a:rPr lang="en-US" dirty="0" smtClean="0"/>
                  <a:t>  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);</a:t>
                </a:r>
              </a:p>
              <a:p>
                <a:pPr lvl="1"/>
                <a:r>
                  <a:rPr lang="en-US" dirty="0" smtClean="0"/>
                  <a:t>T is 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onto</a:t>
                </a:r>
                <a:r>
                  <a:rPr lang="en-US" dirty="0"/>
                  <a:t>	</a:t>
                </a:r>
                <a:r>
                  <a:rPr lang="en-US" dirty="0" smtClean="0"/>
                  <a:t>	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is invertible,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b="1" u="sng" dirty="0" smtClean="0"/>
              </a:p>
              <a:p>
                <a:pPr>
                  <a:lnSpc>
                    <a:spcPct val="100000"/>
                  </a:lnSpc>
                </a:pPr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is one-to-one if and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8064"/>
              </a:xfrm>
              <a:blipFill rotWithShape="0">
                <a:blip r:embed="rId2"/>
                <a:stretch>
                  <a:fillRect l="-1217" t="-2078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Isomrphisms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2489" y="1524000"/>
                <a:ext cx="10747022" cy="506871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Two vector 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isomorphic</a:t>
                </a:r>
                <a:r>
                  <a:rPr lang="en-US" dirty="0" smtClean="0"/>
                  <a:t> if there exists an invertible linear function (</a:t>
                </a:r>
                <a:r>
                  <a:rPr lang="en-US" i="1" dirty="0" smtClean="0"/>
                  <a:t>one-to-one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onto</a:t>
                </a:r>
                <a:r>
                  <a:rPr lang="en-US" dirty="0" smtClean="0"/>
                  <a:t>)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. A function with these properties is called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isomorphism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be two vector spaces,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a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linear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completely defined by its value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that is:</a:t>
                </a:r>
              </a:p>
              <a:p>
                <a:pPr lvl="1"/>
                <a:r>
                  <a:rPr lang="en-US" dirty="0" smtClean="0"/>
                  <a:t>Given any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l-GR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Two vector 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isomorphic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isomorphic</a:t>
                </a:r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What is the isomorphism?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489" y="1524000"/>
                <a:ext cx="10747022" cy="5068711"/>
              </a:xfrm>
              <a:blipFill rotWithShape="0">
                <a:blip r:embed="rId2"/>
                <a:stretch>
                  <a:fillRect l="-1022" t="-1925" r="-624" b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184444" y="5384801"/>
            <a:ext cx="2144889" cy="52123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Basis</a:t>
            </a:r>
          </a:p>
          <a:p>
            <a:r>
              <a:rPr lang="en-US" dirty="0" smtClean="0"/>
              <a:t>Linear Transformations</a:t>
            </a:r>
          </a:p>
          <a:p>
            <a:pPr lvl="1"/>
            <a:r>
              <a:rPr lang="en-US" dirty="0" smtClean="0"/>
              <a:t>Image, kernel, rank</a:t>
            </a:r>
          </a:p>
          <a:p>
            <a:r>
              <a:rPr lang="en-US" dirty="0" smtClean="0"/>
              <a:t>Isomorphic Vector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Vector Space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vector space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collection of objects called </a:t>
                </a:r>
                <a:r>
                  <a:rPr lang="en-US" b="1" dirty="0">
                    <a:solidFill>
                      <a:srgbClr val="FF3399"/>
                    </a:solidFill>
                  </a:rPr>
                  <a:t>vectors</a:t>
                </a:r>
                <a:r>
                  <a:rPr lang="en-US" dirty="0"/>
                  <a:t>, which may be </a:t>
                </a:r>
                <a:r>
                  <a:rPr lang="en-US" dirty="0" smtClean="0"/>
                  <a:t>added together </a:t>
                </a:r>
                <a:r>
                  <a:rPr lang="en-US" dirty="0"/>
                  <a:t>and multiplied by real numbers, called </a:t>
                </a:r>
                <a:r>
                  <a:rPr lang="en-US" b="1" dirty="0">
                    <a:solidFill>
                      <a:srgbClr val="FF3399"/>
                    </a:solidFill>
                  </a:rPr>
                  <a:t>scalars</a:t>
                </a:r>
                <a:r>
                  <a:rPr lang="en-US" dirty="0"/>
                  <a:t>, </a:t>
                </a:r>
                <a:r>
                  <a:rPr lang="en-US" dirty="0" smtClean="0"/>
                  <a:t>satisfying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1∙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Vector Space: Examples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 Vector spaces: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 (set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matrices)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   (set of all continuous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(set of all bounded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Not</a:t>
                </a:r>
                <a:r>
                  <a:rPr lang="en-US" dirty="0" smtClean="0"/>
                  <a:t> vector space: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 smtClean="0"/>
                  <a:t>  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∉(0,∞)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Span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5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a vector space. A </a:t>
                </a:r>
                <a:r>
                  <a:rPr lang="en-US" b="1" dirty="0">
                    <a:solidFill>
                      <a:srgbClr val="FF3399"/>
                    </a:solidFill>
                  </a:rPr>
                  <a:t>linear combination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 vector of </a:t>
                </a:r>
                <a:r>
                  <a:rPr lang="en-US" dirty="0"/>
                  <a:t>the </a:t>
                </a:r>
                <a:r>
                  <a:rPr lang="en-US" dirty="0" smtClean="0"/>
                  <a:t>form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coefficient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the linear combination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. A </a:t>
                </a:r>
                <a:r>
                  <a:rPr lang="en-US" b="1" dirty="0">
                    <a:solidFill>
                      <a:srgbClr val="FF3399"/>
                    </a:solidFill>
                  </a:rPr>
                  <a:t>span</a:t>
                </a:r>
                <a:r>
                  <a:rPr lang="en-US" dirty="0"/>
                  <a:t> of W is the set of all linear combinations </a:t>
                </a:r>
                <a:r>
                  <a:rPr lang="en-US" dirty="0" smtClean="0"/>
                  <a:t>of elements </a:t>
                </a:r>
                <a:r>
                  <a:rPr lang="en-US" dirty="0"/>
                  <a:t>of W,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3399"/>
                    </a:solidFill>
                  </a:rPr>
                  <a:t>spans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5486"/>
              </a:xfrm>
              <a:blipFill rotWithShape="0">
                <a:blip r:embed="rId2"/>
                <a:stretch>
                  <a:fillRect l="-1043" t="-2872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Basis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linearly dependent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</a:t>
                </a: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linearly independent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I.e.,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FF3399"/>
                    </a:solidFill>
                  </a:rPr>
                  <a:t>basis</a:t>
                </a:r>
                <a:r>
                  <a:rPr lang="en-US" dirty="0"/>
                  <a:t> of a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</a:t>
                </a:r>
                <a:r>
                  <a:rPr lang="en-US" b="1" dirty="0"/>
                  <a:t>linearly independent </a:t>
                </a:r>
                <a:r>
                  <a:rPr lang="en-US" dirty="0"/>
                  <a:t>set of vectors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that </a:t>
                </a:r>
                <a:r>
                  <a:rPr lang="en-US" b="1" dirty="0" smtClean="0"/>
                  <a:t>spans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Basis: Existence and Cardinality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090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enumerate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a set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so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every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a </a:t>
                </a:r>
                <a:r>
                  <a:rPr lang="en-US" b="1" dirty="0" smtClean="0"/>
                  <a:t>unique representation</a:t>
                </a:r>
                <a:r>
                  <a:rPr lang="en-US" dirty="0" smtClean="0"/>
                  <a:t> </a:t>
                </a:r>
                <a:r>
                  <a:rPr lang="en-US" dirty="0"/>
                  <a:t>as a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linear combination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of elements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:r>
                  <a:rPr lang="en-US" dirty="0" smtClean="0"/>
                  <a:t>finitely </a:t>
                </a:r>
                <a:r>
                  <a:rPr lang="en-US" dirty="0"/>
                  <a:t>many nonzero </a:t>
                </a:r>
                <a:r>
                  <a:rPr lang="en-US" dirty="0" smtClean="0"/>
                  <a:t>coefficients.</a:t>
                </a:r>
              </a:p>
              <a:p>
                <a:endParaRPr lang="en-US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Every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vector space </a:t>
                </a:r>
                <a:r>
                  <a:rPr lang="en-US" dirty="0" smtClean="0"/>
                  <a:t>has a </a:t>
                </a:r>
                <a:r>
                  <a:rPr lang="en-US" b="1" dirty="0" smtClean="0"/>
                  <a:t>basis</a:t>
                </a:r>
                <a:r>
                  <a:rPr lang="en-US" dirty="0" smtClean="0"/>
                  <a:t>. Any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two bases </a:t>
                </a:r>
                <a:r>
                  <a:rPr lang="en-US" dirty="0" smtClean="0"/>
                  <a:t>of a vector space V have the </a:t>
                </a:r>
                <a:r>
                  <a:rPr lang="en-US" b="1" dirty="0" smtClean="0"/>
                  <a:t>same cardinality </a:t>
                </a:r>
                <a:r>
                  <a:rPr lang="en-US" dirty="0" smtClean="0"/>
                  <a:t>(are numerically equivalent).</a:t>
                </a:r>
              </a:p>
              <a:p>
                <a:endParaRPr lang="en-US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linearly independent</a:t>
                </a:r>
                <a:r>
                  <a:rPr lang="en-US" dirty="0" smtClean="0"/>
                  <a:t>, then there exists a </a:t>
                </a:r>
                <a:r>
                  <a:rPr lang="en-US" b="1" dirty="0" smtClean="0"/>
                  <a:t>linearly independent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09042"/>
              </a:xfrm>
              <a:blipFill rotWithShape="0">
                <a:blip r:embed="rId2"/>
                <a:stretch>
                  <a:fillRect l="-1043" t="-290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Dimension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020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be a vector space. The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dimension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is the </a:t>
                </a:r>
                <a:r>
                  <a:rPr lang="en-US" b="1" dirty="0" smtClean="0"/>
                  <a:t>cardinality of any basis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finite-dimensional</a:t>
                </a:r>
                <a:r>
                  <a:rPr lang="en-US" dirty="0" smtClean="0"/>
                  <a:t>. Otherwise V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infinite-dimensional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denotes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linearly dependent</a:t>
                </a:r>
                <a:r>
                  <a:rPr lang="en-US" dirty="0" smtClean="0"/>
                  <a:t>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linearly independent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basis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linearly independent 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basis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02023"/>
              </a:xfrm>
              <a:blipFill rotWithShape="0">
                <a:blip r:embed="rId2"/>
                <a:stretch>
                  <a:fillRect l="-1043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Linear Transformations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be two vector spaces.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linear transformation</a:t>
                </a:r>
                <a:r>
                  <a:rPr lang="en-US" dirty="0" smtClean="0"/>
                  <a:t>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set of </a:t>
                </a:r>
                <a:r>
                  <a:rPr lang="en-US" b="1" dirty="0" smtClean="0"/>
                  <a:t>all linear transformations </a:t>
                </a:r>
                <a:r>
                  <a:rPr lang="en-US" dirty="0" smtClean="0"/>
                  <a:t>from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vector space</a:t>
                </a:r>
                <a:r>
                  <a:rPr lang="en-US" dirty="0" smtClean="0"/>
                  <a:t>.</a:t>
                </a:r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linear transformations</a:t>
                </a:r>
                <a:r>
                  <a:rPr lang="en-US" dirty="0" smtClean="0"/>
                  <a:t>, then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/>
                  <a:t>linear transformation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1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258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Vector Space</vt:lpstr>
      <vt:lpstr>Vector Space: Examples</vt:lpstr>
      <vt:lpstr>Span</vt:lpstr>
      <vt:lpstr>Basis</vt:lpstr>
      <vt:lpstr>Basis: Existence and Cardinality</vt:lpstr>
      <vt:lpstr>Dimension</vt:lpstr>
      <vt:lpstr>Linear Transformations</vt:lpstr>
      <vt:lpstr>Image, Kernel, and Rank</vt:lpstr>
      <vt:lpstr>Invertible Linear Transformation</vt:lpstr>
      <vt:lpstr>Isomrphisms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29</cp:revision>
  <dcterms:created xsi:type="dcterms:W3CDTF">2020-08-23T01:27:45Z</dcterms:created>
  <dcterms:modified xsi:type="dcterms:W3CDTF">2020-08-25T20:56:37Z</dcterms:modified>
</cp:coreProperties>
</file>