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297" y="504496"/>
            <a:ext cx="5515311" cy="56598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7" b="11659"/>
          <a:stretch/>
        </p:blipFill>
        <p:spPr>
          <a:xfrm>
            <a:off x="0" y="225299"/>
            <a:ext cx="2505075" cy="930166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505075" y="-7884"/>
            <a:ext cx="1146813" cy="121174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p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61176" y="2271517"/>
            <a:ext cx="5834610" cy="258554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"Why do programmers prefer OOP? Because it's the classiest way to code!"</a:t>
            </a:r>
          </a:p>
        </p:txBody>
      </p:sp>
    </p:spTree>
    <p:extLst>
      <p:ext uri="{BB962C8B-B14F-4D97-AF65-F5344CB8AC3E}">
        <p14:creationId xmlns:p14="http://schemas.microsoft.com/office/powerpoint/2010/main" val="2823290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constructors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87" y="2052918"/>
            <a:ext cx="11556124" cy="132090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a constructor is a special method that is automatically called when you create an instance (object) of a class.</a:t>
            </a:r>
          </a:p>
        </p:txBody>
      </p:sp>
      <p:sp>
        <p:nvSpPr>
          <p:cNvPr id="4" name="Rectangle 3"/>
          <p:cNvSpPr/>
          <p:nvPr/>
        </p:nvSpPr>
        <p:spPr>
          <a:xfrm>
            <a:off x="646111" y="3247697"/>
            <a:ext cx="1005969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atin typeface="Bell MT" panose="02020503060305020303" pitchFamily="18" charset="0"/>
              </a:rPr>
              <a:t>class </a:t>
            </a:r>
            <a:r>
              <a:rPr lang="en-US" sz="4000" b="1" dirty="0">
                <a:latin typeface="Bell MT" panose="02020503060305020303" pitchFamily="18" charset="0"/>
              </a:rPr>
              <a:t>calculation {</a:t>
            </a:r>
          </a:p>
          <a:p>
            <a:r>
              <a:rPr lang="en-US" sz="4000" b="1" dirty="0" smtClean="0">
                <a:latin typeface="Bell MT" panose="02020503060305020303" pitchFamily="18" charset="0"/>
              </a:rPr>
              <a:t>constructor</a:t>
            </a:r>
            <a:r>
              <a:rPr lang="en-US" sz="4000" b="1" dirty="0">
                <a:latin typeface="Bell MT" panose="02020503060305020303" pitchFamily="18" charset="0"/>
              </a:rPr>
              <a:t>() {</a:t>
            </a:r>
          </a:p>
          <a:p>
            <a:r>
              <a:rPr lang="en-US" sz="4000" b="1" dirty="0">
                <a:latin typeface="Bell MT" panose="02020503060305020303" pitchFamily="18" charset="0"/>
              </a:rPr>
              <a:t>    console.log("we are doing calculations");</a:t>
            </a:r>
          </a:p>
          <a:p>
            <a:r>
              <a:rPr lang="en-US" sz="4000" b="1" dirty="0" smtClean="0">
                <a:latin typeface="Bell MT" panose="02020503060305020303" pitchFamily="18" charset="0"/>
              </a:rPr>
              <a:t>	}</a:t>
            </a:r>
          </a:p>
          <a:p>
            <a:r>
              <a:rPr lang="en-US" sz="4000" b="1" dirty="0">
                <a:effectLst/>
                <a:latin typeface="Bell MT" panose="02020503060305020303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878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6443" y="-355"/>
            <a:ext cx="1277282" cy="140053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sz="80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p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0" y="1400175"/>
            <a:ext cx="8824913" cy="860425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CONTENTS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7" b="11659"/>
          <a:stretch/>
        </p:blipFill>
        <p:spPr>
          <a:xfrm>
            <a:off x="143532" y="281580"/>
            <a:ext cx="2505075" cy="930166"/>
          </a:xfrm>
          <a:prstGeom prst="rect">
            <a:avLst/>
          </a:prstGeom>
        </p:spPr>
      </p:pic>
      <p:sp>
        <p:nvSpPr>
          <p:cNvPr id="6" name="Text Placeholder 4"/>
          <p:cNvSpPr txBox="1">
            <a:spLocks/>
          </p:cNvSpPr>
          <p:nvPr/>
        </p:nvSpPr>
        <p:spPr>
          <a:xfrm>
            <a:off x="398209" y="2496111"/>
            <a:ext cx="8825659" cy="39519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none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914400" indent="-914400">
              <a:buFont typeface="Wingdings 3" charset="2"/>
              <a:buAutoNum type="arabicPeriod"/>
            </a:pPr>
            <a:r>
              <a:rPr lang="en-US" sz="2800" b="1" dirty="0">
                <a:solidFill>
                  <a:schemeClr val="bg1"/>
                </a:solidFill>
              </a:rPr>
              <a:t>Programming </a:t>
            </a:r>
            <a:r>
              <a:rPr lang="en-US" sz="2800" b="1" dirty="0" smtClean="0">
                <a:solidFill>
                  <a:schemeClr val="bg1"/>
                </a:solidFill>
              </a:rPr>
              <a:t>paradigms</a:t>
            </a:r>
          </a:p>
          <a:p>
            <a:pPr marL="914400" indent="-914400">
              <a:buAutoNum type="arabicPeriod"/>
            </a:pPr>
            <a:r>
              <a:rPr lang="en-US" sz="2800" b="1" dirty="0" smtClean="0">
                <a:solidFill>
                  <a:schemeClr val="bg1"/>
                </a:solidFill>
              </a:rPr>
              <a:t>Brief history</a:t>
            </a:r>
          </a:p>
          <a:p>
            <a:pPr marL="914400" indent="-914400">
              <a:buFont typeface="Wingdings 3" charset="2"/>
              <a:buAutoNum type="arabicPeriod"/>
            </a:pPr>
            <a:r>
              <a:rPr lang="en-US" sz="2800" b="1" dirty="0">
                <a:solidFill>
                  <a:schemeClr val="bg1"/>
                </a:solidFill>
              </a:rPr>
              <a:t>What is </a:t>
            </a:r>
            <a:r>
              <a:rPr lang="en-US" sz="2800" b="1" dirty="0" smtClean="0">
                <a:solidFill>
                  <a:schemeClr val="bg1"/>
                </a:solidFill>
              </a:rPr>
              <a:t>oop</a:t>
            </a:r>
          </a:p>
          <a:p>
            <a:pPr marL="914400" indent="-914400">
              <a:buFont typeface="Wingdings 3" charset="2"/>
              <a:buAutoNum type="arabicPeriod"/>
            </a:pPr>
            <a:r>
              <a:rPr lang="en-US" sz="2800" b="1" dirty="0" smtClean="0">
                <a:solidFill>
                  <a:schemeClr val="bg1"/>
                </a:solidFill>
              </a:rPr>
              <a:t>Objects</a:t>
            </a:r>
          </a:p>
          <a:p>
            <a:pPr marL="914400" indent="-914400">
              <a:buFont typeface="Wingdings 3" charset="2"/>
              <a:buAutoNum type="arabicPeriod"/>
            </a:pPr>
            <a:r>
              <a:rPr lang="en-US" sz="2800" b="1" dirty="0" smtClean="0">
                <a:solidFill>
                  <a:schemeClr val="bg1"/>
                </a:solidFill>
              </a:rPr>
              <a:t>Classes</a:t>
            </a:r>
          </a:p>
          <a:p>
            <a:pPr marL="914400" indent="-914400">
              <a:buFont typeface="Wingdings 3" charset="2"/>
              <a:buAutoNum type="arabicPeriod"/>
            </a:pPr>
            <a:r>
              <a:rPr lang="en-US" sz="2800" b="1" dirty="0" smtClean="0">
                <a:solidFill>
                  <a:schemeClr val="bg1"/>
                </a:solidFill>
              </a:rPr>
              <a:t>Contractors</a:t>
            </a:r>
          </a:p>
          <a:p>
            <a:pPr marL="914400" indent="-914400">
              <a:buFont typeface="Wingdings 3" charset="2"/>
              <a:buAutoNum type="arabicPeriod"/>
            </a:pPr>
            <a:r>
              <a:rPr lang="en-US" sz="2800" b="1" dirty="0" smtClean="0">
                <a:solidFill>
                  <a:schemeClr val="bg1"/>
                </a:solidFill>
              </a:rPr>
              <a:t>codes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3526221" y="4175344"/>
            <a:ext cx="8824913" cy="1742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</a:rPr>
              <a:t>OOP IS A PROGRAMMING PARADIGM</a:t>
            </a:r>
            <a:endParaRPr lang="en-US" sz="4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46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482" y="1378863"/>
            <a:ext cx="5971062" cy="518949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PROGRAMMING PARADIGMS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5505" y="2064930"/>
            <a:ext cx="4504867" cy="462735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Approach to writing computer programs.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Set of principles, concepts, and practices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programming paradigms offer distinct ways of thinking about and solving problems in the context of software development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384" y="532729"/>
            <a:ext cx="6826469" cy="5943599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7" b="11659"/>
          <a:stretch/>
        </p:blipFill>
        <p:spPr>
          <a:xfrm>
            <a:off x="143532" y="281580"/>
            <a:ext cx="2505075" cy="930166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648607" y="0"/>
            <a:ext cx="1146813" cy="121174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p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964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7" b="11659"/>
          <a:stretch/>
        </p:blipFill>
        <p:spPr>
          <a:xfrm>
            <a:off x="0" y="225299"/>
            <a:ext cx="2505075" cy="93016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505075" y="-7884"/>
            <a:ext cx="1146813" cy="121174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p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157655" y="1437045"/>
            <a:ext cx="10972800" cy="1042236"/>
          </a:xfrm>
        </p:spPr>
        <p:txBody>
          <a:bodyPr/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DIFFERENT WAYS TO DO SOME WORK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1" name="Title 9"/>
          <p:cNvSpPr txBox="1">
            <a:spLocks/>
          </p:cNvSpPr>
          <p:nvPr/>
        </p:nvSpPr>
        <p:spPr>
          <a:xfrm>
            <a:off x="157655" y="2712464"/>
            <a:ext cx="10972800" cy="28054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14400" indent="-914400"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Making sandwich</a:t>
            </a:r>
          </a:p>
          <a:p>
            <a:pPr marL="914400" indent="-914400"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Rice</a:t>
            </a:r>
          </a:p>
          <a:p>
            <a:pPr marL="914400" indent="-914400"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Pani puri</a:t>
            </a:r>
          </a:p>
          <a:p>
            <a:pPr marL="914400" indent="-914400"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daal</a:t>
            </a:r>
          </a:p>
          <a:p>
            <a:pPr marL="914400" indent="-914400">
              <a:buAutoNum type="arabicPeriod"/>
            </a:pP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055" y="2571452"/>
            <a:ext cx="2619375" cy="17430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405" y="2530336"/>
            <a:ext cx="2143125" cy="21431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055" y="4600098"/>
            <a:ext cx="2143125" cy="21431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415" y="4827190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8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4">
                <a:lumMod val="67000"/>
              </a:schemeClr>
            </a:gs>
            <a:gs pos="65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80042" y="2326085"/>
            <a:ext cx="5576921" cy="3247267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b="1" dirty="0" smtClean="0">
                <a:solidFill>
                  <a:schemeClr val="bg1"/>
                </a:solidFill>
              </a:rPr>
              <a:t>CODE REUSABILITY                               </a:t>
            </a:r>
          </a:p>
          <a:p>
            <a:pPr marL="914400" lvl="1" indent="-457200">
              <a:buAutoNum type="arabicPeriod"/>
            </a:pPr>
            <a:r>
              <a:rPr lang="en-US" b="1" dirty="0" smtClean="0">
                <a:solidFill>
                  <a:schemeClr val="bg1"/>
                </a:solidFill>
              </a:rPr>
              <a:t>Why not functional programming then?</a:t>
            </a:r>
          </a:p>
          <a:p>
            <a:pPr marL="457200" indent="-457200">
              <a:buAutoNum type="arabicPeriod"/>
            </a:pPr>
            <a:r>
              <a:rPr lang="en-US" b="1" dirty="0" smtClean="0">
                <a:solidFill>
                  <a:schemeClr val="bg1"/>
                </a:solidFill>
              </a:rPr>
              <a:t>MAINTENANCE</a:t>
            </a:r>
          </a:p>
          <a:p>
            <a:pPr marL="457200" indent="-457200">
              <a:buAutoNum type="arabicPeriod"/>
            </a:pPr>
            <a:r>
              <a:rPr lang="en-US" b="1" dirty="0" smtClean="0">
                <a:solidFill>
                  <a:schemeClr val="bg1"/>
                </a:solidFill>
              </a:rPr>
              <a:t>4 PILLARS</a:t>
            </a:r>
          </a:p>
          <a:p>
            <a:pPr marL="914400" lvl="1" indent="-457200">
              <a:buAutoNum type="arabicPeriod"/>
            </a:pPr>
            <a:r>
              <a:rPr lang="en-US" b="1" dirty="0" smtClean="0">
                <a:solidFill>
                  <a:schemeClr val="bg1"/>
                </a:solidFill>
              </a:rPr>
              <a:t>Encapsulation</a:t>
            </a:r>
          </a:p>
          <a:p>
            <a:pPr marL="914400" lvl="1" indent="-457200">
              <a:buAutoNum type="arabicPeriod"/>
            </a:pPr>
            <a:r>
              <a:rPr lang="en-US" b="1" dirty="0" smtClean="0">
                <a:solidFill>
                  <a:schemeClr val="bg1"/>
                </a:solidFill>
              </a:rPr>
              <a:t>Abstraction</a:t>
            </a:r>
          </a:p>
          <a:p>
            <a:pPr marL="914400" lvl="1" indent="-457200">
              <a:buAutoNum type="arabicPeriod"/>
            </a:pPr>
            <a:r>
              <a:rPr lang="en-US" b="1" dirty="0" smtClean="0">
                <a:solidFill>
                  <a:schemeClr val="bg1"/>
                </a:solidFill>
              </a:rPr>
              <a:t>Inheritance</a:t>
            </a:r>
          </a:p>
          <a:p>
            <a:pPr marL="914400" lvl="1" indent="-457200">
              <a:buAutoNum type="arabicPeriod"/>
            </a:pPr>
            <a:r>
              <a:rPr lang="en-US" b="1" dirty="0" smtClean="0">
                <a:solidFill>
                  <a:schemeClr val="bg1"/>
                </a:solidFill>
              </a:rPr>
              <a:t>polymorphism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7" b="11659"/>
          <a:stretch/>
        </p:blipFill>
        <p:spPr>
          <a:xfrm>
            <a:off x="0" y="225299"/>
            <a:ext cx="2505075" cy="93016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505075" y="-7884"/>
            <a:ext cx="1146813" cy="121174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p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18623" y="1460937"/>
            <a:ext cx="8825660" cy="5837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</a:rPr>
              <a:t>WHY OOP WAS INVENTED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453" y="418212"/>
            <a:ext cx="6855301" cy="5943600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408102" y="6080109"/>
            <a:ext cx="10971285" cy="563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 smtClean="0">
                <a:solidFill>
                  <a:schemeClr val="bg1"/>
                </a:solidFill>
              </a:rPr>
              <a:t>Consider writing a function to add 2 numbers vs creating a bank system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439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014" y="457199"/>
            <a:ext cx="8825660" cy="86753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WHO INVENTED OOP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015" y="1545449"/>
            <a:ext cx="11540357" cy="501300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92D050"/>
                </a:solidFill>
              </a:rPr>
              <a:t>Simula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sz="2400" b="1" dirty="0" smtClean="0">
                <a:solidFill>
                  <a:schemeClr val="tx1"/>
                </a:solidFill>
              </a:rPr>
              <a:t>1960s first object-oriented language</a:t>
            </a:r>
          </a:p>
          <a:p>
            <a:r>
              <a:rPr lang="en-US" sz="2400" b="1" dirty="0" smtClean="0">
                <a:solidFill>
                  <a:srgbClr val="92D050"/>
                </a:solidFill>
              </a:rPr>
              <a:t>Small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rgbClr val="92D050"/>
                </a:solidFill>
              </a:rPr>
              <a:t>Talk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sz="2400" b="1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2400" b="1" dirty="0" smtClean="0">
                <a:solidFill>
                  <a:schemeClr val="tx1"/>
                </a:solidFill>
              </a:rPr>
              <a:t>970s by Alan Kay </a:t>
            </a:r>
            <a:r>
              <a:rPr lang="en-US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sz="2400" b="1" dirty="0" smtClean="0">
                <a:solidFill>
                  <a:schemeClr val="tx1"/>
                </a:solidFill>
              </a:rPr>
              <a:t>first pure </a:t>
            </a:r>
            <a:r>
              <a:rPr lang="en-US" sz="2400" b="1" dirty="0">
                <a:solidFill>
                  <a:schemeClr val="tx1"/>
                </a:solidFill>
              </a:rPr>
              <a:t>object-oriented </a:t>
            </a:r>
            <a:r>
              <a:rPr lang="en-US" sz="2400" b="1" dirty="0" smtClean="0">
                <a:solidFill>
                  <a:schemeClr val="tx1"/>
                </a:solidFill>
              </a:rPr>
              <a:t>language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Some other languages that offer object-oriented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</a:rPr>
              <a:t>Java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</a:rPr>
              <a:t>C++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</a:rPr>
              <a:t>Python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</a:rPr>
              <a:t>C#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</a:rPr>
              <a:t>Ruby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</a:rPr>
              <a:t>PHP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137" y="3591245"/>
            <a:ext cx="1424809" cy="1599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53" y="4162929"/>
            <a:ext cx="3056600" cy="1711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476" y="4162929"/>
            <a:ext cx="1872028" cy="20557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595" y="3590595"/>
            <a:ext cx="2857500" cy="160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313" y="4803552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3172"/>
            <a:ext cx="9404723" cy="80852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WHAT ACTUALLY IS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OOP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20290" y="951695"/>
            <a:ext cx="6364289" cy="56855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</a:rPr>
              <a:t>Definition: oop is a popular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programming paradigm </a:t>
            </a:r>
            <a:r>
              <a:rPr lang="en-US" sz="3200" b="1" dirty="0" smtClean="0">
                <a:solidFill>
                  <a:schemeClr val="bg1"/>
                </a:solidFill>
              </a:rPr>
              <a:t>based on the concept of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objects</a:t>
            </a:r>
          </a:p>
          <a:p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Object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en-US" sz="32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collection of attributes (variables) and methods(functions)</a:t>
            </a:r>
          </a:p>
          <a:p>
            <a:r>
              <a:rPr lang="en-US" sz="32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Examples:</a:t>
            </a:r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Objects</a:t>
            </a:r>
            <a:r>
              <a:rPr lang="en-US" sz="28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 </a:t>
            </a:r>
            <a:r>
              <a:rPr lang="en-US" sz="2800" b="1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Date,String,localStorage</a:t>
            </a:r>
            <a:endParaRPr lang="en-US" sz="28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Methods</a:t>
            </a:r>
            <a:r>
              <a:rPr lang="en-US" sz="28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 </a:t>
            </a:r>
            <a:r>
              <a:rPr lang="en-US" sz="2800" b="1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toLowerCase</a:t>
            </a:r>
            <a:r>
              <a:rPr lang="en-US" sz="28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(), </a:t>
            </a:r>
            <a:r>
              <a:rPr lang="en-US" sz="2800" b="1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toFixed</a:t>
            </a:r>
            <a:r>
              <a:rPr lang="en-US" sz="28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(), </a:t>
            </a:r>
            <a:r>
              <a:rPr lang="en-US" sz="2800" b="1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parseInt</a:t>
            </a:r>
            <a:r>
              <a:rPr lang="en-US" sz="28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()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https://o.remove.bg/downloads/1347dc17-c166-4fb9-ba24-9494a74c03a6/image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054" y="2371758"/>
            <a:ext cx="4135917" cy="468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9172779" y="2191406"/>
            <a:ext cx="13405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</a:rPr>
              <a:t>car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579" y="480977"/>
            <a:ext cx="4963218" cy="181000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948879" y="263032"/>
            <a:ext cx="25439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</a:rPr>
              <a:t>object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" name="Subtitle 3"/>
          <p:cNvSpPr txBox="1">
            <a:spLocks/>
          </p:cNvSpPr>
          <p:nvPr/>
        </p:nvSpPr>
        <p:spPr>
          <a:xfrm>
            <a:off x="4159565" y="6223305"/>
            <a:ext cx="11366938" cy="8846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b="1" cap="none" dirty="0" smtClean="0">
                <a:solidFill>
                  <a:schemeClr val="bg1"/>
                </a:solidFill>
              </a:rPr>
              <a:t>Live coding on its way!!</a:t>
            </a:r>
            <a:endParaRPr lang="en-US" sz="2400" b="1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6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22192" cy="140053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Real example because we don’t have cars in our codes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6111" y="2307794"/>
            <a:ext cx="9822192" cy="24533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</a:rPr>
              <a:t>localStorage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Property: length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Methods : setItem(),…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824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46841" y="2005648"/>
            <a:ext cx="11366938" cy="2361400"/>
          </a:xfrm>
        </p:spPr>
        <p:txBody>
          <a:bodyPr>
            <a:normAutofit/>
          </a:bodyPr>
          <a:lstStyle/>
          <a:p>
            <a:r>
              <a:rPr lang="en-US" sz="2400" b="1" cap="none" dirty="0" smtClean="0">
                <a:solidFill>
                  <a:schemeClr val="bg1"/>
                </a:solidFill>
              </a:rPr>
              <a:t>A class is like a blueprint or a template that describes how an object should be created and what properties (attributes) and behaviors (methods) it should have</a:t>
            </a:r>
            <a:endParaRPr lang="en-US" sz="2400" b="1" cap="none" dirty="0">
              <a:solidFill>
                <a:schemeClr val="bg1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98511" y="605118"/>
            <a:ext cx="8825658" cy="1009422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CLASS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530772" y="3718835"/>
            <a:ext cx="11366938" cy="8846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b="1" cap="none" dirty="0" smtClean="0">
                <a:solidFill>
                  <a:schemeClr val="bg1"/>
                </a:solidFill>
              </a:rPr>
              <a:t>Live coding on its way!!</a:t>
            </a:r>
            <a:endParaRPr lang="en-US" sz="2400" b="1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023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286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Bell MT</vt:lpstr>
      <vt:lpstr>Century Gothic</vt:lpstr>
      <vt:lpstr>Wingdings</vt:lpstr>
      <vt:lpstr>Wingdings 3</vt:lpstr>
      <vt:lpstr>Ion</vt:lpstr>
      <vt:lpstr>"Why do programmers prefer OOP? Because it's the classiest way to code!"</vt:lpstr>
      <vt:lpstr>p</vt:lpstr>
      <vt:lpstr>PROGRAMMING PARADIGMS</vt:lpstr>
      <vt:lpstr>DIFFERENT WAYS TO DO SOME WORK</vt:lpstr>
      <vt:lpstr>PowerPoint Presentation</vt:lpstr>
      <vt:lpstr>WHO INVENTED OOP</vt:lpstr>
      <vt:lpstr>WHAT ACTUALLY IS OOP</vt:lpstr>
      <vt:lpstr>Real example because we don’t have cars in our codes</vt:lpstr>
      <vt:lpstr>CLASS</vt:lpstr>
      <vt:lpstr>constructors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hm tech</dc:creator>
  <cp:lastModifiedBy>hm tech</cp:lastModifiedBy>
  <cp:revision>17</cp:revision>
  <dcterms:created xsi:type="dcterms:W3CDTF">2023-08-19T16:07:05Z</dcterms:created>
  <dcterms:modified xsi:type="dcterms:W3CDTF">2023-08-19T20:39:56Z</dcterms:modified>
</cp:coreProperties>
</file>