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58" r:id="rId5"/>
    <p:sldId id="269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360E5-8C46-6A62-D4A6-546F2C4E95B4}" v="139" dt="2023-02-07T17:08:39.731"/>
    <p1510:client id="{3F82A5B3-5383-3B0D-34B7-10DDA4503FB5}" v="5" dt="2023-02-03T07:54:30.523"/>
    <p1510:client id="{B342910C-538C-10B7-C1DC-AFF3B6D4006C}" v="25" dt="2023-02-08T06:52:50.716"/>
    <p1510:client id="{B3748E8E-91EF-4439-836E-5B6DE9E4B402}" v="425" dt="2023-01-25T20:05:21.497"/>
    <p1510:client id="{D1FA47B5-79E2-816F-F950-5FAB5014A4FD}" v="45" dt="2023-02-02T11:10:38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4B27C-922B-4C1F-AF31-0D1DA5BA14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A1BB3A-BE14-4CB2-9703-AD857DFC3045}">
      <dgm:prSet/>
      <dgm:spPr/>
      <dgm:t>
        <a:bodyPr/>
        <a:lstStyle/>
        <a:p>
          <a:r>
            <a:rPr lang="fr-FR" dirty="0"/>
            <a:t>Introduction</a:t>
          </a:r>
          <a:endParaRPr lang="en-US" dirty="0"/>
        </a:p>
      </dgm:t>
    </dgm:pt>
    <dgm:pt modelId="{3F9D1F61-536E-4215-AB47-089B74743943}" type="parTrans" cxnId="{53C46C1B-9EAB-4BAC-95E3-79F249EB0D29}">
      <dgm:prSet/>
      <dgm:spPr/>
      <dgm:t>
        <a:bodyPr/>
        <a:lstStyle/>
        <a:p>
          <a:endParaRPr lang="en-US"/>
        </a:p>
      </dgm:t>
    </dgm:pt>
    <dgm:pt modelId="{D72A2A50-DF37-49C6-9047-996ED123C64C}" type="sibTrans" cxnId="{53C46C1B-9EAB-4BAC-95E3-79F249EB0D29}">
      <dgm:prSet/>
      <dgm:spPr/>
      <dgm:t>
        <a:bodyPr/>
        <a:lstStyle/>
        <a:p>
          <a:endParaRPr lang="en-US"/>
        </a:p>
      </dgm:t>
    </dgm:pt>
    <dgm:pt modelId="{96D06C5D-3EB5-4CA6-8D86-90039E2FE3F5}">
      <dgm:prSet/>
      <dgm:spPr/>
      <dgm:t>
        <a:bodyPr/>
        <a:lstStyle/>
        <a:p>
          <a:r>
            <a:rPr lang="fr-FR" dirty="0"/>
            <a:t>Présentation des 5 indicateurs</a:t>
          </a:r>
          <a:endParaRPr lang="en-US" dirty="0"/>
        </a:p>
      </dgm:t>
    </dgm:pt>
    <dgm:pt modelId="{886AADBE-8DCA-40E8-9DEF-3B157361C8F6}" type="parTrans" cxnId="{EC911153-2522-4685-B8CD-6AE42B5FB925}">
      <dgm:prSet/>
      <dgm:spPr/>
      <dgm:t>
        <a:bodyPr/>
        <a:lstStyle/>
        <a:p>
          <a:endParaRPr lang="en-US"/>
        </a:p>
      </dgm:t>
    </dgm:pt>
    <dgm:pt modelId="{33E73429-B359-49BC-BFBE-72DA511FCD5B}" type="sibTrans" cxnId="{EC911153-2522-4685-B8CD-6AE42B5FB925}">
      <dgm:prSet/>
      <dgm:spPr/>
      <dgm:t>
        <a:bodyPr/>
        <a:lstStyle/>
        <a:p>
          <a:endParaRPr lang="en-US"/>
        </a:p>
      </dgm:t>
    </dgm:pt>
    <dgm:pt modelId="{6F2073A7-2DF3-42DD-824D-397DEE060CD1}">
      <dgm:prSet/>
      <dgm:spPr/>
      <dgm:t>
        <a:bodyPr/>
        <a:lstStyle/>
        <a:p>
          <a:r>
            <a:rPr lang="fr-FR" dirty="0"/>
            <a:t>Graphiques complémentaires</a:t>
          </a:r>
          <a:endParaRPr lang="en-US" dirty="0"/>
        </a:p>
      </dgm:t>
    </dgm:pt>
    <dgm:pt modelId="{756C2391-79EB-41B6-BADE-FFB9A5A3FBEB}" type="parTrans" cxnId="{3C5D8C0A-D7DB-41AC-ABB9-18554EB8B025}">
      <dgm:prSet/>
      <dgm:spPr/>
      <dgm:t>
        <a:bodyPr/>
        <a:lstStyle/>
        <a:p>
          <a:endParaRPr lang="en-US"/>
        </a:p>
      </dgm:t>
    </dgm:pt>
    <dgm:pt modelId="{BD563D10-CEB4-4470-9084-40AD6EEB5DFB}" type="sibTrans" cxnId="{3C5D8C0A-D7DB-41AC-ABB9-18554EB8B025}">
      <dgm:prSet/>
      <dgm:spPr/>
      <dgm:t>
        <a:bodyPr/>
        <a:lstStyle/>
        <a:p>
          <a:endParaRPr lang="en-US"/>
        </a:p>
      </dgm:t>
    </dgm:pt>
    <dgm:pt modelId="{CB3E2B4B-E946-4627-916F-38253A22E741}">
      <dgm:prSet/>
      <dgm:spPr/>
      <dgm:t>
        <a:bodyPr/>
        <a:lstStyle/>
        <a:p>
          <a:r>
            <a:rPr lang="fr-FR" dirty="0"/>
            <a:t>Conclusion</a:t>
          </a:r>
          <a:endParaRPr lang="en-US" dirty="0"/>
        </a:p>
      </dgm:t>
    </dgm:pt>
    <dgm:pt modelId="{CC0CB9B7-AF0B-4713-867F-A0AE458D9CC8}" type="parTrans" cxnId="{D5D3DACD-6525-4BAD-841A-2323CB4C5199}">
      <dgm:prSet/>
      <dgm:spPr/>
      <dgm:t>
        <a:bodyPr/>
        <a:lstStyle/>
        <a:p>
          <a:endParaRPr lang="en-US"/>
        </a:p>
      </dgm:t>
    </dgm:pt>
    <dgm:pt modelId="{4976602A-E496-48F4-AE40-E7107EE77A05}" type="sibTrans" cxnId="{D5D3DACD-6525-4BAD-841A-2323CB4C5199}">
      <dgm:prSet/>
      <dgm:spPr/>
      <dgm:t>
        <a:bodyPr/>
        <a:lstStyle/>
        <a:p>
          <a:endParaRPr lang="en-US"/>
        </a:p>
      </dgm:t>
    </dgm:pt>
    <dgm:pt modelId="{146038A8-16EF-431E-BF30-AF30F3B504FE}">
      <dgm:prSet phldr="0"/>
      <dgm:spPr/>
      <dgm:t>
        <a:bodyPr/>
        <a:lstStyle/>
        <a:p>
          <a:pPr rtl="0"/>
          <a:r>
            <a:rPr lang="fr-FR" dirty="0">
              <a:latin typeface="Posterama"/>
            </a:rPr>
            <a:t>Fichier CSV</a:t>
          </a:r>
        </a:p>
      </dgm:t>
    </dgm:pt>
    <dgm:pt modelId="{5AC6F3D0-4A4A-491E-8630-120675F6A935}" type="parTrans" cxnId="{F1EEF906-AF5F-47B6-ACF3-3C5FEBF63739}">
      <dgm:prSet/>
      <dgm:spPr/>
    </dgm:pt>
    <dgm:pt modelId="{57F0F327-CD14-45CC-9E30-9372871ED48A}" type="sibTrans" cxnId="{F1EEF906-AF5F-47B6-ACF3-3C5FEBF63739}">
      <dgm:prSet/>
      <dgm:spPr/>
    </dgm:pt>
    <dgm:pt modelId="{72D84631-A858-4FE0-B0A2-337B8348A652}" type="pres">
      <dgm:prSet presAssocID="{EAD4B27C-922B-4C1F-AF31-0D1DA5BA1471}" presName="linear" presStyleCnt="0">
        <dgm:presLayoutVars>
          <dgm:dir/>
          <dgm:animLvl val="lvl"/>
          <dgm:resizeHandles val="exact"/>
        </dgm:presLayoutVars>
      </dgm:prSet>
      <dgm:spPr/>
    </dgm:pt>
    <dgm:pt modelId="{9DB53EF9-3D62-424F-ABE0-59479BBF83F7}" type="pres">
      <dgm:prSet presAssocID="{0FA1BB3A-BE14-4CB2-9703-AD857DFC3045}" presName="parentLin" presStyleCnt="0"/>
      <dgm:spPr/>
    </dgm:pt>
    <dgm:pt modelId="{36C3FEB5-4D1C-469C-AF38-4E185A2AD3F3}" type="pres">
      <dgm:prSet presAssocID="{0FA1BB3A-BE14-4CB2-9703-AD857DFC3045}" presName="parentLeftMargin" presStyleLbl="node1" presStyleIdx="0" presStyleCnt="5"/>
      <dgm:spPr/>
    </dgm:pt>
    <dgm:pt modelId="{E47816F9-FD86-4525-AA38-2312A78D51E9}" type="pres">
      <dgm:prSet presAssocID="{0FA1BB3A-BE14-4CB2-9703-AD857DFC304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AE8EB4-C3EC-4AAB-BB25-A5A9CC1D93CB}" type="pres">
      <dgm:prSet presAssocID="{0FA1BB3A-BE14-4CB2-9703-AD857DFC3045}" presName="negativeSpace" presStyleCnt="0"/>
      <dgm:spPr/>
    </dgm:pt>
    <dgm:pt modelId="{E8D4EAF8-6CF4-4EF3-9F3B-22890F2DC316}" type="pres">
      <dgm:prSet presAssocID="{0FA1BB3A-BE14-4CB2-9703-AD857DFC3045}" presName="childText" presStyleLbl="conFgAcc1" presStyleIdx="0" presStyleCnt="5">
        <dgm:presLayoutVars>
          <dgm:bulletEnabled val="1"/>
        </dgm:presLayoutVars>
      </dgm:prSet>
      <dgm:spPr/>
    </dgm:pt>
    <dgm:pt modelId="{463D88CE-F135-47B7-A324-0926B24120D5}" type="pres">
      <dgm:prSet presAssocID="{D72A2A50-DF37-49C6-9047-996ED123C64C}" presName="spaceBetweenRectangles" presStyleCnt="0"/>
      <dgm:spPr/>
    </dgm:pt>
    <dgm:pt modelId="{192F9B1F-FC1F-486F-9C7F-7A3B46C1386B}" type="pres">
      <dgm:prSet presAssocID="{146038A8-16EF-431E-BF30-AF30F3B504FE}" presName="parentLin" presStyleCnt="0"/>
      <dgm:spPr/>
    </dgm:pt>
    <dgm:pt modelId="{EA8484EF-4B83-4200-974B-7D5BB3678D95}" type="pres">
      <dgm:prSet presAssocID="{146038A8-16EF-431E-BF30-AF30F3B504FE}" presName="parentLeftMargin" presStyleLbl="node1" presStyleIdx="0" presStyleCnt="5"/>
      <dgm:spPr/>
    </dgm:pt>
    <dgm:pt modelId="{845EBC41-297D-4722-82E7-9CD83AE30FFD}" type="pres">
      <dgm:prSet presAssocID="{146038A8-16EF-431E-BF30-AF30F3B504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E4B3AC-8840-435A-A6CE-FD8EB626448E}" type="pres">
      <dgm:prSet presAssocID="{146038A8-16EF-431E-BF30-AF30F3B504FE}" presName="negativeSpace" presStyleCnt="0"/>
      <dgm:spPr/>
    </dgm:pt>
    <dgm:pt modelId="{C3A546BB-B450-4DBA-97F6-A2CAA970FE82}" type="pres">
      <dgm:prSet presAssocID="{146038A8-16EF-431E-BF30-AF30F3B504FE}" presName="childText" presStyleLbl="conFgAcc1" presStyleIdx="1" presStyleCnt="5">
        <dgm:presLayoutVars>
          <dgm:bulletEnabled val="1"/>
        </dgm:presLayoutVars>
      </dgm:prSet>
      <dgm:spPr/>
    </dgm:pt>
    <dgm:pt modelId="{C18C9B2F-541C-4E5F-9351-ADEE3B1AEDF1}" type="pres">
      <dgm:prSet presAssocID="{57F0F327-CD14-45CC-9E30-9372871ED48A}" presName="spaceBetweenRectangles" presStyleCnt="0"/>
      <dgm:spPr/>
    </dgm:pt>
    <dgm:pt modelId="{EF3B96F7-35BF-417F-A02F-E4148C817A3C}" type="pres">
      <dgm:prSet presAssocID="{96D06C5D-3EB5-4CA6-8D86-90039E2FE3F5}" presName="parentLin" presStyleCnt="0"/>
      <dgm:spPr/>
    </dgm:pt>
    <dgm:pt modelId="{7301EB78-D9AC-4FAB-8C10-608C5BB5D56E}" type="pres">
      <dgm:prSet presAssocID="{96D06C5D-3EB5-4CA6-8D86-90039E2FE3F5}" presName="parentLeftMargin" presStyleLbl="node1" presStyleIdx="1" presStyleCnt="5"/>
      <dgm:spPr/>
    </dgm:pt>
    <dgm:pt modelId="{DD0A62AA-0069-410C-B230-6253E7D1CB18}" type="pres">
      <dgm:prSet presAssocID="{96D06C5D-3EB5-4CA6-8D86-90039E2FE3F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DCAF36-B62C-4865-94F1-9955CEFBCDEC}" type="pres">
      <dgm:prSet presAssocID="{96D06C5D-3EB5-4CA6-8D86-90039E2FE3F5}" presName="negativeSpace" presStyleCnt="0"/>
      <dgm:spPr/>
    </dgm:pt>
    <dgm:pt modelId="{8D61F31D-3713-409C-BDBF-7110144B0DC2}" type="pres">
      <dgm:prSet presAssocID="{96D06C5D-3EB5-4CA6-8D86-90039E2FE3F5}" presName="childText" presStyleLbl="conFgAcc1" presStyleIdx="2" presStyleCnt="5">
        <dgm:presLayoutVars>
          <dgm:bulletEnabled val="1"/>
        </dgm:presLayoutVars>
      </dgm:prSet>
      <dgm:spPr/>
    </dgm:pt>
    <dgm:pt modelId="{C5E0AEE6-7C8E-4EB5-B93E-0A5125BC7E5C}" type="pres">
      <dgm:prSet presAssocID="{33E73429-B359-49BC-BFBE-72DA511FCD5B}" presName="spaceBetweenRectangles" presStyleCnt="0"/>
      <dgm:spPr/>
    </dgm:pt>
    <dgm:pt modelId="{B23AAFBD-4BC0-4BF0-81E3-3D6EE7FADE18}" type="pres">
      <dgm:prSet presAssocID="{6F2073A7-2DF3-42DD-824D-397DEE060CD1}" presName="parentLin" presStyleCnt="0"/>
      <dgm:spPr/>
    </dgm:pt>
    <dgm:pt modelId="{E71BF883-7E55-4AAA-B767-41592C4ACC9C}" type="pres">
      <dgm:prSet presAssocID="{6F2073A7-2DF3-42DD-824D-397DEE060CD1}" presName="parentLeftMargin" presStyleLbl="node1" presStyleIdx="2" presStyleCnt="5"/>
      <dgm:spPr/>
    </dgm:pt>
    <dgm:pt modelId="{32774257-AC56-461B-83EC-A93EB3E4FDC3}" type="pres">
      <dgm:prSet presAssocID="{6F2073A7-2DF3-42DD-824D-397DEE060C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632E17-3250-4F61-AF38-232B96FB6A35}" type="pres">
      <dgm:prSet presAssocID="{6F2073A7-2DF3-42DD-824D-397DEE060CD1}" presName="negativeSpace" presStyleCnt="0"/>
      <dgm:spPr/>
    </dgm:pt>
    <dgm:pt modelId="{7568682C-6752-4FAB-A374-6C0C40E964F0}" type="pres">
      <dgm:prSet presAssocID="{6F2073A7-2DF3-42DD-824D-397DEE060CD1}" presName="childText" presStyleLbl="conFgAcc1" presStyleIdx="3" presStyleCnt="5">
        <dgm:presLayoutVars>
          <dgm:bulletEnabled val="1"/>
        </dgm:presLayoutVars>
      </dgm:prSet>
      <dgm:spPr/>
    </dgm:pt>
    <dgm:pt modelId="{6026CCCB-2628-45E7-BC42-21744C5465B5}" type="pres">
      <dgm:prSet presAssocID="{BD563D10-CEB4-4470-9084-40AD6EEB5DFB}" presName="spaceBetweenRectangles" presStyleCnt="0"/>
      <dgm:spPr/>
    </dgm:pt>
    <dgm:pt modelId="{317AED3F-D3F6-40A3-8397-9698BEC3A566}" type="pres">
      <dgm:prSet presAssocID="{CB3E2B4B-E946-4627-916F-38253A22E741}" presName="parentLin" presStyleCnt="0"/>
      <dgm:spPr/>
    </dgm:pt>
    <dgm:pt modelId="{E0A928BF-C990-472A-8300-CE5EF1046F6D}" type="pres">
      <dgm:prSet presAssocID="{CB3E2B4B-E946-4627-916F-38253A22E741}" presName="parentLeftMargin" presStyleLbl="node1" presStyleIdx="3" presStyleCnt="5"/>
      <dgm:spPr/>
    </dgm:pt>
    <dgm:pt modelId="{470E94D8-6656-40AD-9BF3-0E3F524987DC}" type="pres">
      <dgm:prSet presAssocID="{CB3E2B4B-E946-4627-916F-38253A22E74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FFB0639-7E56-44C6-AF95-9F2FBA5C797C}" type="pres">
      <dgm:prSet presAssocID="{CB3E2B4B-E946-4627-916F-38253A22E741}" presName="negativeSpace" presStyleCnt="0"/>
      <dgm:spPr/>
    </dgm:pt>
    <dgm:pt modelId="{93F90403-AF94-4DA2-A0FF-A2E69F8C4F1A}" type="pres">
      <dgm:prSet presAssocID="{CB3E2B4B-E946-4627-916F-38253A22E74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1EEF906-AF5F-47B6-ACF3-3C5FEBF63739}" srcId="{EAD4B27C-922B-4C1F-AF31-0D1DA5BA1471}" destId="{146038A8-16EF-431E-BF30-AF30F3B504FE}" srcOrd="1" destOrd="0" parTransId="{5AC6F3D0-4A4A-491E-8630-120675F6A935}" sibTransId="{57F0F327-CD14-45CC-9E30-9372871ED48A}"/>
    <dgm:cxn modelId="{3C5D8C0A-D7DB-41AC-ABB9-18554EB8B025}" srcId="{EAD4B27C-922B-4C1F-AF31-0D1DA5BA1471}" destId="{6F2073A7-2DF3-42DD-824D-397DEE060CD1}" srcOrd="3" destOrd="0" parTransId="{756C2391-79EB-41B6-BADE-FFB9A5A3FBEB}" sibTransId="{BD563D10-CEB4-4470-9084-40AD6EEB5DFB}"/>
    <dgm:cxn modelId="{54CF8F0F-4710-4842-9F9D-10DE5E8D584F}" type="presOf" srcId="{146038A8-16EF-431E-BF30-AF30F3B504FE}" destId="{845EBC41-297D-4722-82E7-9CD83AE30FFD}" srcOrd="1" destOrd="0" presId="urn:microsoft.com/office/officeart/2005/8/layout/list1"/>
    <dgm:cxn modelId="{53C46C1B-9EAB-4BAC-95E3-79F249EB0D29}" srcId="{EAD4B27C-922B-4C1F-AF31-0D1DA5BA1471}" destId="{0FA1BB3A-BE14-4CB2-9703-AD857DFC3045}" srcOrd="0" destOrd="0" parTransId="{3F9D1F61-536E-4215-AB47-089B74743943}" sibTransId="{D72A2A50-DF37-49C6-9047-996ED123C64C}"/>
    <dgm:cxn modelId="{4B7EA01D-7A5B-41AA-9F35-8A2C3E6B1E9A}" type="presOf" srcId="{146038A8-16EF-431E-BF30-AF30F3B504FE}" destId="{EA8484EF-4B83-4200-974B-7D5BB3678D95}" srcOrd="0" destOrd="0" presId="urn:microsoft.com/office/officeart/2005/8/layout/list1"/>
    <dgm:cxn modelId="{6E912D24-D5B0-4699-B7B5-3C72EA573AD0}" type="presOf" srcId="{CB3E2B4B-E946-4627-916F-38253A22E741}" destId="{E0A928BF-C990-472A-8300-CE5EF1046F6D}" srcOrd="0" destOrd="0" presId="urn:microsoft.com/office/officeart/2005/8/layout/list1"/>
    <dgm:cxn modelId="{1EF8D964-6BB2-4AE3-A0B4-EF3C68BD8B34}" type="presOf" srcId="{EAD4B27C-922B-4C1F-AF31-0D1DA5BA1471}" destId="{72D84631-A858-4FE0-B0A2-337B8348A652}" srcOrd="0" destOrd="0" presId="urn:microsoft.com/office/officeart/2005/8/layout/list1"/>
    <dgm:cxn modelId="{EC911153-2522-4685-B8CD-6AE42B5FB925}" srcId="{EAD4B27C-922B-4C1F-AF31-0D1DA5BA1471}" destId="{96D06C5D-3EB5-4CA6-8D86-90039E2FE3F5}" srcOrd="2" destOrd="0" parTransId="{886AADBE-8DCA-40E8-9DEF-3B157361C8F6}" sibTransId="{33E73429-B359-49BC-BFBE-72DA511FCD5B}"/>
    <dgm:cxn modelId="{73E15A53-84B6-4ACE-B7F4-3B34B0804341}" type="presOf" srcId="{CB3E2B4B-E946-4627-916F-38253A22E741}" destId="{470E94D8-6656-40AD-9BF3-0E3F524987DC}" srcOrd="1" destOrd="0" presId="urn:microsoft.com/office/officeart/2005/8/layout/list1"/>
    <dgm:cxn modelId="{4397CB84-63A4-4264-9068-39FB47FF819F}" type="presOf" srcId="{0FA1BB3A-BE14-4CB2-9703-AD857DFC3045}" destId="{E47816F9-FD86-4525-AA38-2312A78D51E9}" srcOrd="1" destOrd="0" presId="urn:microsoft.com/office/officeart/2005/8/layout/list1"/>
    <dgm:cxn modelId="{7BE5AB89-E439-4627-A815-8F5AFF9586C1}" type="presOf" srcId="{96D06C5D-3EB5-4CA6-8D86-90039E2FE3F5}" destId="{DD0A62AA-0069-410C-B230-6253E7D1CB18}" srcOrd="1" destOrd="0" presId="urn:microsoft.com/office/officeart/2005/8/layout/list1"/>
    <dgm:cxn modelId="{02F637B4-B96D-47CC-8321-D3B3044A474F}" type="presOf" srcId="{96D06C5D-3EB5-4CA6-8D86-90039E2FE3F5}" destId="{7301EB78-D9AC-4FAB-8C10-608C5BB5D56E}" srcOrd="0" destOrd="0" presId="urn:microsoft.com/office/officeart/2005/8/layout/list1"/>
    <dgm:cxn modelId="{79EEEBBE-DC46-4851-9FA9-BD133C95C7F2}" type="presOf" srcId="{6F2073A7-2DF3-42DD-824D-397DEE060CD1}" destId="{32774257-AC56-461B-83EC-A93EB3E4FDC3}" srcOrd="1" destOrd="0" presId="urn:microsoft.com/office/officeart/2005/8/layout/list1"/>
    <dgm:cxn modelId="{D5D3DACD-6525-4BAD-841A-2323CB4C5199}" srcId="{EAD4B27C-922B-4C1F-AF31-0D1DA5BA1471}" destId="{CB3E2B4B-E946-4627-916F-38253A22E741}" srcOrd="4" destOrd="0" parTransId="{CC0CB9B7-AF0B-4713-867F-A0AE458D9CC8}" sibTransId="{4976602A-E496-48F4-AE40-E7107EE77A05}"/>
    <dgm:cxn modelId="{0CDB3FE6-1AB7-4362-9419-B216B957F9C1}" type="presOf" srcId="{6F2073A7-2DF3-42DD-824D-397DEE060CD1}" destId="{E71BF883-7E55-4AAA-B767-41592C4ACC9C}" srcOrd="0" destOrd="0" presId="urn:microsoft.com/office/officeart/2005/8/layout/list1"/>
    <dgm:cxn modelId="{D6D8FDF2-07EB-4218-8DD1-C667038DC4CB}" type="presOf" srcId="{0FA1BB3A-BE14-4CB2-9703-AD857DFC3045}" destId="{36C3FEB5-4D1C-469C-AF38-4E185A2AD3F3}" srcOrd="0" destOrd="0" presId="urn:microsoft.com/office/officeart/2005/8/layout/list1"/>
    <dgm:cxn modelId="{33195092-16DA-4668-8BAE-07ED6ADFE791}" type="presParOf" srcId="{72D84631-A858-4FE0-B0A2-337B8348A652}" destId="{9DB53EF9-3D62-424F-ABE0-59479BBF83F7}" srcOrd="0" destOrd="0" presId="urn:microsoft.com/office/officeart/2005/8/layout/list1"/>
    <dgm:cxn modelId="{8A28F0FF-2602-4213-89ED-6E72BE9A4FD6}" type="presParOf" srcId="{9DB53EF9-3D62-424F-ABE0-59479BBF83F7}" destId="{36C3FEB5-4D1C-469C-AF38-4E185A2AD3F3}" srcOrd="0" destOrd="0" presId="urn:microsoft.com/office/officeart/2005/8/layout/list1"/>
    <dgm:cxn modelId="{DF69134C-C926-49CB-BFBC-80A54E7C243A}" type="presParOf" srcId="{9DB53EF9-3D62-424F-ABE0-59479BBF83F7}" destId="{E47816F9-FD86-4525-AA38-2312A78D51E9}" srcOrd="1" destOrd="0" presId="urn:microsoft.com/office/officeart/2005/8/layout/list1"/>
    <dgm:cxn modelId="{F3C40F13-722F-4BB4-B4A6-C910FE29DDE7}" type="presParOf" srcId="{72D84631-A858-4FE0-B0A2-337B8348A652}" destId="{35AE8EB4-C3EC-4AAB-BB25-A5A9CC1D93CB}" srcOrd="1" destOrd="0" presId="urn:microsoft.com/office/officeart/2005/8/layout/list1"/>
    <dgm:cxn modelId="{C6CDDE3D-8BD5-4364-916E-36461424E421}" type="presParOf" srcId="{72D84631-A858-4FE0-B0A2-337B8348A652}" destId="{E8D4EAF8-6CF4-4EF3-9F3B-22890F2DC316}" srcOrd="2" destOrd="0" presId="urn:microsoft.com/office/officeart/2005/8/layout/list1"/>
    <dgm:cxn modelId="{100314C7-F88E-469E-9731-94493DF225EB}" type="presParOf" srcId="{72D84631-A858-4FE0-B0A2-337B8348A652}" destId="{463D88CE-F135-47B7-A324-0926B24120D5}" srcOrd="3" destOrd="0" presId="urn:microsoft.com/office/officeart/2005/8/layout/list1"/>
    <dgm:cxn modelId="{27A0D3AB-34F6-4BEC-BEFC-41DC3C9DB636}" type="presParOf" srcId="{72D84631-A858-4FE0-B0A2-337B8348A652}" destId="{192F9B1F-FC1F-486F-9C7F-7A3B46C1386B}" srcOrd="4" destOrd="0" presId="urn:microsoft.com/office/officeart/2005/8/layout/list1"/>
    <dgm:cxn modelId="{6D8B8C7E-ADA1-4494-8100-A48296B74E6A}" type="presParOf" srcId="{192F9B1F-FC1F-486F-9C7F-7A3B46C1386B}" destId="{EA8484EF-4B83-4200-974B-7D5BB3678D95}" srcOrd="0" destOrd="0" presId="urn:microsoft.com/office/officeart/2005/8/layout/list1"/>
    <dgm:cxn modelId="{09691486-C6DB-412A-95B4-C535D5F09525}" type="presParOf" srcId="{192F9B1F-FC1F-486F-9C7F-7A3B46C1386B}" destId="{845EBC41-297D-4722-82E7-9CD83AE30FFD}" srcOrd="1" destOrd="0" presId="urn:microsoft.com/office/officeart/2005/8/layout/list1"/>
    <dgm:cxn modelId="{D62FC697-D062-4EEA-88D5-7EC8EEDFA6BE}" type="presParOf" srcId="{72D84631-A858-4FE0-B0A2-337B8348A652}" destId="{F8E4B3AC-8840-435A-A6CE-FD8EB626448E}" srcOrd="5" destOrd="0" presId="urn:microsoft.com/office/officeart/2005/8/layout/list1"/>
    <dgm:cxn modelId="{8AF0399A-A015-49CA-8A89-3667ADA0EF8B}" type="presParOf" srcId="{72D84631-A858-4FE0-B0A2-337B8348A652}" destId="{C3A546BB-B450-4DBA-97F6-A2CAA970FE82}" srcOrd="6" destOrd="0" presId="urn:microsoft.com/office/officeart/2005/8/layout/list1"/>
    <dgm:cxn modelId="{A4CADD63-F11F-44DE-842D-347F3FF2A64C}" type="presParOf" srcId="{72D84631-A858-4FE0-B0A2-337B8348A652}" destId="{C18C9B2F-541C-4E5F-9351-ADEE3B1AEDF1}" srcOrd="7" destOrd="0" presId="urn:microsoft.com/office/officeart/2005/8/layout/list1"/>
    <dgm:cxn modelId="{020833EA-96DA-42B0-AA69-A06DD6985BCB}" type="presParOf" srcId="{72D84631-A858-4FE0-B0A2-337B8348A652}" destId="{EF3B96F7-35BF-417F-A02F-E4148C817A3C}" srcOrd="8" destOrd="0" presId="urn:microsoft.com/office/officeart/2005/8/layout/list1"/>
    <dgm:cxn modelId="{1014CCD1-5010-473C-8941-4202664F36E9}" type="presParOf" srcId="{EF3B96F7-35BF-417F-A02F-E4148C817A3C}" destId="{7301EB78-D9AC-4FAB-8C10-608C5BB5D56E}" srcOrd="0" destOrd="0" presId="urn:microsoft.com/office/officeart/2005/8/layout/list1"/>
    <dgm:cxn modelId="{2141335C-5458-4BE4-8448-062760C741E8}" type="presParOf" srcId="{EF3B96F7-35BF-417F-A02F-E4148C817A3C}" destId="{DD0A62AA-0069-410C-B230-6253E7D1CB18}" srcOrd="1" destOrd="0" presId="urn:microsoft.com/office/officeart/2005/8/layout/list1"/>
    <dgm:cxn modelId="{D60E1509-AC53-4590-BE2B-F468A1F35B36}" type="presParOf" srcId="{72D84631-A858-4FE0-B0A2-337B8348A652}" destId="{0DDCAF36-B62C-4865-94F1-9955CEFBCDEC}" srcOrd="9" destOrd="0" presId="urn:microsoft.com/office/officeart/2005/8/layout/list1"/>
    <dgm:cxn modelId="{F0859EAF-E958-4A86-A870-F11FF2949DC9}" type="presParOf" srcId="{72D84631-A858-4FE0-B0A2-337B8348A652}" destId="{8D61F31D-3713-409C-BDBF-7110144B0DC2}" srcOrd="10" destOrd="0" presId="urn:microsoft.com/office/officeart/2005/8/layout/list1"/>
    <dgm:cxn modelId="{49C99CC9-3A12-4133-B1B1-F0EF23C5AC5A}" type="presParOf" srcId="{72D84631-A858-4FE0-B0A2-337B8348A652}" destId="{C5E0AEE6-7C8E-4EB5-B93E-0A5125BC7E5C}" srcOrd="11" destOrd="0" presId="urn:microsoft.com/office/officeart/2005/8/layout/list1"/>
    <dgm:cxn modelId="{04E1F082-AEF2-460D-9849-FF6BB451DB6E}" type="presParOf" srcId="{72D84631-A858-4FE0-B0A2-337B8348A652}" destId="{B23AAFBD-4BC0-4BF0-81E3-3D6EE7FADE18}" srcOrd="12" destOrd="0" presId="urn:microsoft.com/office/officeart/2005/8/layout/list1"/>
    <dgm:cxn modelId="{F958B308-B5C5-4C0E-B812-73E3AB48EC66}" type="presParOf" srcId="{B23AAFBD-4BC0-4BF0-81E3-3D6EE7FADE18}" destId="{E71BF883-7E55-4AAA-B767-41592C4ACC9C}" srcOrd="0" destOrd="0" presId="urn:microsoft.com/office/officeart/2005/8/layout/list1"/>
    <dgm:cxn modelId="{5D1E11B9-6FFE-46BF-BEBF-7DA7B86F50E5}" type="presParOf" srcId="{B23AAFBD-4BC0-4BF0-81E3-3D6EE7FADE18}" destId="{32774257-AC56-461B-83EC-A93EB3E4FDC3}" srcOrd="1" destOrd="0" presId="urn:microsoft.com/office/officeart/2005/8/layout/list1"/>
    <dgm:cxn modelId="{25780050-6B24-4BDF-B8DB-783529E226E8}" type="presParOf" srcId="{72D84631-A858-4FE0-B0A2-337B8348A652}" destId="{86632E17-3250-4F61-AF38-232B96FB6A35}" srcOrd="13" destOrd="0" presId="urn:microsoft.com/office/officeart/2005/8/layout/list1"/>
    <dgm:cxn modelId="{60766260-B60C-407C-84F6-7CBD9202AF21}" type="presParOf" srcId="{72D84631-A858-4FE0-B0A2-337B8348A652}" destId="{7568682C-6752-4FAB-A374-6C0C40E964F0}" srcOrd="14" destOrd="0" presId="urn:microsoft.com/office/officeart/2005/8/layout/list1"/>
    <dgm:cxn modelId="{F41571C9-3476-43DA-BEDC-27094D3F1FDD}" type="presParOf" srcId="{72D84631-A858-4FE0-B0A2-337B8348A652}" destId="{6026CCCB-2628-45E7-BC42-21744C5465B5}" srcOrd="15" destOrd="0" presId="urn:microsoft.com/office/officeart/2005/8/layout/list1"/>
    <dgm:cxn modelId="{F05CF7DE-67B6-4A07-AC68-302E9121F590}" type="presParOf" srcId="{72D84631-A858-4FE0-B0A2-337B8348A652}" destId="{317AED3F-D3F6-40A3-8397-9698BEC3A566}" srcOrd="16" destOrd="0" presId="urn:microsoft.com/office/officeart/2005/8/layout/list1"/>
    <dgm:cxn modelId="{407D17ED-9F9B-49DB-856B-E1FAE44DFF00}" type="presParOf" srcId="{317AED3F-D3F6-40A3-8397-9698BEC3A566}" destId="{E0A928BF-C990-472A-8300-CE5EF1046F6D}" srcOrd="0" destOrd="0" presId="urn:microsoft.com/office/officeart/2005/8/layout/list1"/>
    <dgm:cxn modelId="{2DBA3276-17E4-473A-8C91-BBF349CBBF2F}" type="presParOf" srcId="{317AED3F-D3F6-40A3-8397-9698BEC3A566}" destId="{470E94D8-6656-40AD-9BF3-0E3F524987DC}" srcOrd="1" destOrd="0" presId="urn:microsoft.com/office/officeart/2005/8/layout/list1"/>
    <dgm:cxn modelId="{45C1D4C6-0939-44B8-8FAE-74E58220A54E}" type="presParOf" srcId="{72D84631-A858-4FE0-B0A2-337B8348A652}" destId="{AFFB0639-7E56-44C6-AF95-9F2FBA5C797C}" srcOrd="17" destOrd="0" presId="urn:microsoft.com/office/officeart/2005/8/layout/list1"/>
    <dgm:cxn modelId="{833FEC71-437C-4B0C-A164-EAFA73E0C0FE}" type="presParOf" srcId="{72D84631-A858-4FE0-B0A2-337B8348A652}" destId="{93F90403-AF94-4DA2-A0FF-A2E69F8C4F1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4EAF8-6CF4-4EF3-9F3B-22890F2DC316}">
      <dsp:nvSpPr>
        <dsp:cNvPr id="0" name=""/>
        <dsp:cNvSpPr/>
      </dsp:nvSpPr>
      <dsp:spPr>
        <a:xfrm>
          <a:off x="0" y="291346"/>
          <a:ext cx="1097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816F9-FD86-4525-AA38-2312A78D51E9}">
      <dsp:nvSpPr>
        <dsp:cNvPr id="0" name=""/>
        <dsp:cNvSpPr/>
      </dsp:nvSpPr>
      <dsp:spPr>
        <a:xfrm>
          <a:off x="548640" y="25666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Introduction</a:t>
          </a:r>
          <a:endParaRPr lang="en-US" sz="1800" kern="1200" dirty="0"/>
        </a:p>
      </dsp:txBody>
      <dsp:txXfrm>
        <a:off x="574579" y="51605"/>
        <a:ext cx="7629082" cy="479482"/>
      </dsp:txXfrm>
    </dsp:sp>
    <dsp:sp modelId="{C3A546BB-B450-4DBA-97F6-A2CAA970FE82}">
      <dsp:nvSpPr>
        <dsp:cNvPr id="0" name=""/>
        <dsp:cNvSpPr/>
      </dsp:nvSpPr>
      <dsp:spPr>
        <a:xfrm>
          <a:off x="0" y="1107826"/>
          <a:ext cx="1097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EBC41-297D-4722-82E7-9CD83AE30FFD}">
      <dsp:nvSpPr>
        <dsp:cNvPr id="0" name=""/>
        <dsp:cNvSpPr/>
      </dsp:nvSpPr>
      <dsp:spPr>
        <a:xfrm>
          <a:off x="548640" y="842146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Posterama"/>
            </a:rPr>
            <a:t>Fichier CSV</a:t>
          </a:r>
        </a:p>
      </dsp:txBody>
      <dsp:txXfrm>
        <a:off x="574579" y="868085"/>
        <a:ext cx="7629082" cy="479482"/>
      </dsp:txXfrm>
    </dsp:sp>
    <dsp:sp modelId="{8D61F31D-3713-409C-BDBF-7110144B0DC2}">
      <dsp:nvSpPr>
        <dsp:cNvPr id="0" name=""/>
        <dsp:cNvSpPr/>
      </dsp:nvSpPr>
      <dsp:spPr>
        <a:xfrm>
          <a:off x="0" y="1924306"/>
          <a:ext cx="1097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A62AA-0069-410C-B230-6253E7D1CB18}">
      <dsp:nvSpPr>
        <dsp:cNvPr id="0" name=""/>
        <dsp:cNvSpPr/>
      </dsp:nvSpPr>
      <dsp:spPr>
        <a:xfrm>
          <a:off x="548640" y="1658626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Présentation des 5 indicateurs</a:t>
          </a:r>
          <a:endParaRPr lang="en-US" sz="1800" kern="1200" dirty="0"/>
        </a:p>
      </dsp:txBody>
      <dsp:txXfrm>
        <a:off x="574579" y="1684565"/>
        <a:ext cx="7629082" cy="479482"/>
      </dsp:txXfrm>
    </dsp:sp>
    <dsp:sp modelId="{7568682C-6752-4FAB-A374-6C0C40E964F0}">
      <dsp:nvSpPr>
        <dsp:cNvPr id="0" name=""/>
        <dsp:cNvSpPr/>
      </dsp:nvSpPr>
      <dsp:spPr>
        <a:xfrm>
          <a:off x="0" y="2740787"/>
          <a:ext cx="1097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74257-AC56-461B-83EC-A93EB3E4FDC3}">
      <dsp:nvSpPr>
        <dsp:cNvPr id="0" name=""/>
        <dsp:cNvSpPr/>
      </dsp:nvSpPr>
      <dsp:spPr>
        <a:xfrm>
          <a:off x="548640" y="2475106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Graphiques complémentaires</a:t>
          </a:r>
          <a:endParaRPr lang="en-US" sz="1800" kern="1200" dirty="0"/>
        </a:p>
      </dsp:txBody>
      <dsp:txXfrm>
        <a:off x="574579" y="2501045"/>
        <a:ext cx="7629082" cy="479482"/>
      </dsp:txXfrm>
    </dsp:sp>
    <dsp:sp modelId="{93F90403-AF94-4DA2-A0FF-A2E69F8C4F1A}">
      <dsp:nvSpPr>
        <dsp:cNvPr id="0" name=""/>
        <dsp:cNvSpPr/>
      </dsp:nvSpPr>
      <dsp:spPr>
        <a:xfrm>
          <a:off x="0" y="3557267"/>
          <a:ext cx="1097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E94D8-6656-40AD-9BF3-0E3F524987DC}">
      <dsp:nvSpPr>
        <dsp:cNvPr id="0" name=""/>
        <dsp:cNvSpPr/>
      </dsp:nvSpPr>
      <dsp:spPr>
        <a:xfrm>
          <a:off x="548640" y="3291587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  <a:endParaRPr lang="en-US" sz="1800" kern="1200" dirty="0"/>
        </a:p>
      </dsp:txBody>
      <dsp:txXfrm>
        <a:off x="574579" y="3317526"/>
        <a:ext cx="762908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63CF53-A04F-4324-B8F3-603898E6C2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390B8B-7F45-4593-BEFD-268D1C90A6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BB9C8-6E77-4A8F-9606-467FFCF721F2}" type="datetime1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CDD245-987C-4359-A658-3DA45097B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CBCDF2-BE48-4C1B-BFC2-03AD6BEC18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B409-5106-4F1F-8031-C901B3E29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311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3680-9A30-4F2E-BDE2-EB3C5798AB7D}" type="datetime1">
              <a:rPr lang="fr-FR" smtClean="0"/>
              <a:pPr/>
              <a:t>14/02/2023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AAB6-191F-4D19-84C0-DA3084F32F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75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3AAB6-191F-4D19-84C0-DA3084F32F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48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52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66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96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97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07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42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6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89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4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48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il.fr/fr/rgpd-exemples-de-mentions-dinform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A6CF1-CE88-42A3-8C77-AE98091E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80340" y="1027621"/>
            <a:ext cx="5903342" cy="4251564"/>
          </a:xfrm>
        </p:spPr>
        <p:txBody>
          <a:bodyPr rtlCol="0">
            <a:normAutofit/>
          </a:bodyPr>
          <a:lstStyle/>
          <a:p>
            <a:r>
              <a:rPr lang="fr-FR" b="1" dirty="0"/>
              <a:t>Analysez des indicateurs de l'égalité femme-homme avec </a:t>
            </a:r>
            <a:r>
              <a:rPr lang="fr-FR" b="1" dirty="0" err="1"/>
              <a:t>Knime</a:t>
            </a:r>
            <a:endParaRPr lang="fr-FR" dirty="0" err="1"/>
          </a:p>
          <a:p>
            <a:endParaRPr lang="fr-FR" dirty="0">
              <a:cs typeface="Posteram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937849" y="5171895"/>
            <a:ext cx="5486400" cy="1689869"/>
          </a:xfrm>
        </p:spPr>
        <p:txBody>
          <a:bodyPr rtlCol="0" anchor="t">
            <a:normAutofit/>
          </a:bodyPr>
          <a:lstStyle/>
          <a:p>
            <a:r>
              <a:rPr lang="fr-FR" dirty="0"/>
              <a:t>Sarah </a:t>
            </a:r>
          </a:p>
          <a:p>
            <a:r>
              <a:rPr lang="fr-FR" dirty="0" err="1"/>
              <a:t>Openclassrooms</a:t>
            </a:r>
          </a:p>
        </p:txBody>
      </p: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E50794AE-55A7-C2CB-D1C0-54C769D49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2" r="6479" b="14"/>
          <a:stretch/>
        </p:blipFill>
        <p:spPr>
          <a:xfrm>
            <a:off x="20" y="211090"/>
            <a:ext cx="554415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E2A2FC-BB67-CAB6-EB45-C9B55369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F0299-FCE0-4D6B-6058-105D489B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Domaine Promotion: Répartition des promotions internes</a:t>
            </a:r>
            <a:endParaRPr lang="fr-FR" dirty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651F91D0-7F29-0FCE-B752-AD1AC09CC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548" y="1876166"/>
            <a:ext cx="7401772" cy="479853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D8322B-BE92-7D42-EE16-7E97C0AE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en-US"/>
          </a:p>
        </p:txBody>
      </p:sp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6A60308C-3371-7E88-D922-E320174E693F}"/>
              </a:ext>
            </a:extLst>
          </p:cNvPr>
          <p:cNvSpPr/>
          <p:nvPr/>
        </p:nvSpPr>
        <p:spPr>
          <a:xfrm>
            <a:off x="30124" y="857164"/>
            <a:ext cx="575094" cy="35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CDC38-132F-BBC5-AC18-F606F85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Domaine Rémunération effective: Eventail de rémunération et rémunération moyenne mensuelle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41DFD9-E2DF-2BA7-EC2D-13F280E1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en-US"/>
          </a:p>
        </p:txBody>
      </p:sp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4C57E9D2-6580-5C6C-4827-768942ED8CC0}"/>
              </a:ext>
            </a:extLst>
          </p:cNvPr>
          <p:cNvSpPr/>
          <p:nvPr/>
        </p:nvSpPr>
        <p:spPr>
          <a:xfrm>
            <a:off x="30124" y="857164"/>
            <a:ext cx="575094" cy="35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4E107F9B-B75F-D957-6049-80A6DA2EE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345" y="1401714"/>
            <a:ext cx="6893988" cy="5316118"/>
          </a:xfrm>
        </p:spPr>
      </p:pic>
    </p:spTree>
    <p:extLst>
      <p:ext uri="{BB962C8B-B14F-4D97-AF65-F5344CB8AC3E}">
        <p14:creationId xmlns:p14="http://schemas.microsoft.com/office/powerpoint/2010/main" val="217747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8936F-69CD-BDFD-4D2C-1AED84C8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Posterama"/>
              </a:rPr>
              <a:t>Graphiques complémentaires</a:t>
            </a:r>
            <a:endParaRPr lang="fr-FR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018AF34-D66C-E460-C8FA-E58033D3F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54" y="2091827"/>
            <a:ext cx="5556777" cy="403653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573BC0-D175-CB29-83EA-70CD2FB4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061FEDEE-7201-3A52-F29C-2B15BDE7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8" y="2149259"/>
            <a:ext cx="5518030" cy="35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8FE48-8296-3F23-EA77-BCA1A94B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Graphiques complémentaires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0A7F49-7A09-0179-E3E2-003F7881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14EF4BBB-471F-4CA5-08D2-ACA154B3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29" y="1984170"/>
            <a:ext cx="4684143" cy="4557432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B1E128D0-E6DD-E34E-DE6B-671FD1B0D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800" y="2063072"/>
            <a:ext cx="6205303" cy="4036534"/>
          </a:xfrm>
        </p:spPr>
      </p:pic>
    </p:spTree>
    <p:extLst>
      <p:ext uri="{BB962C8B-B14F-4D97-AF65-F5344CB8AC3E}">
        <p14:creationId xmlns:p14="http://schemas.microsoft.com/office/powerpoint/2010/main" val="325936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2AAED-EEA8-D962-F947-F9713EAF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Posterama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ABC07-CB1F-DD4A-966A-5D1D2A38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Les femmes sont plus avantagées au niveau des CDD</a:t>
            </a:r>
          </a:p>
          <a:p>
            <a:r>
              <a:rPr lang="fr-FR" dirty="0"/>
              <a:t>Les hommes ont plus d'ancienneté que les femmes dans l'entreprise</a:t>
            </a:r>
          </a:p>
          <a:p>
            <a:r>
              <a:rPr lang="fr-FR" dirty="0"/>
              <a:t>Il y'a plus d'hommes que de femmes qui ne touchent pas de promotion</a:t>
            </a:r>
          </a:p>
          <a:p>
            <a:r>
              <a:rPr lang="fr-FR" dirty="0"/>
              <a:t>Les femmes de 40 à 49 ans sont les plus avantagées du salaire mais celles de 30 à 39 ans sont les moins payés (congés maternité)</a:t>
            </a:r>
          </a:p>
          <a:p>
            <a:r>
              <a:rPr lang="fr-FR" dirty="0"/>
              <a:t>Il n'y a pas de réelle inégalité dans l'entreprise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4E5E2-3BBD-D11E-EB9C-051E7D4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9A7CEC52-C621-09DD-9E22-005020C63354}"/>
              </a:ext>
            </a:extLst>
          </p:cNvPr>
          <p:cNvSpPr/>
          <p:nvPr/>
        </p:nvSpPr>
        <p:spPr>
          <a:xfrm>
            <a:off x="175952" y="2027892"/>
            <a:ext cx="287547" cy="3738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5B364913-FFEE-4462-B99C-F9000B560D04}"/>
              </a:ext>
            </a:extLst>
          </p:cNvPr>
          <p:cNvSpPr/>
          <p:nvPr/>
        </p:nvSpPr>
        <p:spPr>
          <a:xfrm>
            <a:off x="175951" y="5579100"/>
            <a:ext cx="287547" cy="3738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A52D3061-9076-C5AF-3322-60594D94EFB8}"/>
              </a:ext>
            </a:extLst>
          </p:cNvPr>
          <p:cNvSpPr/>
          <p:nvPr/>
        </p:nvSpPr>
        <p:spPr>
          <a:xfrm>
            <a:off x="175952" y="2818647"/>
            <a:ext cx="287547" cy="3738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46835DE8-807A-AF34-03E7-E1E04D6128AD}"/>
              </a:ext>
            </a:extLst>
          </p:cNvPr>
          <p:cNvSpPr/>
          <p:nvPr/>
        </p:nvSpPr>
        <p:spPr>
          <a:xfrm>
            <a:off x="175951" y="4414533"/>
            <a:ext cx="287547" cy="3738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E491F166-DCD6-9215-8C66-4C6E0416D6CA}"/>
              </a:ext>
            </a:extLst>
          </p:cNvPr>
          <p:cNvSpPr/>
          <p:nvPr/>
        </p:nvSpPr>
        <p:spPr>
          <a:xfrm>
            <a:off x="175952" y="3595024"/>
            <a:ext cx="287547" cy="3738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2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DD4AC-D663-9952-7FEB-64B51ACB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Diagnostic égalité femmes-hommes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52A2902-8DF7-DE93-7728-00CA030932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76A79F72-5C0D-E0F3-640F-2C7BE730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82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29112-40C4-02BD-8749-3D6B372B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Posterama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9BA73-2295-3266-ED70-9135070B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4" y="2106204"/>
            <a:ext cx="10944046" cy="1089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ea typeface="+mn-lt"/>
                <a:cs typeface="+mn-lt"/>
              </a:rPr>
              <a:t>Data </a:t>
            </a:r>
            <a:r>
              <a:rPr lang="fr-FR" sz="2400" dirty="0" err="1">
                <a:ea typeface="+mn-lt"/>
                <a:cs typeface="+mn-lt"/>
              </a:rPr>
              <a:t>analyst</a:t>
            </a:r>
            <a:r>
              <a:rPr lang="fr-FR" sz="2400" dirty="0">
                <a:ea typeface="+mn-lt"/>
                <a:cs typeface="+mn-lt"/>
              </a:rPr>
              <a:t> dans un cabinet de consultant spécialisé dans la transformation digitale des entreprises. </a:t>
            </a:r>
          </a:p>
          <a:p>
            <a:endParaRPr lang="fr-FR" sz="2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F50201-02A7-E7E2-477E-F88535C4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F342C7-AFC4-F5D3-AA86-50787F09782A}"/>
              </a:ext>
            </a:extLst>
          </p:cNvPr>
          <p:cNvSpPr txBox="1"/>
          <p:nvPr/>
        </p:nvSpPr>
        <p:spPr>
          <a:xfrm>
            <a:off x="610010" y="3523821"/>
            <a:ext cx="109582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Le cabinet compte plus de 150 salariés ce qui l'oblige à publier sur son site internet leur index de l’égalité femmes-hommes. 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45775F-BA5E-F948-6EAF-A1975329434D}"/>
              </a:ext>
            </a:extLst>
          </p:cNvPr>
          <p:cNvSpPr txBox="1"/>
          <p:nvPr/>
        </p:nvSpPr>
        <p:spPr>
          <a:xfrm>
            <a:off x="611379" y="4616500"/>
            <a:ext cx="9996714" cy="1007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spcBef>
                <a:spcPts val="1000"/>
              </a:spcBef>
            </a:pPr>
            <a:endParaRPr lang="fr-FR" sz="24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fr-FR" sz="2400" dirty="0">
                <a:ea typeface="+mn-lt"/>
                <a:cs typeface="+mn-lt"/>
              </a:rPr>
              <a:t>Améliorer la marque employeur et attirer plus facilement des talents.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53503186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23797D-55BF-0D75-BAF0-B965A3D9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50563"/>
            <a:ext cx="6658405" cy="13279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Jointure des fichiers excels et processing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91AC909-428F-32FE-C4AB-D908D15B5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010" y="183789"/>
            <a:ext cx="8289572" cy="444570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E6EB3D-1866-FBC6-9A1C-A08FA336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F646F3F-274D-499B-ABBE-824EB4ABDC3D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C77F2-90CB-C27D-D268-C2AFC169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Posterama"/>
              </a:rPr>
              <a:t>RGPD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32F68-410B-4AFA-B956-D484371B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b="1" dirty="0">
                <a:ea typeface="+mn-lt"/>
                <a:cs typeface="+mn-lt"/>
              </a:rPr>
              <a:t>Le principe de finalité </a:t>
            </a:r>
            <a:endParaRPr lang="fr-FR" sz="2400" dirty="0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Le principe de proportionnalité et de pertinence </a:t>
            </a:r>
            <a:endParaRPr lang="fr-FR" sz="2400" dirty="0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Le principe d'une durée de conservation limitée </a:t>
            </a:r>
            <a:endParaRPr lang="fr-FR" sz="2400" dirty="0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Le principe de sécurité et de confidentialité </a:t>
            </a:r>
            <a:endParaRPr lang="fr-FR" sz="2400" dirty="0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droits des personnes</a:t>
            </a:r>
            <a:r>
              <a:rPr lang="fr-FR" sz="2400" b="1" dirty="0">
                <a:ea typeface="+mn-lt"/>
                <a:cs typeface="+mn-lt"/>
              </a:rPr>
              <a:t> </a:t>
            </a:r>
            <a:endParaRPr lang="fr-FR" sz="2400" b="1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BFEFAE-F10D-358A-4B35-7177CC48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AD8A5-E4BB-405B-1AED-62B233BD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900" dirty="0">
                <a:cs typeface="Posterama"/>
              </a:rPr>
              <a:t>Fichier csv</a:t>
            </a:r>
            <a:br>
              <a:rPr lang="fr-FR" dirty="0">
                <a:cs typeface="Posterama"/>
              </a:rPr>
            </a:br>
            <a:r>
              <a:rPr lang="fr-FR" sz="3600" dirty="0">
                <a:cs typeface="Posterama"/>
              </a:rPr>
              <a:t>On retire les noms , prénoms , téléphone , date de naissance et enfants</a:t>
            </a: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CDE0C1F-A555-9283-B144-5FD68D50D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92" y="2055437"/>
            <a:ext cx="11864196" cy="435372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3C2FB-7A49-21E3-9754-F86BB99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59561-CCDD-56F9-EDDC-A915B3A6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Domaine Embauche: Répartition des effectifs selon le type de contrat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AA4F52-F289-B3E8-A805-F1E44751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/>
          </a:p>
        </p:txBody>
      </p:sp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6C0BDFCD-E0F6-3FFE-B648-9CF6ED7CD966}"/>
              </a:ext>
            </a:extLst>
          </p:cNvPr>
          <p:cNvSpPr/>
          <p:nvPr/>
        </p:nvSpPr>
        <p:spPr>
          <a:xfrm>
            <a:off x="30124" y="857164"/>
            <a:ext cx="575094" cy="35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A6C6BD48-B671-1D9E-4A75-8AD7C400B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23" y="2034317"/>
            <a:ext cx="7290947" cy="4424721"/>
          </a:xfrm>
        </p:spPr>
      </p:pic>
    </p:spTree>
    <p:extLst>
      <p:ext uri="{BB962C8B-B14F-4D97-AF65-F5344CB8AC3E}">
        <p14:creationId xmlns:p14="http://schemas.microsoft.com/office/powerpoint/2010/main" val="16660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8976-8A12-4348-E48F-5E18139D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Domaine Embauche: Répartition des effectifs selon l'âge moyen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7A706-C1DD-9241-D029-A52B9E0E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en-US"/>
          </a:p>
        </p:txBody>
      </p:sp>
      <p:sp>
        <p:nvSpPr>
          <p:cNvPr id="7" name="Flèche : droite rayée 6">
            <a:extLst>
              <a:ext uri="{FF2B5EF4-FFF2-40B4-BE49-F238E27FC236}">
                <a16:creationId xmlns:a16="http://schemas.microsoft.com/office/drawing/2014/main" id="{318EF82F-8731-C8C7-96B5-498C326B6AE7}"/>
              </a:ext>
            </a:extLst>
          </p:cNvPr>
          <p:cNvSpPr/>
          <p:nvPr/>
        </p:nvSpPr>
        <p:spPr>
          <a:xfrm>
            <a:off x="30124" y="857164"/>
            <a:ext cx="575094" cy="35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E8D24890-C650-6306-4A11-3E757843D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595" y="2106204"/>
            <a:ext cx="6168810" cy="4036534"/>
          </a:xfrm>
        </p:spPr>
      </p:pic>
    </p:spTree>
    <p:extLst>
      <p:ext uri="{BB962C8B-B14F-4D97-AF65-F5344CB8AC3E}">
        <p14:creationId xmlns:p14="http://schemas.microsoft.com/office/powerpoint/2010/main" val="373213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E8DDB-4480-DE4A-5D07-33C472C0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Domaine Promotion: Répartition des effectifs selon l'ancienneté moyenne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7BF46-DB64-7244-0EFB-5CC3AC3B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/>
          </a:p>
        </p:txBody>
      </p:sp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AC59E97A-9345-0963-D317-FE0F8301A31F}"/>
              </a:ext>
            </a:extLst>
          </p:cNvPr>
          <p:cNvSpPr/>
          <p:nvPr/>
        </p:nvSpPr>
        <p:spPr>
          <a:xfrm>
            <a:off x="30124" y="857164"/>
            <a:ext cx="575094" cy="35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E0BA30F1-3EE0-59A1-9BA4-E3059B024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32" y="2034317"/>
            <a:ext cx="7065130" cy="4640382"/>
          </a:xfrm>
        </p:spPr>
      </p:pic>
    </p:spTree>
    <p:extLst>
      <p:ext uri="{BB962C8B-B14F-4D97-AF65-F5344CB8AC3E}">
        <p14:creationId xmlns:p14="http://schemas.microsoft.com/office/powerpoint/2010/main" val="263449021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Grand écran</PresentationFormat>
  <Paragraphs>1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SplashVTI</vt:lpstr>
      <vt:lpstr>Analysez des indicateurs de l'égalité femme-homme avec Knime </vt:lpstr>
      <vt:lpstr>Diagnostic égalité femmes-hommes</vt:lpstr>
      <vt:lpstr>Introduction</vt:lpstr>
      <vt:lpstr>Jointure des fichiers excels et processing</vt:lpstr>
      <vt:lpstr>RGPD</vt:lpstr>
      <vt:lpstr>Fichier csv On retire les noms , prénoms , téléphone , date de naissance et enfants</vt:lpstr>
      <vt:lpstr>Domaine Embauche: Répartition des effectifs selon le type de contrat</vt:lpstr>
      <vt:lpstr>Domaine Embauche: Répartition des effectifs selon l'âge moyen</vt:lpstr>
      <vt:lpstr>Domaine Promotion: Répartition des effectifs selon l'ancienneté moyenne</vt:lpstr>
      <vt:lpstr>Domaine Promotion: Répartition des promotions internes</vt:lpstr>
      <vt:lpstr>Domaine Rémunération effective: Eventail de rémunération et rémunération moyenne mensuelle</vt:lpstr>
      <vt:lpstr>Graphiques complémentaires</vt:lpstr>
      <vt:lpstr>Graphiques complémentaires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283</cp:revision>
  <dcterms:created xsi:type="dcterms:W3CDTF">2023-01-25T18:39:22Z</dcterms:created>
  <dcterms:modified xsi:type="dcterms:W3CDTF">2023-02-14T09:04:51Z</dcterms:modified>
</cp:coreProperties>
</file>