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31" Target="slides/slide18.xml" Type="http://schemas.openxmlformats.org/officeDocument/2006/relationships/slide"/><Relationship Id="rId32" Target="slides/slide19.xml" Type="http://schemas.openxmlformats.org/officeDocument/2006/relationships/slide"/><Relationship Id="rId33" Target="slides/slide20.xml" Type="http://schemas.openxmlformats.org/officeDocument/2006/relationships/slide"/><Relationship Id="rId34" Target="slides/slide21.xml" Type="http://schemas.openxmlformats.org/officeDocument/2006/relationships/slide"/><Relationship Id="rId35" Target="slides/slide22.xml" Type="http://schemas.openxmlformats.org/officeDocument/2006/relationships/slide"/><Relationship Id="rId36" Target="slides/slide23.xml" Type="http://schemas.openxmlformats.org/officeDocument/2006/relationships/slide"/><Relationship Id="rId37" Target="slides/slide24.xml" Type="http://schemas.openxmlformats.org/officeDocument/2006/relationships/slide"/><Relationship Id="rId38" Target="slides/slide25.xml" Type="http://schemas.openxmlformats.org/officeDocument/2006/relationships/slide"/><Relationship Id="rId39" Target="slides/slide26.xml" Type="http://schemas.openxmlformats.org/officeDocument/2006/relationships/slide"/><Relationship Id="rId4" Target="theme/theme1.xml" Type="http://schemas.openxmlformats.org/officeDocument/2006/relationships/theme"/><Relationship Id="rId40" Target="slides/slide27.xml" Type="http://schemas.openxmlformats.org/officeDocument/2006/relationships/slide"/><Relationship Id="rId41" Target="slides/slide28.xml" Type="http://schemas.openxmlformats.org/officeDocument/2006/relationships/slide"/><Relationship Id="rId42" Target="slides/slide29.xml" Type="http://schemas.openxmlformats.org/officeDocument/2006/relationships/slide"/><Relationship Id="rId43" Target="slides/slide30.xml" Type="http://schemas.openxmlformats.org/officeDocument/2006/relationships/slide"/><Relationship Id="rId44" Target="slides/slide31.xml" Type="http://schemas.openxmlformats.org/officeDocument/2006/relationships/slide"/><Relationship Id="rId45" Target="slides/slide32.xml" Type="http://schemas.openxmlformats.org/officeDocument/2006/relationships/slide"/><Relationship Id="rId46" Target="slides/slide33.xml" Type="http://schemas.openxmlformats.org/officeDocument/2006/relationships/slide"/><Relationship Id="rId47" Target="slides/slide34.xml" Type="http://schemas.openxmlformats.org/officeDocument/2006/relationships/slide"/><Relationship Id="rId48" Target="slides/slide35.xml" Type="http://schemas.openxmlformats.org/officeDocument/2006/relationships/slide"/><Relationship Id="rId49" Target="slides/slide36.xml" Type="http://schemas.openxmlformats.org/officeDocument/2006/relationships/slide"/><Relationship Id="rId5" Target="tableStyles.xml" Type="http://schemas.openxmlformats.org/officeDocument/2006/relationships/tableStyles"/><Relationship Id="rId50" Target="slides/slide37.xml" Type="http://schemas.openxmlformats.org/officeDocument/2006/relationships/slide"/><Relationship Id="rId51" Target="slides/slide38.xml" Type="http://schemas.openxmlformats.org/officeDocument/2006/relationships/slide"/><Relationship Id="rId52" Target="slides/slide39.xml" Type="http://schemas.openxmlformats.org/officeDocument/2006/relationships/slide"/><Relationship Id="rId53" Target="slides/slide40.xml" Type="http://schemas.openxmlformats.org/officeDocument/2006/relationships/slide"/><Relationship Id="rId54" Target="slides/slide41.xml" Type="http://schemas.openxmlformats.org/officeDocument/2006/relationships/slide"/><Relationship Id="rId55" Target="slides/slide4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200" y="7114990"/>
            <a:ext cx="4286366" cy="2872083"/>
          </a:xfrm>
          <a:custGeom>
            <a:avLst/>
            <a:gdLst/>
            <a:ahLst/>
            <a:cxnLst/>
            <a:rect r="r" b="b" t="t" l="l"/>
            <a:pathLst>
              <a:path h="2872083" w="4286366">
                <a:moveTo>
                  <a:pt x="0" y="0"/>
                </a:moveTo>
                <a:lnTo>
                  <a:pt x="4286366" y="0"/>
                </a:lnTo>
                <a:lnTo>
                  <a:pt x="4286366" y="2872083"/>
                </a:lnTo>
                <a:lnTo>
                  <a:pt x="0" y="2872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26257" y="102870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Sarah Bitan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Openclassrooms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83920" y="2245382"/>
            <a:ext cx="11920161" cy="7706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00"/>
              </a:lnSpc>
            </a:pPr>
            <a:r>
              <a:rPr lang="en-US" sz="11000">
                <a:solidFill>
                  <a:srgbClr val="000000"/>
                </a:solidFill>
                <a:latin typeface="DM Sans Bold"/>
              </a:rPr>
              <a:t>Préparez des données pour un organisme de santé publique</a:t>
            </a:r>
          </a:p>
          <a:p>
            <a:pPr algn="ctr" marL="0" indent="0" lvl="0">
              <a:lnSpc>
                <a:spcPts val="121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4211" y="222052"/>
            <a:ext cx="12899577" cy="9842896"/>
          </a:xfrm>
          <a:custGeom>
            <a:avLst/>
            <a:gdLst/>
            <a:ahLst/>
            <a:cxnLst/>
            <a:rect r="r" b="b" t="t" l="l"/>
            <a:pathLst>
              <a:path h="9842896" w="12899577">
                <a:moveTo>
                  <a:pt x="0" y="0"/>
                </a:moveTo>
                <a:lnTo>
                  <a:pt x="12899578" y="0"/>
                </a:lnTo>
                <a:lnTo>
                  <a:pt x="12899578" y="9842896"/>
                </a:lnTo>
                <a:lnTo>
                  <a:pt x="0" y="9842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52632" y="0"/>
            <a:ext cx="8982737" cy="10192293"/>
          </a:xfrm>
          <a:custGeom>
            <a:avLst/>
            <a:gdLst/>
            <a:ahLst/>
            <a:cxnLst/>
            <a:rect r="r" b="b" t="t" l="l"/>
            <a:pathLst>
              <a:path h="10192293" w="8982737">
                <a:moveTo>
                  <a:pt x="0" y="0"/>
                </a:moveTo>
                <a:lnTo>
                  <a:pt x="8982736" y="0"/>
                </a:lnTo>
                <a:lnTo>
                  <a:pt x="8982736" y="10192293"/>
                </a:lnTo>
                <a:lnTo>
                  <a:pt x="0" y="10192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34404" y="145826"/>
            <a:ext cx="9627302" cy="9995348"/>
          </a:xfrm>
          <a:custGeom>
            <a:avLst/>
            <a:gdLst/>
            <a:ahLst/>
            <a:cxnLst/>
            <a:rect r="r" b="b" t="t" l="l"/>
            <a:pathLst>
              <a:path h="9995348" w="9627302">
                <a:moveTo>
                  <a:pt x="0" y="0"/>
                </a:moveTo>
                <a:lnTo>
                  <a:pt x="9627302" y="0"/>
                </a:lnTo>
                <a:lnTo>
                  <a:pt x="9627302" y="9995348"/>
                </a:lnTo>
                <a:lnTo>
                  <a:pt x="0" y="9995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377" y="503293"/>
            <a:ext cx="937766" cy="937766"/>
            <a:chOff x="0" y="0"/>
            <a:chExt cx="1250354" cy="125035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50354" cy="12503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54983" y="179670"/>
              <a:ext cx="740389" cy="824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91"/>
                </a:lnSpc>
                <a:spcBef>
                  <a:spcPct val="0"/>
                </a:spcBef>
              </a:pPr>
              <a:r>
                <a:rPr lang="en-US" sz="3779">
                  <a:solidFill>
                    <a:srgbClr val="000000"/>
                  </a:solidFill>
                  <a:latin typeface="DM Sans Bold"/>
                </a:rPr>
                <a:t>3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97046" y="3357557"/>
            <a:ext cx="6527936" cy="5337306"/>
          </a:xfrm>
          <a:custGeom>
            <a:avLst/>
            <a:gdLst/>
            <a:ahLst/>
            <a:cxnLst/>
            <a:rect r="r" b="b" t="t" l="l"/>
            <a:pathLst>
              <a:path h="5337306" w="6527936">
                <a:moveTo>
                  <a:pt x="0" y="0"/>
                </a:moveTo>
                <a:lnTo>
                  <a:pt x="6527936" y="0"/>
                </a:lnTo>
                <a:lnTo>
                  <a:pt x="6527936" y="5337307"/>
                </a:lnTo>
                <a:lnTo>
                  <a:pt x="0" y="5337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97046" y="503293"/>
            <a:ext cx="7546954" cy="2301168"/>
            <a:chOff x="0" y="0"/>
            <a:chExt cx="10062606" cy="306822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503507"/>
              <a:ext cx="10062606" cy="564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7625"/>
              <a:ext cx="10062606" cy="18651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53"/>
                </a:lnSpc>
              </a:pPr>
              <a:r>
                <a:rPr lang="en-US" sz="4957">
                  <a:solidFill>
                    <a:srgbClr val="000000"/>
                  </a:solidFill>
                  <a:latin typeface="DM Sans Bold"/>
                </a:rPr>
                <a:t>Traitement des valeurs manquantes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2218333"/>
            <a:ext cx="10273665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On calcule le pourcentage des valeurs manquantes pour chaque variable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7680" y="1422168"/>
            <a:ext cx="9025686" cy="8864832"/>
          </a:xfrm>
          <a:custGeom>
            <a:avLst/>
            <a:gdLst/>
            <a:ahLst/>
            <a:cxnLst/>
            <a:rect r="r" b="b" t="t" l="l"/>
            <a:pathLst>
              <a:path h="8864832" w="9025686">
                <a:moveTo>
                  <a:pt x="0" y="0"/>
                </a:moveTo>
                <a:lnTo>
                  <a:pt x="9025686" y="0"/>
                </a:lnTo>
                <a:lnTo>
                  <a:pt x="9025686" y="8864832"/>
                </a:lnTo>
                <a:lnTo>
                  <a:pt x="0" y="8864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46" y="2366636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47725"/>
            <a:ext cx="9553456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On  traite d’abord les valeurs manquantes des variables qualitatives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41884" y="315217"/>
            <a:ext cx="8445289" cy="9656565"/>
          </a:xfrm>
          <a:custGeom>
            <a:avLst/>
            <a:gdLst/>
            <a:ahLst/>
            <a:cxnLst/>
            <a:rect r="r" b="b" t="t" l="l"/>
            <a:pathLst>
              <a:path h="9656565" w="8445289">
                <a:moveTo>
                  <a:pt x="0" y="0"/>
                </a:moveTo>
                <a:lnTo>
                  <a:pt x="8445289" y="0"/>
                </a:lnTo>
                <a:lnTo>
                  <a:pt x="8445289" y="9656566"/>
                </a:lnTo>
                <a:lnTo>
                  <a:pt x="0" y="9656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46" y="2366636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3146" y="142839"/>
            <a:ext cx="8742290" cy="10001322"/>
          </a:xfrm>
          <a:custGeom>
            <a:avLst/>
            <a:gdLst/>
            <a:ahLst/>
            <a:cxnLst/>
            <a:rect r="r" b="b" t="t" l="l"/>
            <a:pathLst>
              <a:path h="10001322" w="8742290">
                <a:moveTo>
                  <a:pt x="0" y="0"/>
                </a:moveTo>
                <a:lnTo>
                  <a:pt x="8742291" y="0"/>
                </a:lnTo>
                <a:lnTo>
                  <a:pt x="8742291" y="10001322"/>
                </a:lnTo>
                <a:lnTo>
                  <a:pt x="0" y="1000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46" y="2366636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53366" y="1327681"/>
            <a:ext cx="12181267" cy="7631637"/>
          </a:xfrm>
          <a:custGeom>
            <a:avLst/>
            <a:gdLst/>
            <a:ahLst/>
            <a:cxnLst/>
            <a:rect r="r" b="b" t="t" l="l"/>
            <a:pathLst>
              <a:path h="7631637" w="12181267">
                <a:moveTo>
                  <a:pt x="0" y="0"/>
                </a:moveTo>
                <a:lnTo>
                  <a:pt x="12181268" y="0"/>
                </a:lnTo>
                <a:lnTo>
                  <a:pt x="12181268" y="7631638"/>
                </a:lnTo>
                <a:lnTo>
                  <a:pt x="0" y="7631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46" y="2366636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2443" y="734681"/>
            <a:ext cx="12103115" cy="8817638"/>
          </a:xfrm>
          <a:custGeom>
            <a:avLst/>
            <a:gdLst/>
            <a:ahLst/>
            <a:cxnLst/>
            <a:rect r="r" b="b" t="t" l="l"/>
            <a:pathLst>
              <a:path h="8817638" w="12103115">
                <a:moveTo>
                  <a:pt x="0" y="0"/>
                </a:moveTo>
                <a:lnTo>
                  <a:pt x="12103114" y="0"/>
                </a:lnTo>
                <a:lnTo>
                  <a:pt x="12103114" y="8817638"/>
                </a:lnTo>
                <a:lnTo>
                  <a:pt x="0" y="8817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46" y="2366636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1181" y="406599"/>
            <a:ext cx="13545637" cy="9473802"/>
          </a:xfrm>
          <a:custGeom>
            <a:avLst/>
            <a:gdLst/>
            <a:ahLst/>
            <a:cxnLst/>
            <a:rect r="r" b="b" t="t" l="l"/>
            <a:pathLst>
              <a:path h="9473802" w="13545637">
                <a:moveTo>
                  <a:pt x="0" y="0"/>
                </a:moveTo>
                <a:lnTo>
                  <a:pt x="13545638" y="0"/>
                </a:lnTo>
                <a:lnTo>
                  <a:pt x="13545638" y="9473802"/>
                </a:lnTo>
                <a:lnTo>
                  <a:pt x="0" y="9473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46" y="2366636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985" y="1085850"/>
            <a:ext cx="8647305" cy="78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095"/>
              </a:lnSpc>
            </a:pPr>
            <a:r>
              <a:rPr lang="en-US" sz="5540">
                <a:solidFill>
                  <a:srgbClr val="000000"/>
                </a:solidFill>
                <a:latin typeface="DM Sans Bold"/>
              </a:rPr>
              <a:t>Sommaire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480236"/>
            <a:ext cx="16361538" cy="5025070"/>
            <a:chOff x="0" y="0"/>
            <a:chExt cx="21815384" cy="670009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332714" cy="1332714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71778" y="176847"/>
              <a:ext cx="789157" cy="893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640"/>
                </a:lnSpc>
                <a:spcBef>
                  <a:spcPct val="0"/>
                </a:spcBef>
              </a:pPr>
              <a:r>
                <a:rPr lang="en-US" sz="4028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1853986" y="0"/>
              <a:ext cx="8457989" cy="1332714"/>
              <a:chOff x="0" y="0"/>
              <a:chExt cx="35319058" cy="55651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5319057" cy="5565176"/>
              </a:xfrm>
              <a:custGeom>
                <a:avLst/>
                <a:gdLst/>
                <a:ahLst/>
                <a:cxnLst/>
                <a:rect r="r" b="b" t="t" l="l"/>
                <a:pathLst>
                  <a:path h="5565176" w="35319057">
                    <a:moveTo>
                      <a:pt x="0" y="0"/>
                    </a:moveTo>
                    <a:lnTo>
                      <a:pt x="0" y="5565176"/>
                    </a:lnTo>
                    <a:lnTo>
                      <a:pt x="35319057" y="5565176"/>
                    </a:lnTo>
                    <a:lnTo>
                      <a:pt x="35319057" y="0"/>
                    </a:lnTo>
                    <a:lnTo>
                      <a:pt x="0" y="0"/>
                    </a:lnTo>
                    <a:close/>
                    <a:moveTo>
                      <a:pt x="35258099" y="5504216"/>
                    </a:moveTo>
                    <a:lnTo>
                      <a:pt x="59690" y="5504216"/>
                    </a:lnTo>
                    <a:lnTo>
                      <a:pt x="59690" y="59690"/>
                    </a:lnTo>
                    <a:lnTo>
                      <a:pt x="35258099" y="59690"/>
                    </a:lnTo>
                    <a:lnTo>
                      <a:pt x="35258099" y="55042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2396988" y="336194"/>
              <a:ext cx="7345578" cy="6127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96"/>
                </a:lnSpc>
              </a:pPr>
              <a:r>
                <a:rPr lang="en-US" sz="2783" spc="27">
                  <a:solidFill>
                    <a:srgbClr val="000000"/>
                  </a:solidFill>
                  <a:latin typeface="DM Sans"/>
                </a:rPr>
                <a:t>Introduction 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0" y="2898114"/>
              <a:ext cx="1332714" cy="133271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271778" y="3074961"/>
              <a:ext cx="789157" cy="893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640"/>
                </a:lnSpc>
                <a:spcBef>
                  <a:spcPct val="0"/>
                </a:spcBef>
              </a:pPr>
              <a:r>
                <a:rPr lang="en-US" sz="4028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1853986" y="2898114"/>
              <a:ext cx="8457989" cy="1332714"/>
              <a:chOff x="0" y="0"/>
              <a:chExt cx="35319058" cy="556517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5319057" cy="5565176"/>
              </a:xfrm>
              <a:custGeom>
                <a:avLst/>
                <a:gdLst/>
                <a:ahLst/>
                <a:cxnLst/>
                <a:rect r="r" b="b" t="t" l="l"/>
                <a:pathLst>
                  <a:path h="5565176" w="35319057">
                    <a:moveTo>
                      <a:pt x="0" y="0"/>
                    </a:moveTo>
                    <a:lnTo>
                      <a:pt x="0" y="5565176"/>
                    </a:lnTo>
                    <a:lnTo>
                      <a:pt x="35319057" y="5565176"/>
                    </a:lnTo>
                    <a:lnTo>
                      <a:pt x="35319057" y="0"/>
                    </a:lnTo>
                    <a:lnTo>
                      <a:pt x="0" y="0"/>
                    </a:lnTo>
                    <a:close/>
                    <a:moveTo>
                      <a:pt x="35258099" y="5504216"/>
                    </a:moveTo>
                    <a:lnTo>
                      <a:pt x="59690" y="5504216"/>
                    </a:lnTo>
                    <a:lnTo>
                      <a:pt x="59690" y="59690"/>
                    </a:lnTo>
                    <a:lnTo>
                      <a:pt x="35258099" y="59690"/>
                    </a:lnTo>
                    <a:lnTo>
                      <a:pt x="35258099" y="55042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2396988" y="3251033"/>
              <a:ext cx="7345578" cy="57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40"/>
                </a:lnSpc>
              </a:pPr>
              <a:r>
                <a:rPr lang="en-US" sz="2671" spc="26">
                  <a:solidFill>
                    <a:srgbClr val="000000"/>
                  </a:solidFill>
                  <a:latin typeface="DM Sans"/>
                </a:rPr>
                <a:t>Traitement du jeu de données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11503409" y="0"/>
              <a:ext cx="1332714" cy="1332714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1775188" y="176847"/>
              <a:ext cx="789157" cy="893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640"/>
                </a:lnSpc>
                <a:spcBef>
                  <a:spcPct val="0"/>
                </a:spcBef>
              </a:pPr>
              <a:r>
                <a:rPr lang="en-US" sz="4028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11503409" y="2898114"/>
              <a:ext cx="1332714" cy="1332714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1775188" y="3074961"/>
              <a:ext cx="789157" cy="893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640"/>
                </a:lnSpc>
                <a:spcBef>
                  <a:spcPct val="0"/>
                </a:spcBef>
              </a:pPr>
              <a:r>
                <a:rPr lang="en-US" sz="4028">
                  <a:solidFill>
                    <a:srgbClr val="000000"/>
                  </a:solidFill>
                  <a:latin typeface="DM Sans Bold"/>
                </a:rPr>
                <a:t>5</a:t>
              </a:r>
            </a:p>
          </p:txBody>
        </p:sp>
        <p:grpSp>
          <p:nvGrpSpPr>
            <p:cNvPr name="Group 22" id="22"/>
            <p:cNvGrpSpPr/>
            <p:nvPr/>
          </p:nvGrpSpPr>
          <p:grpSpPr>
            <a:xfrm rot="0">
              <a:off x="13357396" y="2898114"/>
              <a:ext cx="8457989" cy="1332714"/>
              <a:chOff x="0" y="0"/>
              <a:chExt cx="35319058" cy="5565176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35319057" cy="5565176"/>
              </a:xfrm>
              <a:custGeom>
                <a:avLst/>
                <a:gdLst/>
                <a:ahLst/>
                <a:cxnLst/>
                <a:rect r="r" b="b" t="t" l="l"/>
                <a:pathLst>
                  <a:path h="5565176" w="35319057">
                    <a:moveTo>
                      <a:pt x="0" y="0"/>
                    </a:moveTo>
                    <a:lnTo>
                      <a:pt x="0" y="5565176"/>
                    </a:lnTo>
                    <a:lnTo>
                      <a:pt x="35319057" y="5565176"/>
                    </a:lnTo>
                    <a:lnTo>
                      <a:pt x="35319057" y="0"/>
                    </a:lnTo>
                    <a:lnTo>
                      <a:pt x="0" y="0"/>
                    </a:lnTo>
                    <a:close/>
                    <a:moveTo>
                      <a:pt x="35258099" y="5504216"/>
                    </a:moveTo>
                    <a:lnTo>
                      <a:pt x="59690" y="5504216"/>
                    </a:lnTo>
                    <a:lnTo>
                      <a:pt x="59690" y="59690"/>
                    </a:lnTo>
                    <a:lnTo>
                      <a:pt x="35258099" y="59690"/>
                    </a:lnTo>
                    <a:lnTo>
                      <a:pt x="35258099" y="55042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13615692" y="369644"/>
              <a:ext cx="7914987" cy="57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40"/>
                </a:lnSpc>
              </a:pPr>
              <a:r>
                <a:rPr lang="en-US" sz="2671" spc="26">
                  <a:solidFill>
                    <a:srgbClr val="000000"/>
                  </a:solidFill>
                  <a:latin typeface="DM Sans"/>
                </a:rPr>
                <a:t>Traitement des outliers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0" y="5367379"/>
              <a:ext cx="1332714" cy="1332714"/>
              <a:chOff x="0" y="0"/>
              <a:chExt cx="6350000" cy="63500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271778" y="5544226"/>
              <a:ext cx="789157" cy="893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640"/>
                </a:lnSpc>
                <a:spcBef>
                  <a:spcPct val="0"/>
                </a:spcBef>
              </a:pPr>
              <a:r>
                <a:rPr lang="en-US" sz="4028">
                  <a:solidFill>
                    <a:srgbClr val="000000"/>
                  </a:solidFill>
                  <a:latin typeface="DM Sans Bold"/>
                </a:rPr>
                <a:t>3</a:t>
              </a:r>
            </a:p>
          </p:txBody>
        </p:sp>
        <p:grpSp>
          <p:nvGrpSpPr>
            <p:cNvPr name="Group 28" id="28"/>
            <p:cNvGrpSpPr/>
            <p:nvPr/>
          </p:nvGrpSpPr>
          <p:grpSpPr>
            <a:xfrm rot="0">
              <a:off x="1853986" y="5367379"/>
              <a:ext cx="8457989" cy="1332714"/>
              <a:chOff x="0" y="0"/>
              <a:chExt cx="35319058" cy="5565176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5319057" cy="5565176"/>
              </a:xfrm>
              <a:custGeom>
                <a:avLst/>
                <a:gdLst/>
                <a:ahLst/>
                <a:cxnLst/>
                <a:rect r="r" b="b" t="t" l="l"/>
                <a:pathLst>
                  <a:path h="5565176" w="35319057">
                    <a:moveTo>
                      <a:pt x="0" y="0"/>
                    </a:moveTo>
                    <a:lnTo>
                      <a:pt x="0" y="5565176"/>
                    </a:lnTo>
                    <a:lnTo>
                      <a:pt x="35319057" y="5565176"/>
                    </a:lnTo>
                    <a:lnTo>
                      <a:pt x="35319057" y="0"/>
                    </a:lnTo>
                    <a:lnTo>
                      <a:pt x="0" y="0"/>
                    </a:lnTo>
                    <a:close/>
                    <a:moveTo>
                      <a:pt x="35258099" y="5504216"/>
                    </a:moveTo>
                    <a:lnTo>
                      <a:pt x="59690" y="5504216"/>
                    </a:lnTo>
                    <a:lnTo>
                      <a:pt x="59690" y="59690"/>
                    </a:lnTo>
                    <a:lnTo>
                      <a:pt x="35258099" y="59690"/>
                    </a:lnTo>
                    <a:lnTo>
                      <a:pt x="35258099" y="55042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2396988" y="5409241"/>
              <a:ext cx="7345578" cy="1201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40"/>
                </a:lnSpc>
              </a:pPr>
              <a:r>
                <a:rPr lang="en-US" sz="2671" spc="26">
                  <a:solidFill>
                    <a:srgbClr val="000000"/>
                  </a:solidFill>
                  <a:latin typeface="DM Sans"/>
                </a:rPr>
                <a:t>Traitement des valeurs manquantes</a:t>
              </a:r>
            </a:p>
          </p:txBody>
        </p:sp>
        <p:grpSp>
          <p:nvGrpSpPr>
            <p:cNvPr name="Group 31" id="31"/>
            <p:cNvGrpSpPr/>
            <p:nvPr/>
          </p:nvGrpSpPr>
          <p:grpSpPr>
            <a:xfrm rot="0">
              <a:off x="13344191" y="0"/>
              <a:ext cx="8457989" cy="1332714"/>
              <a:chOff x="0" y="0"/>
              <a:chExt cx="35319058" cy="5565176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35319057" cy="5565176"/>
              </a:xfrm>
              <a:custGeom>
                <a:avLst/>
                <a:gdLst/>
                <a:ahLst/>
                <a:cxnLst/>
                <a:rect r="r" b="b" t="t" l="l"/>
                <a:pathLst>
                  <a:path h="5565176" w="35319057">
                    <a:moveTo>
                      <a:pt x="0" y="0"/>
                    </a:moveTo>
                    <a:lnTo>
                      <a:pt x="0" y="5565176"/>
                    </a:lnTo>
                    <a:lnTo>
                      <a:pt x="35319057" y="5565176"/>
                    </a:lnTo>
                    <a:lnTo>
                      <a:pt x="35319057" y="0"/>
                    </a:lnTo>
                    <a:lnTo>
                      <a:pt x="0" y="0"/>
                    </a:lnTo>
                    <a:close/>
                    <a:moveTo>
                      <a:pt x="35258099" y="5504216"/>
                    </a:moveTo>
                    <a:lnTo>
                      <a:pt x="59690" y="5504216"/>
                    </a:lnTo>
                    <a:lnTo>
                      <a:pt x="59690" y="59690"/>
                    </a:lnTo>
                    <a:lnTo>
                      <a:pt x="35258099" y="59690"/>
                    </a:lnTo>
                    <a:lnTo>
                      <a:pt x="35258099" y="55042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13615692" y="2902698"/>
              <a:ext cx="8199692" cy="19299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20"/>
                </a:lnSpc>
              </a:pPr>
              <a:r>
                <a:rPr lang="en-US" sz="2729" spc="27">
                  <a:solidFill>
                    <a:srgbClr val="000000"/>
                  </a:solidFill>
                  <a:latin typeface="DM Sans"/>
                </a:rPr>
                <a:t>Analyse exploratoire – Analyse univariée et bi-variée</a:t>
              </a:r>
            </a:p>
            <a:p>
              <a:pPr marL="0" indent="0" lvl="0">
                <a:lnSpc>
                  <a:spcPts val="4211"/>
                </a:lnSpc>
              </a:pPr>
            </a:p>
          </p:txBody>
        </p:sp>
        <p:grpSp>
          <p:nvGrpSpPr>
            <p:cNvPr name="Group 34" id="34"/>
            <p:cNvGrpSpPr/>
            <p:nvPr/>
          </p:nvGrpSpPr>
          <p:grpSpPr>
            <a:xfrm rot="0">
              <a:off x="11503409" y="5367379"/>
              <a:ext cx="1332714" cy="1332714"/>
              <a:chOff x="0" y="0"/>
              <a:chExt cx="6350000" cy="63500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11775188" y="5544226"/>
              <a:ext cx="789157" cy="893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640"/>
                </a:lnSpc>
                <a:spcBef>
                  <a:spcPct val="0"/>
                </a:spcBef>
              </a:pPr>
              <a:r>
                <a:rPr lang="en-US" sz="4028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13900397" y="5373905"/>
              <a:ext cx="7345578" cy="1272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96"/>
                </a:lnSpc>
              </a:pPr>
              <a:r>
                <a:rPr lang="en-US" sz="2783" spc="27">
                  <a:solidFill>
                    <a:srgbClr val="000000"/>
                  </a:solidFill>
                  <a:latin typeface="DM Sans"/>
                </a:rPr>
                <a:t>Analyse exploratoire – Analyse multi-variée</a:t>
              </a:r>
            </a:p>
          </p:txBody>
        </p:sp>
        <p:grpSp>
          <p:nvGrpSpPr>
            <p:cNvPr name="Group 38" id="38"/>
            <p:cNvGrpSpPr/>
            <p:nvPr/>
          </p:nvGrpSpPr>
          <p:grpSpPr>
            <a:xfrm rot="0">
              <a:off x="13344191" y="5313229"/>
              <a:ext cx="8457989" cy="1332714"/>
              <a:chOff x="0" y="0"/>
              <a:chExt cx="35319058" cy="5565176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35319057" cy="5565176"/>
              </a:xfrm>
              <a:custGeom>
                <a:avLst/>
                <a:gdLst/>
                <a:ahLst/>
                <a:cxnLst/>
                <a:rect r="r" b="b" t="t" l="l"/>
                <a:pathLst>
                  <a:path h="5565176" w="35319057">
                    <a:moveTo>
                      <a:pt x="0" y="0"/>
                    </a:moveTo>
                    <a:lnTo>
                      <a:pt x="0" y="5565176"/>
                    </a:lnTo>
                    <a:lnTo>
                      <a:pt x="35319057" y="5565176"/>
                    </a:lnTo>
                    <a:lnTo>
                      <a:pt x="35319057" y="0"/>
                    </a:lnTo>
                    <a:lnTo>
                      <a:pt x="0" y="0"/>
                    </a:lnTo>
                    <a:close/>
                    <a:moveTo>
                      <a:pt x="35258099" y="5504216"/>
                    </a:moveTo>
                    <a:lnTo>
                      <a:pt x="59690" y="5504216"/>
                    </a:lnTo>
                    <a:lnTo>
                      <a:pt x="59690" y="59690"/>
                    </a:lnTo>
                    <a:lnTo>
                      <a:pt x="35258099" y="59690"/>
                    </a:lnTo>
                    <a:lnTo>
                      <a:pt x="35258099" y="55042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6466" y="1028700"/>
            <a:ext cx="9998430" cy="9478512"/>
          </a:xfrm>
          <a:custGeom>
            <a:avLst/>
            <a:gdLst/>
            <a:ahLst/>
            <a:cxnLst/>
            <a:rect r="r" b="b" t="t" l="l"/>
            <a:pathLst>
              <a:path h="9478512" w="9998430">
                <a:moveTo>
                  <a:pt x="0" y="0"/>
                </a:moveTo>
                <a:lnTo>
                  <a:pt x="9998430" y="0"/>
                </a:lnTo>
                <a:lnTo>
                  <a:pt x="9998430" y="9478512"/>
                </a:lnTo>
                <a:lnTo>
                  <a:pt x="0" y="9478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950694" y="2831591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315806" y="178466"/>
            <a:ext cx="5525095" cy="63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2"/>
              </a:lnSpc>
              <a:spcBef>
                <a:spcPct val="0"/>
              </a:spcBef>
            </a:pPr>
            <a:r>
              <a:rPr lang="en-US" sz="3759" spc="37">
                <a:solidFill>
                  <a:srgbClr val="000000"/>
                </a:solidFill>
                <a:latin typeface="DM Sans Bold"/>
              </a:rPr>
              <a:t>Traitement des outliers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90934"/>
            <a:ext cx="937766" cy="937766"/>
            <a:chOff x="0" y="0"/>
            <a:chExt cx="1250354" cy="125035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250354" cy="125035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254983" y="179670"/>
              <a:ext cx="740389" cy="824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91"/>
                </a:lnSpc>
                <a:spcBef>
                  <a:spcPct val="0"/>
                </a:spcBef>
              </a:pPr>
              <a:r>
                <a:rPr lang="en-US" sz="3779">
                  <a:solidFill>
                    <a:srgbClr val="000000"/>
                  </a:solidFill>
                  <a:latin typeface="DM Sans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0223" y="381438"/>
            <a:ext cx="8150192" cy="9561121"/>
          </a:xfrm>
          <a:custGeom>
            <a:avLst/>
            <a:gdLst/>
            <a:ahLst/>
            <a:cxnLst/>
            <a:rect r="r" b="b" t="t" l="l"/>
            <a:pathLst>
              <a:path h="9561121" w="8150192">
                <a:moveTo>
                  <a:pt x="0" y="0"/>
                </a:moveTo>
                <a:lnTo>
                  <a:pt x="8150192" y="0"/>
                </a:lnTo>
                <a:lnTo>
                  <a:pt x="8150192" y="9561120"/>
                </a:lnTo>
                <a:lnTo>
                  <a:pt x="0" y="9561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950694" y="2831591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3140" y="487627"/>
            <a:ext cx="10921721" cy="9311746"/>
          </a:xfrm>
          <a:custGeom>
            <a:avLst/>
            <a:gdLst/>
            <a:ahLst/>
            <a:cxnLst/>
            <a:rect r="r" b="b" t="t" l="l"/>
            <a:pathLst>
              <a:path h="9311746" w="10921721">
                <a:moveTo>
                  <a:pt x="0" y="0"/>
                </a:moveTo>
                <a:lnTo>
                  <a:pt x="10921720" y="0"/>
                </a:lnTo>
                <a:lnTo>
                  <a:pt x="10921720" y="9311746"/>
                </a:lnTo>
                <a:lnTo>
                  <a:pt x="0" y="931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950694" y="2831591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2616" y="2888741"/>
            <a:ext cx="15936684" cy="3405824"/>
          </a:xfrm>
          <a:custGeom>
            <a:avLst/>
            <a:gdLst/>
            <a:ahLst/>
            <a:cxnLst/>
            <a:rect r="r" b="b" t="t" l="l"/>
            <a:pathLst>
              <a:path h="3405824" w="15936684">
                <a:moveTo>
                  <a:pt x="0" y="0"/>
                </a:moveTo>
                <a:lnTo>
                  <a:pt x="15936684" y="0"/>
                </a:lnTo>
                <a:lnTo>
                  <a:pt x="15936684" y="3405824"/>
                </a:lnTo>
                <a:lnTo>
                  <a:pt x="0" y="340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950694" y="2831591"/>
            <a:ext cx="7546954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377" y="503293"/>
            <a:ext cx="937766" cy="937766"/>
            <a:chOff x="0" y="0"/>
            <a:chExt cx="1250354" cy="125035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50354" cy="12503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54983" y="179670"/>
              <a:ext cx="740389" cy="824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91"/>
                </a:lnSpc>
                <a:spcBef>
                  <a:spcPct val="0"/>
                </a:spcBef>
              </a:pPr>
              <a:r>
                <a:rPr lang="en-US" sz="3779">
                  <a:solidFill>
                    <a:srgbClr val="000000"/>
                  </a:solidFill>
                  <a:latin typeface="DM Sans Bold"/>
                </a:rPr>
                <a:t>5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828699"/>
            <a:ext cx="16557056" cy="6429601"/>
          </a:xfrm>
          <a:custGeom>
            <a:avLst/>
            <a:gdLst/>
            <a:ahLst/>
            <a:cxnLst/>
            <a:rect r="r" b="b" t="t" l="l"/>
            <a:pathLst>
              <a:path h="6429601" w="16557056">
                <a:moveTo>
                  <a:pt x="0" y="0"/>
                </a:moveTo>
                <a:lnTo>
                  <a:pt x="16557056" y="0"/>
                </a:lnTo>
                <a:lnTo>
                  <a:pt x="16557056" y="6429601"/>
                </a:lnTo>
                <a:lnTo>
                  <a:pt x="0" y="6429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81474" y="454855"/>
            <a:ext cx="9974128" cy="2310917"/>
            <a:chOff x="0" y="0"/>
            <a:chExt cx="13298837" cy="308122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57150"/>
              <a:ext cx="13298837" cy="1968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774"/>
                </a:lnSpc>
              </a:pPr>
              <a:r>
                <a:rPr lang="en-US" sz="5249">
                  <a:solidFill>
                    <a:srgbClr val="000000"/>
                  </a:solidFill>
                  <a:latin typeface="DM Sans Bold"/>
                </a:rPr>
                <a:t>Analyse exploratoire – Analyse univariée et bi-variée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516507"/>
              <a:ext cx="13298837" cy="564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6135" y="513622"/>
            <a:ext cx="13875730" cy="9259756"/>
          </a:xfrm>
          <a:custGeom>
            <a:avLst/>
            <a:gdLst/>
            <a:ahLst/>
            <a:cxnLst/>
            <a:rect r="r" b="b" t="t" l="l"/>
            <a:pathLst>
              <a:path h="9259756" w="13875730">
                <a:moveTo>
                  <a:pt x="0" y="0"/>
                </a:moveTo>
                <a:lnTo>
                  <a:pt x="13875730" y="0"/>
                </a:lnTo>
                <a:lnTo>
                  <a:pt x="13875730" y="9259756"/>
                </a:lnTo>
                <a:lnTo>
                  <a:pt x="0" y="9259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7522" y="608818"/>
            <a:ext cx="11506967" cy="9678182"/>
          </a:xfrm>
          <a:custGeom>
            <a:avLst/>
            <a:gdLst/>
            <a:ahLst/>
            <a:cxnLst/>
            <a:rect r="r" b="b" t="t" l="l"/>
            <a:pathLst>
              <a:path h="9678182" w="11506967">
                <a:moveTo>
                  <a:pt x="0" y="0"/>
                </a:moveTo>
                <a:lnTo>
                  <a:pt x="11506967" y="0"/>
                </a:lnTo>
                <a:lnTo>
                  <a:pt x="11506967" y="9678182"/>
                </a:lnTo>
                <a:lnTo>
                  <a:pt x="0" y="9678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77916" y="393362"/>
            <a:ext cx="11332167" cy="9500276"/>
          </a:xfrm>
          <a:custGeom>
            <a:avLst/>
            <a:gdLst/>
            <a:ahLst/>
            <a:cxnLst/>
            <a:rect r="r" b="b" t="t" l="l"/>
            <a:pathLst>
              <a:path h="9500276" w="11332167">
                <a:moveTo>
                  <a:pt x="0" y="0"/>
                </a:moveTo>
                <a:lnTo>
                  <a:pt x="11332168" y="0"/>
                </a:lnTo>
                <a:lnTo>
                  <a:pt x="11332168" y="9500276"/>
                </a:lnTo>
                <a:lnTo>
                  <a:pt x="0" y="950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4102" y="191389"/>
            <a:ext cx="11880674" cy="9904222"/>
          </a:xfrm>
          <a:custGeom>
            <a:avLst/>
            <a:gdLst/>
            <a:ahLst/>
            <a:cxnLst/>
            <a:rect r="r" b="b" t="t" l="l"/>
            <a:pathLst>
              <a:path h="9904222" w="11880674">
                <a:moveTo>
                  <a:pt x="0" y="0"/>
                </a:moveTo>
                <a:lnTo>
                  <a:pt x="11880674" y="0"/>
                </a:lnTo>
                <a:lnTo>
                  <a:pt x="11880674" y="9904222"/>
                </a:lnTo>
                <a:lnTo>
                  <a:pt x="0" y="9904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69335" y="207054"/>
            <a:ext cx="9349330" cy="9872892"/>
          </a:xfrm>
          <a:custGeom>
            <a:avLst/>
            <a:gdLst/>
            <a:ahLst/>
            <a:cxnLst/>
            <a:rect r="r" b="b" t="t" l="l"/>
            <a:pathLst>
              <a:path h="9872892" w="9349330">
                <a:moveTo>
                  <a:pt x="0" y="0"/>
                </a:moveTo>
                <a:lnTo>
                  <a:pt x="9349330" y="0"/>
                </a:lnTo>
                <a:lnTo>
                  <a:pt x="9349330" y="9872892"/>
                </a:lnTo>
                <a:lnTo>
                  <a:pt x="0" y="9872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6975" y="123825"/>
            <a:ext cx="12078125" cy="183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222"/>
              </a:lnSpc>
            </a:pPr>
            <a:r>
              <a:rPr lang="en-US" sz="12929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3545" y="5042277"/>
            <a:ext cx="15202325" cy="303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2"/>
              </a:lnSpc>
            </a:pPr>
            <a:r>
              <a:rPr lang="en-US" sz="3201" spc="32">
                <a:solidFill>
                  <a:srgbClr val="000000"/>
                </a:solidFill>
                <a:latin typeface="DM Sans"/>
              </a:rPr>
              <a:t>Nous travaillons sur l'amélioration de la base de données Open Food Facts pour l'entreprise santé publique France en créant un système d'auto-complétion pour faciliter l'ajout de produits. </a:t>
            </a:r>
          </a:p>
          <a:p>
            <a:pPr>
              <a:lnSpc>
                <a:spcPts val="4802"/>
              </a:lnSpc>
            </a:pPr>
            <a:r>
              <a:rPr lang="en-US" sz="3201" spc="32">
                <a:solidFill>
                  <a:srgbClr val="000000"/>
                </a:solidFill>
                <a:latin typeface="DM Sans"/>
              </a:rPr>
              <a:t>Actuellement, nous allons nettyer et explorer les données pour évaluer la faisabilité de notre projet.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86510"/>
            <a:ext cx="12078125" cy="78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4"/>
              </a:lnSpc>
            </a:pPr>
            <a:r>
              <a:rPr lang="en-US" sz="4617" spc="46">
                <a:solidFill>
                  <a:srgbClr val="000000"/>
                </a:solidFill>
                <a:latin typeface="DM Sans Bold"/>
              </a:rPr>
              <a:t>Présentation de notre mission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487400" y="1521394"/>
            <a:ext cx="2304700" cy="2301683"/>
            <a:chOff x="0" y="0"/>
            <a:chExt cx="3072933" cy="3068911"/>
          </a:xfrm>
        </p:grpSpPr>
        <p:grpSp>
          <p:nvGrpSpPr>
            <p:cNvPr name="Group 6" id="6"/>
            <p:cNvGrpSpPr/>
            <p:nvPr/>
          </p:nvGrpSpPr>
          <p:grpSpPr>
            <a:xfrm rot="-393831">
              <a:off x="149222" y="149498"/>
              <a:ext cx="2774489" cy="2769914"/>
              <a:chOff x="0" y="0"/>
              <a:chExt cx="3216910" cy="321160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9050" y="223520"/>
                <a:ext cx="3178810" cy="2980465"/>
              </a:xfrm>
              <a:custGeom>
                <a:avLst/>
                <a:gdLst/>
                <a:ahLst/>
                <a:cxnLst/>
                <a:rect r="r" b="b" t="t" l="l"/>
                <a:pathLst>
                  <a:path h="2980465" w="3178810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77996"/>
                      <a:pt x="7620" y="1799365"/>
                      <a:pt x="7620" y="2059715"/>
                    </a:cubicBezTo>
                    <a:cubicBezTo>
                      <a:pt x="7620" y="2254025"/>
                      <a:pt x="16510" y="2652805"/>
                      <a:pt x="21590" y="2844575"/>
                    </a:cubicBezTo>
                    <a:lnTo>
                      <a:pt x="130810" y="2958875"/>
                    </a:lnTo>
                    <a:cubicBezTo>
                      <a:pt x="275590" y="2966495"/>
                      <a:pt x="543560" y="2980465"/>
                      <a:pt x="793750" y="2980465"/>
                    </a:cubicBezTo>
                    <a:lnTo>
                      <a:pt x="3178810" y="2980465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12700" y="217170"/>
                <a:ext cx="3191510" cy="2993165"/>
              </a:xfrm>
              <a:custGeom>
                <a:avLst/>
                <a:gdLst/>
                <a:ahLst/>
                <a:cxnLst/>
                <a:rect r="r" b="b" t="t" l="l"/>
                <a:pathLst>
                  <a:path h="2993165" w="3191510">
                    <a:moveTo>
                      <a:pt x="3191510" y="2993165"/>
                    </a:moveTo>
                    <a:lnTo>
                      <a:pt x="800100" y="2993165"/>
                    </a:lnTo>
                    <a:cubicBezTo>
                      <a:pt x="547370" y="2993165"/>
                      <a:pt x="270510" y="2979195"/>
                      <a:pt x="137160" y="2971575"/>
                    </a:cubicBezTo>
                    <a:lnTo>
                      <a:pt x="134620" y="2971575"/>
                    </a:lnTo>
                    <a:lnTo>
                      <a:pt x="21590" y="2853465"/>
                    </a:lnTo>
                    <a:lnTo>
                      <a:pt x="21590" y="2850925"/>
                    </a:lnTo>
                    <a:cubicBezTo>
                      <a:pt x="16510" y="2647725"/>
                      <a:pt x="7620" y="2254025"/>
                      <a:pt x="7620" y="2066065"/>
                    </a:cubicBezTo>
                    <a:cubicBezTo>
                      <a:pt x="7620" y="1950495"/>
                      <a:pt x="6350" y="1773965"/>
                      <a:pt x="5080" y="1563457"/>
                    </a:cubicBezTo>
                    <a:cubicBezTo>
                      <a:pt x="3810" y="1294411"/>
                      <a:pt x="2540" y="990035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93165"/>
                    </a:lnTo>
                    <a:close/>
                    <a:moveTo>
                      <a:pt x="139700" y="2958875"/>
                    </a:moveTo>
                    <a:cubicBezTo>
                      <a:pt x="273050" y="2966495"/>
                      <a:pt x="548640" y="2980465"/>
                      <a:pt x="800100" y="2980465"/>
                    </a:cubicBezTo>
                    <a:lnTo>
                      <a:pt x="3178810" y="2980465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90035"/>
                      <a:pt x="16510" y="1294410"/>
                      <a:pt x="17780" y="1563456"/>
                    </a:cubicBezTo>
                    <a:cubicBezTo>
                      <a:pt x="19050" y="1773965"/>
                      <a:pt x="20320" y="1950495"/>
                      <a:pt x="20320" y="2066065"/>
                    </a:cubicBezTo>
                    <a:cubicBezTo>
                      <a:pt x="20320" y="2252755"/>
                      <a:pt x="29210" y="2643915"/>
                      <a:pt x="34290" y="2848385"/>
                    </a:cubicBezTo>
                    <a:lnTo>
                      <a:pt x="139700" y="2958875"/>
                    </a:lnTo>
                    <a:close/>
                    <a:lnTo>
                      <a:pt x="133350" y="2833145"/>
                    </a:lnTo>
                    <a:lnTo>
                      <a:pt x="34290" y="2847115"/>
                    </a:lnTo>
                    <a:lnTo>
                      <a:pt x="139700" y="29588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61722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-393831">
              <a:off x="518514" y="632910"/>
              <a:ext cx="2028934" cy="1736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60"/>
                </a:lnSpc>
              </a:pPr>
              <a:r>
                <a:rPr lang="en-US" sz="2373" spc="23">
                  <a:solidFill>
                    <a:srgbClr val="000000"/>
                  </a:solidFill>
                  <a:latin typeface="DM Sans"/>
                </a:rPr>
                <a:t>Respect des règles du RGPD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97816" y="509935"/>
            <a:ext cx="1011459" cy="1011459"/>
            <a:chOff x="0" y="0"/>
            <a:chExt cx="1348612" cy="134861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348612" cy="1348612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275020" y="179979"/>
              <a:ext cx="798571" cy="90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707"/>
                </a:lnSpc>
                <a:spcBef>
                  <a:spcPct val="0"/>
                </a:spcBef>
              </a:pPr>
              <a:r>
                <a:rPr lang="en-US" sz="4076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9932" y="-58437"/>
            <a:ext cx="12748137" cy="10403874"/>
          </a:xfrm>
          <a:custGeom>
            <a:avLst/>
            <a:gdLst/>
            <a:ahLst/>
            <a:cxnLst/>
            <a:rect r="r" b="b" t="t" l="l"/>
            <a:pathLst>
              <a:path h="10403874" w="12748137">
                <a:moveTo>
                  <a:pt x="0" y="0"/>
                </a:moveTo>
                <a:lnTo>
                  <a:pt x="12748136" y="0"/>
                </a:lnTo>
                <a:lnTo>
                  <a:pt x="12748136" y="10403874"/>
                </a:lnTo>
                <a:lnTo>
                  <a:pt x="0" y="10403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8550" y="115494"/>
            <a:ext cx="12490899" cy="10171506"/>
          </a:xfrm>
          <a:custGeom>
            <a:avLst/>
            <a:gdLst/>
            <a:ahLst/>
            <a:cxnLst/>
            <a:rect r="r" b="b" t="t" l="l"/>
            <a:pathLst>
              <a:path h="10171506" w="12490899">
                <a:moveTo>
                  <a:pt x="0" y="0"/>
                </a:moveTo>
                <a:lnTo>
                  <a:pt x="12490900" y="0"/>
                </a:lnTo>
                <a:lnTo>
                  <a:pt x="12490900" y="10171506"/>
                </a:lnTo>
                <a:lnTo>
                  <a:pt x="0" y="10171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5120" y="1170489"/>
            <a:ext cx="14277761" cy="8087811"/>
          </a:xfrm>
          <a:custGeom>
            <a:avLst/>
            <a:gdLst/>
            <a:ahLst/>
            <a:cxnLst/>
            <a:rect r="r" b="b" t="t" l="l"/>
            <a:pathLst>
              <a:path h="8087811" w="14277761">
                <a:moveTo>
                  <a:pt x="0" y="0"/>
                </a:moveTo>
                <a:lnTo>
                  <a:pt x="14277760" y="0"/>
                </a:lnTo>
                <a:lnTo>
                  <a:pt x="14277760" y="8087811"/>
                </a:lnTo>
                <a:lnTo>
                  <a:pt x="0" y="808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1474" y="315300"/>
            <a:ext cx="14654010" cy="9656400"/>
          </a:xfrm>
          <a:custGeom>
            <a:avLst/>
            <a:gdLst/>
            <a:ahLst/>
            <a:cxnLst/>
            <a:rect r="r" b="b" t="t" l="l"/>
            <a:pathLst>
              <a:path h="9656400" w="14654010">
                <a:moveTo>
                  <a:pt x="0" y="0"/>
                </a:moveTo>
                <a:lnTo>
                  <a:pt x="14654010" y="0"/>
                </a:lnTo>
                <a:lnTo>
                  <a:pt x="14654010" y="9656400"/>
                </a:lnTo>
                <a:lnTo>
                  <a:pt x="0" y="9656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377" y="503293"/>
            <a:ext cx="937766" cy="937766"/>
            <a:chOff x="0" y="0"/>
            <a:chExt cx="1250354" cy="125035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50354" cy="12503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54983" y="179670"/>
              <a:ext cx="740389" cy="824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91"/>
                </a:lnSpc>
                <a:spcBef>
                  <a:spcPct val="0"/>
                </a:spcBef>
              </a:pPr>
              <a:r>
                <a:rPr lang="en-US" sz="3779">
                  <a:solidFill>
                    <a:srgbClr val="000000"/>
                  </a:solidFill>
                  <a:latin typeface="DM Sans Bold"/>
                </a:rPr>
                <a:t>6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21142" y="2385098"/>
            <a:ext cx="9998217" cy="7686376"/>
          </a:xfrm>
          <a:custGeom>
            <a:avLst/>
            <a:gdLst/>
            <a:ahLst/>
            <a:cxnLst/>
            <a:rect r="r" b="b" t="t" l="l"/>
            <a:pathLst>
              <a:path h="7686376" w="9998217">
                <a:moveTo>
                  <a:pt x="0" y="0"/>
                </a:moveTo>
                <a:lnTo>
                  <a:pt x="9998218" y="0"/>
                </a:lnTo>
                <a:lnTo>
                  <a:pt x="9998218" y="7686376"/>
                </a:lnTo>
                <a:lnTo>
                  <a:pt x="0" y="7686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781474" y="454855"/>
            <a:ext cx="9974128" cy="3037295"/>
            <a:chOff x="0" y="0"/>
            <a:chExt cx="13298837" cy="404972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57150"/>
              <a:ext cx="13298837" cy="2937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74"/>
                </a:lnSpc>
              </a:pPr>
              <a:r>
                <a:rPr lang="en-US" sz="5249">
                  <a:solidFill>
                    <a:srgbClr val="000000"/>
                  </a:solidFill>
                  <a:latin typeface="DM Sans Bold"/>
                </a:rPr>
                <a:t>Analyse exploratoire – Analyse multi-variée</a:t>
              </a:r>
            </a:p>
            <a:p>
              <a:pPr marL="0" indent="0" lvl="0">
                <a:lnSpc>
                  <a:spcPts val="5774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85011"/>
              <a:ext cx="13298837" cy="564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</a:p>
          </p:txBody>
        </p:sp>
      </p:grp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98525" y="395324"/>
            <a:ext cx="9690950" cy="9496353"/>
          </a:xfrm>
          <a:custGeom>
            <a:avLst/>
            <a:gdLst/>
            <a:ahLst/>
            <a:cxnLst/>
            <a:rect r="r" b="b" t="t" l="l"/>
            <a:pathLst>
              <a:path h="9496353" w="9690950">
                <a:moveTo>
                  <a:pt x="0" y="0"/>
                </a:moveTo>
                <a:lnTo>
                  <a:pt x="9690950" y="0"/>
                </a:lnTo>
                <a:lnTo>
                  <a:pt x="9690950" y="9496352"/>
                </a:lnTo>
                <a:lnTo>
                  <a:pt x="0" y="9496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0195" y="546266"/>
            <a:ext cx="11627610" cy="9194468"/>
          </a:xfrm>
          <a:custGeom>
            <a:avLst/>
            <a:gdLst/>
            <a:ahLst/>
            <a:cxnLst/>
            <a:rect r="r" b="b" t="t" l="l"/>
            <a:pathLst>
              <a:path h="9194468" w="11627610">
                <a:moveTo>
                  <a:pt x="0" y="0"/>
                </a:moveTo>
                <a:lnTo>
                  <a:pt x="11627610" y="0"/>
                </a:lnTo>
                <a:lnTo>
                  <a:pt x="11627610" y="9194468"/>
                </a:lnTo>
                <a:lnTo>
                  <a:pt x="0" y="919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42467" y="681506"/>
            <a:ext cx="12403066" cy="9488245"/>
          </a:xfrm>
          <a:custGeom>
            <a:avLst/>
            <a:gdLst/>
            <a:ahLst/>
            <a:cxnLst/>
            <a:rect r="r" b="b" t="t" l="l"/>
            <a:pathLst>
              <a:path h="9488245" w="12403066">
                <a:moveTo>
                  <a:pt x="0" y="0"/>
                </a:moveTo>
                <a:lnTo>
                  <a:pt x="12403066" y="0"/>
                </a:lnTo>
                <a:lnTo>
                  <a:pt x="12403066" y="9488245"/>
                </a:lnTo>
                <a:lnTo>
                  <a:pt x="0" y="9488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2265" y="419100"/>
            <a:ext cx="15183471" cy="8381825"/>
          </a:xfrm>
          <a:custGeom>
            <a:avLst/>
            <a:gdLst/>
            <a:ahLst/>
            <a:cxnLst/>
            <a:rect r="r" b="b" t="t" l="l"/>
            <a:pathLst>
              <a:path h="8381825" w="15183471">
                <a:moveTo>
                  <a:pt x="0" y="0"/>
                </a:moveTo>
                <a:lnTo>
                  <a:pt x="15183470" y="0"/>
                </a:lnTo>
                <a:lnTo>
                  <a:pt x="15183470" y="8381825"/>
                </a:lnTo>
                <a:lnTo>
                  <a:pt x="0" y="83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1218" y="188541"/>
            <a:ext cx="12345563" cy="9909918"/>
          </a:xfrm>
          <a:custGeom>
            <a:avLst/>
            <a:gdLst/>
            <a:ahLst/>
            <a:cxnLst/>
            <a:rect r="r" b="b" t="t" l="l"/>
            <a:pathLst>
              <a:path h="9909918" w="12345563">
                <a:moveTo>
                  <a:pt x="0" y="0"/>
                </a:moveTo>
                <a:lnTo>
                  <a:pt x="12345564" y="0"/>
                </a:lnTo>
                <a:lnTo>
                  <a:pt x="12345564" y="9909918"/>
                </a:lnTo>
                <a:lnTo>
                  <a:pt x="0" y="9909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377" y="503293"/>
            <a:ext cx="937766" cy="937766"/>
            <a:chOff x="0" y="0"/>
            <a:chExt cx="1250354" cy="125035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50354" cy="12503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54983" y="179670"/>
              <a:ext cx="740389" cy="824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91"/>
                </a:lnSpc>
                <a:spcBef>
                  <a:spcPct val="0"/>
                </a:spcBef>
              </a:pPr>
              <a:r>
                <a:rPr lang="en-US" sz="3779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33700" y="1653877"/>
            <a:ext cx="12911865" cy="8174664"/>
          </a:xfrm>
          <a:custGeom>
            <a:avLst/>
            <a:gdLst/>
            <a:ahLst/>
            <a:cxnLst/>
            <a:rect r="r" b="b" t="t" l="l"/>
            <a:pathLst>
              <a:path h="8174664" w="12911865">
                <a:moveTo>
                  <a:pt x="0" y="0"/>
                </a:moveTo>
                <a:lnTo>
                  <a:pt x="12911865" y="0"/>
                </a:lnTo>
                <a:lnTo>
                  <a:pt x="12911865" y="8174665"/>
                </a:lnTo>
                <a:lnTo>
                  <a:pt x="0" y="8174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97046" y="503293"/>
            <a:ext cx="7546954" cy="2301168"/>
            <a:chOff x="0" y="0"/>
            <a:chExt cx="10062606" cy="306822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503507"/>
              <a:ext cx="10062606" cy="564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7625"/>
              <a:ext cx="10062606" cy="18651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53"/>
                </a:lnSpc>
              </a:pPr>
              <a:r>
                <a:rPr lang="en-US" sz="4957">
                  <a:solidFill>
                    <a:srgbClr val="000000"/>
                  </a:solidFill>
                  <a:latin typeface="DM Sans Bold"/>
                </a:rPr>
                <a:t>Traitement du jeu de données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8945" y="259937"/>
            <a:ext cx="9324040" cy="9767125"/>
          </a:xfrm>
          <a:custGeom>
            <a:avLst/>
            <a:gdLst/>
            <a:ahLst/>
            <a:cxnLst/>
            <a:rect r="r" b="b" t="t" l="l"/>
            <a:pathLst>
              <a:path h="9767125" w="9324040">
                <a:moveTo>
                  <a:pt x="0" y="0"/>
                </a:moveTo>
                <a:lnTo>
                  <a:pt x="9324041" y="0"/>
                </a:lnTo>
                <a:lnTo>
                  <a:pt x="9324041" y="9767126"/>
                </a:lnTo>
                <a:lnTo>
                  <a:pt x="0" y="9767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474" y="2327948"/>
            <a:ext cx="9974128" cy="43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3641" y="205026"/>
            <a:ext cx="9051523" cy="139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453"/>
              </a:lnSpc>
            </a:pPr>
            <a:r>
              <a:rPr lang="en-US" sz="4957">
                <a:solidFill>
                  <a:srgbClr val="000000"/>
                </a:solidFill>
                <a:latin typeface="DM Sans Bold"/>
              </a:rPr>
              <a:t>Les 5 grands principes du RGPD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3641" y="2181948"/>
            <a:ext cx="3792013" cy="289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 spc="21">
                <a:solidFill>
                  <a:srgbClr val="000000"/>
                </a:solidFill>
                <a:latin typeface="DM Sans Bold"/>
              </a:rPr>
              <a:t>Licéité, loyauté et transparence : </a:t>
            </a:r>
          </a:p>
          <a:p>
            <a:pPr marL="0" indent="0" lvl="0">
              <a:lnSpc>
                <a:spcPts val="3299"/>
              </a:lnSpc>
            </a:pPr>
            <a:r>
              <a:rPr lang="en-US" sz="2199" spc="21">
                <a:solidFill>
                  <a:srgbClr val="000000"/>
                </a:solidFill>
                <a:latin typeface="DM Sans Bold"/>
              </a:rPr>
              <a:t>Les données personnelles doivent être traitées de manière licite, loyale et transparente envers la personne concernée.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50700" y="2191473"/>
            <a:ext cx="4223124" cy="262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9"/>
              </a:lnSpc>
            </a:pPr>
            <a:r>
              <a:rPr lang="en-US" sz="1999" spc="19">
                <a:solidFill>
                  <a:srgbClr val="000000"/>
                </a:solidFill>
                <a:latin typeface="DM Sans Bold"/>
              </a:rPr>
              <a:t>Limitation des finalités : Les données personnelles doivent être collectées pour des finalités déterminées, explicites et légitimes, et ne pas être traitées ultérieurement de manière incompatible avec ces finalités.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969859"/>
            <a:ext cx="4897954" cy="3386558"/>
            <a:chOff x="0" y="0"/>
            <a:chExt cx="27846681" cy="19253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846682" cy="19253837"/>
            </a:xfrm>
            <a:custGeom>
              <a:avLst/>
              <a:gdLst/>
              <a:ahLst/>
              <a:cxnLst/>
              <a:rect r="r" b="b" t="t" l="l"/>
              <a:pathLst>
                <a:path h="19253837" w="27846682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235305" y="1969859"/>
            <a:ext cx="4897954" cy="3386558"/>
            <a:chOff x="0" y="0"/>
            <a:chExt cx="27846681" cy="192538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846682" cy="19253837"/>
            </a:xfrm>
            <a:custGeom>
              <a:avLst/>
              <a:gdLst/>
              <a:ahLst/>
              <a:cxnLst/>
              <a:rect r="r" b="b" t="t" l="l"/>
              <a:pathLst>
                <a:path h="19253837" w="27846682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5871742"/>
            <a:ext cx="4897954" cy="3386558"/>
            <a:chOff x="0" y="0"/>
            <a:chExt cx="27846681" cy="192538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846682" cy="19253837"/>
            </a:xfrm>
            <a:custGeom>
              <a:avLst/>
              <a:gdLst/>
              <a:ahLst/>
              <a:cxnLst/>
              <a:rect r="r" b="b" t="t" l="l"/>
              <a:pathLst>
                <a:path h="19253837" w="27846682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235305" y="5871742"/>
            <a:ext cx="4897954" cy="3386558"/>
            <a:chOff x="0" y="0"/>
            <a:chExt cx="27846681" cy="192538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846682" cy="19253837"/>
            </a:xfrm>
            <a:custGeom>
              <a:avLst/>
              <a:gdLst/>
              <a:ahLst/>
              <a:cxnLst/>
              <a:rect r="r" b="b" t="t" l="l"/>
              <a:pathLst>
                <a:path h="19253837" w="27846682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98070" y="5996926"/>
            <a:ext cx="4289462" cy="308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827" spc="18">
                <a:solidFill>
                  <a:srgbClr val="000000"/>
                </a:solidFill>
                <a:latin typeface="DM Sans Bold"/>
              </a:rPr>
              <a:t>Exactitude des données : </a:t>
            </a:r>
          </a:p>
          <a:p>
            <a:pPr marL="0" indent="0" lvl="0">
              <a:lnSpc>
                <a:spcPts val="2740"/>
              </a:lnSpc>
            </a:pPr>
            <a:r>
              <a:rPr lang="en-US" sz="1827" spc="18">
                <a:solidFill>
                  <a:srgbClr val="000000"/>
                </a:solidFill>
                <a:latin typeface="DM Sans Bold"/>
              </a:rPr>
              <a:t>Les données personnelles doivent être exactes et, si nécessaire, tenues à jour ; toutes les mesures raisonnables doivent être prises pour que les données inexactes, eu égard aux finalités pour lesquelles elles sont traitées, soient effacées ou rectifiées sans tarder.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444805" y="1969859"/>
            <a:ext cx="4897954" cy="3386558"/>
            <a:chOff x="0" y="0"/>
            <a:chExt cx="27846681" cy="192538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846682" cy="19253837"/>
            </a:xfrm>
            <a:custGeom>
              <a:avLst/>
              <a:gdLst/>
              <a:ahLst/>
              <a:cxnLst/>
              <a:rect r="r" b="b" t="t" l="l"/>
              <a:pathLst>
                <a:path h="19253837" w="27846682">
                  <a:moveTo>
                    <a:pt x="0" y="0"/>
                  </a:moveTo>
                  <a:lnTo>
                    <a:pt x="0" y="19253837"/>
                  </a:lnTo>
                  <a:lnTo>
                    <a:pt x="27846682" y="19253837"/>
                  </a:lnTo>
                  <a:lnTo>
                    <a:pt x="27846682" y="0"/>
                  </a:lnTo>
                  <a:lnTo>
                    <a:pt x="0" y="0"/>
                  </a:lnTo>
                  <a:close/>
                  <a:moveTo>
                    <a:pt x="27785721" y="19192877"/>
                  </a:moveTo>
                  <a:lnTo>
                    <a:pt x="59690" y="19192877"/>
                  </a:lnTo>
                  <a:lnTo>
                    <a:pt x="59690" y="59690"/>
                  </a:lnTo>
                  <a:lnTo>
                    <a:pt x="27785721" y="59690"/>
                  </a:lnTo>
                  <a:lnTo>
                    <a:pt x="27785721" y="1919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1701183" y="2270956"/>
            <a:ext cx="4385198" cy="273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3"/>
              </a:lnSpc>
            </a:pPr>
            <a:r>
              <a:rPr lang="en-US" sz="2238" spc="22">
                <a:solidFill>
                  <a:srgbClr val="000000"/>
                </a:solidFill>
                <a:latin typeface="DM Sans Bold"/>
              </a:rPr>
              <a:t>Minimisation des données : </a:t>
            </a:r>
          </a:p>
          <a:p>
            <a:pPr algn="ctr">
              <a:lnSpc>
                <a:spcPts val="3133"/>
              </a:lnSpc>
              <a:spcBef>
                <a:spcPct val="0"/>
              </a:spcBef>
            </a:pPr>
            <a:r>
              <a:rPr lang="en-US" sz="2238" spc="22">
                <a:solidFill>
                  <a:srgbClr val="000000"/>
                </a:solidFill>
                <a:latin typeface="DM Sans Bold"/>
              </a:rPr>
              <a:t>Les données personnelles doivent être adéquates, pertinentes et limitées à ce qui est nécessaire au regard des finalités pour lesquelles elles sont traitées.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03057" y="5965791"/>
            <a:ext cx="4362450" cy="315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9"/>
              </a:lnSpc>
              <a:spcBef>
                <a:spcPct val="0"/>
              </a:spcBef>
            </a:pPr>
            <a:r>
              <a:rPr lang="en-US" sz="1985" spc="19">
                <a:solidFill>
                  <a:srgbClr val="000000"/>
                </a:solidFill>
                <a:latin typeface="DM Sans Bold"/>
              </a:rPr>
              <a:t>Limitation de la c</a:t>
            </a:r>
            <a:r>
              <a:rPr lang="en-US" sz="1985" spc="19">
                <a:solidFill>
                  <a:srgbClr val="000000"/>
                </a:solidFill>
                <a:latin typeface="DM Sans Bold"/>
              </a:rPr>
              <a:t>onservation </a:t>
            </a:r>
          </a:p>
          <a:p>
            <a:pPr algn="ctr">
              <a:lnSpc>
                <a:spcPts val="2779"/>
              </a:lnSpc>
              <a:spcBef>
                <a:spcPct val="0"/>
              </a:spcBef>
            </a:pPr>
            <a:r>
              <a:rPr lang="en-US" sz="1985" spc="19">
                <a:solidFill>
                  <a:srgbClr val="000000"/>
                </a:solidFill>
                <a:latin typeface="DM Sans Bold"/>
              </a:rPr>
              <a:t>Les données personnelles doivent être conservées sous une forme permettant l'identification des personnes concernées pendant une durée n'excédant pas celle nécessaire au regard des finalités pour lesquelles elles sont traitées.</a:t>
            </a:r>
          </a:p>
          <a:p>
            <a:pPr algn="ctr">
              <a:lnSpc>
                <a:spcPts val="2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89571" y="2853670"/>
            <a:ext cx="12108859" cy="156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00"/>
              </a:lnSpc>
            </a:pPr>
            <a:r>
              <a:rPr lang="en-US" sz="10999">
                <a:solidFill>
                  <a:srgbClr val="000000"/>
                </a:solidFill>
                <a:latin typeface="DM Sans Bold"/>
              </a:rPr>
              <a:t>Merci 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839599" y="5296521"/>
            <a:ext cx="2604972" cy="2569370"/>
            <a:chOff x="0" y="0"/>
            <a:chExt cx="3473296" cy="3425826"/>
          </a:xfrm>
        </p:grpSpPr>
        <p:grpSp>
          <p:nvGrpSpPr>
            <p:cNvPr name="Group 4" id="4"/>
            <p:cNvGrpSpPr/>
            <p:nvPr/>
          </p:nvGrpSpPr>
          <p:grpSpPr>
            <a:xfrm rot="-426806">
              <a:off x="177671" y="181265"/>
              <a:ext cx="3117954" cy="3063295"/>
              <a:chOff x="0" y="0"/>
              <a:chExt cx="3216910" cy="316051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r="r" b="b" t="t" l="l"/>
                <a:pathLst>
                  <a:path h="2929376" w="3178810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r="r" b="b" t="t" l="l"/>
                <a:pathLst>
                  <a:path h="2942077" w="3191510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7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61722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-426806">
              <a:off x="760435" y="1096826"/>
              <a:ext cx="1947782" cy="1569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90"/>
                </a:lnSpc>
              </a:pPr>
              <a:r>
                <a:rPr lang="en-US" sz="2279" spc="22">
                  <a:solidFill>
                    <a:srgbClr val="000000"/>
                  </a:solidFill>
                  <a:latin typeface="DM Sans"/>
                </a:rPr>
                <a:t>Passez une bonne journée !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871015" y="5143500"/>
            <a:ext cx="1866404" cy="2875412"/>
          </a:xfrm>
          <a:custGeom>
            <a:avLst/>
            <a:gdLst/>
            <a:ahLst/>
            <a:cxnLst/>
            <a:rect r="r" b="b" t="t" l="l"/>
            <a:pathLst>
              <a:path h="2875412" w="1866404">
                <a:moveTo>
                  <a:pt x="0" y="0"/>
                </a:moveTo>
                <a:lnTo>
                  <a:pt x="1866404" y="0"/>
                </a:lnTo>
                <a:lnTo>
                  <a:pt x="1866404" y="2875412"/>
                </a:lnTo>
                <a:lnTo>
                  <a:pt x="0" y="287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3070" y="6937249"/>
            <a:ext cx="5962629" cy="7305626"/>
          </a:xfrm>
          <a:custGeom>
            <a:avLst/>
            <a:gdLst/>
            <a:ahLst/>
            <a:cxnLst/>
            <a:rect r="r" b="b" t="t" l="l"/>
            <a:pathLst>
              <a:path h="7305626" w="5962629">
                <a:moveTo>
                  <a:pt x="0" y="0"/>
                </a:moveTo>
                <a:lnTo>
                  <a:pt x="5962629" y="0"/>
                </a:lnTo>
                <a:lnTo>
                  <a:pt x="5962629" y="7305626"/>
                </a:lnTo>
                <a:lnTo>
                  <a:pt x="0" y="7305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749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564" y="514008"/>
            <a:ext cx="15798873" cy="9258983"/>
          </a:xfrm>
          <a:custGeom>
            <a:avLst/>
            <a:gdLst/>
            <a:ahLst/>
            <a:cxnLst/>
            <a:rect r="r" b="b" t="t" l="l"/>
            <a:pathLst>
              <a:path h="9258983" w="15798873">
                <a:moveTo>
                  <a:pt x="0" y="0"/>
                </a:moveTo>
                <a:lnTo>
                  <a:pt x="15798872" y="0"/>
                </a:lnTo>
                <a:lnTo>
                  <a:pt x="15798872" y="9258984"/>
                </a:lnTo>
                <a:lnTo>
                  <a:pt x="0" y="9258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41441"/>
            <a:ext cx="16230600" cy="8048781"/>
          </a:xfrm>
          <a:custGeom>
            <a:avLst/>
            <a:gdLst/>
            <a:ahLst/>
            <a:cxnLst/>
            <a:rect r="r" b="b" t="t" l="l"/>
            <a:pathLst>
              <a:path h="8048781" w="16230600">
                <a:moveTo>
                  <a:pt x="0" y="0"/>
                </a:moveTo>
                <a:lnTo>
                  <a:pt x="16230600" y="0"/>
                </a:lnTo>
                <a:lnTo>
                  <a:pt x="16230600" y="8048781"/>
                </a:lnTo>
                <a:lnTo>
                  <a:pt x="0" y="80487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9140" y="436778"/>
            <a:ext cx="16809720" cy="9413443"/>
          </a:xfrm>
          <a:custGeom>
            <a:avLst/>
            <a:gdLst/>
            <a:ahLst/>
            <a:cxnLst/>
            <a:rect r="r" b="b" t="t" l="l"/>
            <a:pathLst>
              <a:path h="9413443" w="16809720">
                <a:moveTo>
                  <a:pt x="0" y="0"/>
                </a:moveTo>
                <a:lnTo>
                  <a:pt x="16809720" y="0"/>
                </a:lnTo>
                <a:lnTo>
                  <a:pt x="16809720" y="9413444"/>
                </a:lnTo>
                <a:lnTo>
                  <a:pt x="0" y="941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1109" y="35739"/>
            <a:ext cx="13165782" cy="10215523"/>
          </a:xfrm>
          <a:custGeom>
            <a:avLst/>
            <a:gdLst/>
            <a:ahLst/>
            <a:cxnLst/>
            <a:rect r="r" b="b" t="t" l="l"/>
            <a:pathLst>
              <a:path h="10215523" w="13165782">
                <a:moveTo>
                  <a:pt x="0" y="0"/>
                </a:moveTo>
                <a:lnTo>
                  <a:pt x="13165782" y="0"/>
                </a:lnTo>
                <a:lnTo>
                  <a:pt x="13165782" y="10215522"/>
                </a:lnTo>
                <a:lnTo>
                  <a:pt x="0" y="10215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2580" y="0"/>
            <a:ext cx="12585890" cy="9969204"/>
          </a:xfrm>
          <a:custGeom>
            <a:avLst/>
            <a:gdLst/>
            <a:ahLst/>
            <a:cxnLst/>
            <a:rect r="r" b="b" t="t" l="l"/>
            <a:pathLst>
              <a:path h="9969204" w="12585890">
                <a:moveTo>
                  <a:pt x="0" y="0"/>
                </a:moveTo>
                <a:lnTo>
                  <a:pt x="12585889" y="0"/>
                </a:lnTo>
                <a:lnTo>
                  <a:pt x="12585889" y="9969204"/>
                </a:lnTo>
                <a:lnTo>
                  <a:pt x="0" y="9969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DAFzTVQEuAo</dc:identifier>
  <dcterms:modified xsi:type="dcterms:W3CDTF">2011-08-01T06:04:30Z</dcterms:modified>
  <cp:revision>1</cp:revision>
  <dc:title>Copie de Openclassrooms</dc:title>
</cp:coreProperties>
</file>