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1"/>
  </p:sldMasterIdLst>
  <p:notesMasterIdLst>
    <p:notesMasterId r:id="rId10"/>
  </p:notesMasterIdLst>
  <p:sldIdLst>
    <p:sldId id="256" r:id="rId2"/>
    <p:sldId id="290" r:id="rId3"/>
    <p:sldId id="291" r:id="rId4"/>
    <p:sldId id="292" r:id="rId5"/>
    <p:sldId id="293" r:id="rId6"/>
    <p:sldId id="294" r:id="rId7"/>
    <p:sldId id="295" r:id="rId8"/>
    <p:sldId id="296" r:id="rId9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94581" autoAdjust="0"/>
  </p:normalViewPr>
  <p:slideViewPr>
    <p:cSldViewPr>
      <p:cViewPr>
        <p:scale>
          <a:sx n="80" d="100"/>
          <a:sy n="80" d="100"/>
        </p:scale>
        <p:origin x="846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9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12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 smtClean="0"/>
              <a:t>Textmasterformate durch Klicken bearbeiten</a:t>
            </a:r>
          </a:p>
          <a:p>
            <a:pPr lvl="1"/>
            <a:r>
              <a:rPr lang="de-DE" altLang="de-DE" noProof="0" smtClean="0"/>
              <a:t>Zweite Ebene</a:t>
            </a:r>
          </a:p>
          <a:p>
            <a:pPr lvl="2"/>
            <a:r>
              <a:rPr lang="de-DE" altLang="de-DE" noProof="0" smtClean="0"/>
              <a:t>Dritte Ebene</a:t>
            </a:r>
          </a:p>
          <a:p>
            <a:pPr lvl="3"/>
            <a:r>
              <a:rPr lang="de-DE" altLang="de-DE" noProof="0" smtClean="0"/>
              <a:t>Vierte Ebene</a:t>
            </a:r>
          </a:p>
          <a:p>
            <a:pPr lvl="4"/>
            <a:r>
              <a:rPr lang="de-DE" altLang="de-DE" noProof="0" smtClean="0"/>
              <a:t>Fünfte Ebene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3F79890-61FA-439F-B2C6-EDBCD4E8E1FA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>
            <a:spLocks noChangeArrowheads="1"/>
          </p:cNvSpPr>
          <p:nvPr userDrawn="1"/>
        </p:nvSpPr>
        <p:spPr bwMode="auto">
          <a:xfrm>
            <a:off x="300038" y="6269038"/>
            <a:ext cx="496887" cy="115887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5" name="Rectangle 16"/>
          <p:cNvSpPr>
            <a:spLocks noChangeArrowheads="1"/>
          </p:cNvSpPr>
          <p:nvPr userDrawn="1"/>
        </p:nvSpPr>
        <p:spPr bwMode="auto">
          <a:xfrm>
            <a:off x="796925" y="6269038"/>
            <a:ext cx="496888" cy="115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6" name="Rectangle 17"/>
          <p:cNvSpPr>
            <a:spLocks noChangeArrowheads="1"/>
          </p:cNvSpPr>
          <p:nvPr userDrawn="1"/>
        </p:nvSpPr>
        <p:spPr bwMode="auto">
          <a:xfrm>
            <a:off x="1293813" y="6269038"/>
            <a:ext cx="495300" cy="115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7" name="Rectangle 18"/>
          <p:cNvSpPr>
            <a:spLocks noChangeArrowheads="1"/>
          </p:cNvSpPr>
          <p:nvPr userDrawn="1"/>
        </p:nvSpPr>
        <p:spPr bwMode="auto">
          <a:xfrm>
            <a:off x="1789113" y="6269038"/>
            <a:ext cx="496887" cy="115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8" name="Rectangle 19"/>
          <p:cNvSpPr>
            <a:spLocks noChangeArrowheads="1"/>
          </p:cNvSpPr>
          <p:nvPr userDrawn="1"/>
        </p:nvSpPr>
        <p:spPr bwMode="auto">
          <a:xfrm>
            <a:off x="2286000" y="6269038"/>
            <a:ext cx="496888" cy="115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9" name="Rectangle 20"/>
          <p:cNvSpPr>
            <a:spLocks noChangeArrowheads="1"/>
          </p:cNvSpPr>
          <p:nvPr userDrawn="1"/>
        </p:nvSpPr>
        <p:spPr bwMode="auto">
          <a:xfrm>
            <a:off x="2782888" y="6269038"/>
            <a:ext cx="496887" cy="115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10" name="Rectangle 21"/>
          <p:cNvSpPr>
            <a:spLocks noChangeArrowheads="1"/>
          </p:cNvSpPr>
          <p:nvPr userDrawn="1"/>
        </p:nvSpPr>
        <p:spPr bwMode="auto">
          <a:xfrm>
            <a:off x="3279775" y="6269038"/>
            <a:ext cx="496888" cy="115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11" name="Rectangle 22"/>
          <p:cNvSpPr>
            <a:spLocks noChangeArrowheads="1"/>
          </p:cNvSpPr>
          <p:nvPr userDrawn="1"/>
        </p:nvSpPr>
        <p:spPr bwMode="auto">
          <a:xfrm>
            <a:off x="3776663" y="6269038"/>
            <a:ext cx="495300" cy="115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12" name="Rectangle 23"/>
          <p:cNvSpPr>
            <a:spLocks noChangeArrowheads="1"/>
          </p:cNvSpPr>
          <p:nvPr userDrawn="1"/>
        </p:nvSpPr>
        <p:spPr bwMode="auto">
          <a:xfrm>
            <a:off x="4271963" y="6269038"/>
            <a:ext cx="496887" cy="115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13" name="Rectangle 24"/>
          <p:cNvSpPr>
            <a:spLocks noChangeArrowheads="1"/>
          </p:cNvSpPr>
          <p:nvPr userDrawn="1"/>
        </p:nvSpPr>
        <p:spPr bwMode="auto">
          <a:xfrm>
            <a:off x="4768850" y="6269038"/>
            <a:ext cx="496888" cy="115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14" name="Line 25"/>
          <p:cNvSpPr>
            <a:spLocks noChangeShapeType="1"/>
          </p:cNvSpPr>
          <p:nvPr userDrawn="1"/>
        </p:nvSpPr>
        <p:spPr bwMode="auto">
          <a:xfrm>
            <a:off x="0" y="6045200"/>
            <a:ext cx="9139238" cy="0"/>
          </a:xfrm>
          <a:prstGeom prst="line">
            <a:avLst/>
          </a:prstGeom>
          <a:noFill/>
          <a:ln w="9525">
            <a:solidFill>
              <a:srgbClr val="9F9F9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15" name="Picture 19" descr="logo_dhbw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413" y="6165850"/>
            <a:ext cx="18716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20"/>
          <p:cNvGrpSpPr>
            <a:grpSpLocks/>
          </p:cNvGrpSpPr>
          <p:nvPr userDrawn="1"/>
        </p:nvGrpSpPr>
        <p:grpSpPr bwMode="auto">
          <a:xfrm rot="5400000">
            <a:off x="511970" y="6025356"/>
            <a:ext cx="176212" cy="600075"/>
            <a:chOff x="3424" y="1389"/>
            <a:chExt cx="182" cy="2132"/>
          </a:xfrm>
        </p:grpSpPr>
        <p:sp>
          <p:nvSpPr>
            <p:cNvPr id="17" name="Rectangle 21"/>
            <p:cNvSpPr>
              <a:spLocks noChangeArrowheads="1"/>
            </p:cNvSpPr>
            <p:nvPr/>
          </p:nvSpPr>
          <p:spPr bwMode="auto">
            <a:xfrm>
              <a:off x="3424" y="1389"/>
              <a:ext cx="91" cy="2132"/>
            </a:xfrm>
            <a:prstGeom prst="rect">
              <a:avLst/>
            </a:prstGeom>
            <a:gradFill rotWithShape="1">
              <a:gsLst>
                <a:gs pos="0">
                  <a:srgbClr val="C40505"/>
                </a:gs>
                <a:gs pos="50000">
                  <a:srgbClr val="EFBDBD"/>
                </a:gs>
                <a:gs pos="100000">
                  <a:srgbClr val="C40505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de-DE" altLang="de-DE"/>
            </a:p>
          </p:txBody>
        </p:sp>
        <p:sp>
          <p:nvSpPr>
            <p:cNvPr id="18" name="Rectangle 22"/>
            <p:cNvSpPr>
              <a:spLocks noChangeArrowheads="1"/>
            </p:cNvSpPr>
            <p:nvPr/>
          </p:nvSpPr>
          <p:spPr bwMode="auto">
            <a:xfrm>
              <a:off x="3515" y="1389"/>
              <a:ext cx="91" cy="2132"/>
            </a:xfrm>
            <a:prstGeom prst="rect">
              <a:avLst/>
            </a:prstGeom>
            <a:gradFill rotWithShape="1">
              <a:gsLst>
                <a:gs pos="0">
                  <a:srgbClr val="C40505"/>
                </a:gs>
                <a:gs pos="100000">
                  <a:srgbClr val="6F030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de-DE" altLang="de-DE"/>
            </a:p>
          </p:txBody>
        </p:sp>
      </p:grpSp>
      <p:sp>
        <p:nvSpPr>
          <p:cNvPr id="7270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1" noProof="1"/>
            </a:lvl1pPr>
          </a:lstStyle>
          <a:p>
            <a:pPr lvl="0"/>
            <a:r>
              <a:rPr lang="de-DE" altLang="de-DE" noProof="1" smtClean="0"/>
              <a:t>Formatvorlage des Untertitelmasters durch Klicken bearbeiten</a:t>
            </a:r>
          </a:p>
        </p:txBody>
      </p:sp>
      <p:sp>
        <p:nvSpPr>
          <p:cNvPr id="72708" name="Rectangle 7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200" noProof="1"/>
            </a:lvl1pPr>
          </a:lstStyle>
          <a:p>
            <a:pPr lvl="0"/>
            <a:r>
              <a:rPr lang="de-DE" altLang="de-DE" noProof="1" smtClean="0"/>
              <a:t>Titelmasterformat durch Klicken bearbeiten</a:t>
            </a:r>
          </a:p>
        </p:txBody>
      </p:sp>
      <p:sp>
        <p:nvSpPr>
          <p:cNvPr id="19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07697541"/>
      </p:ext>
    </p:extLst>
  </p:cSld>
  <p:clrMapOvr>
    <a:masterClrMapping/>
  </p:clrMapOvr>
  <p:transition advClick="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54934535"/>
      </p:ext>
    </p:extLst>
  </p:cSld>
  <p:clrMapOvr>
    <a:masterClrMapping/>
  </p:clrMapOvr>
  <p:transition advClick="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89725" y="411163"/>
            <a:ext cx="2130425" cy="53911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95275" y="411163"/>
            <a:ext cx="6242050" cy="53911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800238339"/>
      </p:ext>
    </p:extLst>
  </p:cSld>
  <p:clrMapOvr>
    <a:masterClrMapping/>
  </p:clrMapOvr>
  <p:transition advClick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638333"/>
      </p:ext>
    </p:extLst>
  </p:cSld>
  <p:clrMapOvr>
    <a:masterClrMapping/>
  </p:clrMapOvr>
  <p:transition advClick="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835302681"/>
      </p:ext>
    </p:extLst>
  </p:cSld>
  <p:clrMapOvr>
    <a:masterClrMapping/>
  </p:clrMapOvr>
  <p:transition advClick="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95275" y="1489075"/>
            <a:ext cx="4186238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3913" y="1489075"/>
            <a:ext cx="4186237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00229907"/>
      </p:ext>
    </p:extLst>
  </p:cSld>
  <p:clrMapOvr>
    <a:masterClrMapping/>
  </p:clrMapOvr>
  <p:transition advClick="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80163230"/>
      </p:ext>
    </p:extLst>
  </p:cSld>
  <p:clrMapOvr>
    <a:masterClrMapping/>
  </p:clrMapOvr>
  <p:transition advClick="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4413644"/>
      </p:ext>
    </p:extLst>
  </p:cSld>
  <p:clrMapOvr>
    <a:masterClrMapping/>
  </p:clrMapOvr>
  <p:transition advClick="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95674669"/>
      </p:ext>
    </p:extLst>
  </p:cSld>
  <p:clrMapOvr>
    <a:masterClrMapping/>
  </p:clrMapOvr>
  <p:transition advClick="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03925053"/>
      </p:ext>
    </p:extLst>
  </p:cSld>
  <p:clrMapOvr>
    <a:masterClrMapping/>
  </p:clrMapOvr>
  <p:transition advClick="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6703968"/>
      </p:ext>
    </p:extLst>
  </p:cSld>
  <p:clrMapOvr>
    <a:masterClrMapping/>
  </p:clrMapOvr>
  <p:transition advClick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5275" y="1489075"/>
            <a:ext cx="8524875" cy="431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Textmasterformate durch Klicken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365875"/>
            <a:ext cx="28956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noProof="1" smtClean="0">
                <a:solidFill>
                  <a:schemeClr val="bg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300038" y="411163"/>
            <a:ext cx="85201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Klicken Sie, um das Titelformat zu bearbeiten</a:t>
            </a:r>
          </a:p>
        </p:txBody>
      </p:sp>
      <p:sp>
        <p:nvSpPr>
          <p:cNvPr id="1029" name="Rectangle 15"/>
          <p:cNvSpPr>
            <a:spLocks noChangeArrowheads="1"/>
          </p:cNvSpPr>
          <p:nvPr userDrawn="1"/>
        </p:nvSpPr>
        <p:spPr bwMode="auto">
          <a:xfrm>
            <a:off x="300038" y="6269038"/>
            <a:ext cx="496887" cy="158750"/>
          </a:xfrm>
          <a:prstGeom prst="rect">
            <a:avLst/>
          </a:prstGeom>
          <a:solidFill>
            <a:srgbClr val="E2E2E2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1030" name="Rectangle 16"/>
          <p:cNvSpPr>
            <a:spLocks noChangeArrowheads="1"/>
          </p:cNvSpPr>
          <p:nvPr userDrawn="1"/>
        </p:nvSpPr>
        <p:spPr bwMode="auto">
          <a:xfrm>
            <a:off x="796925" y="6269038"/>
            <a:ext cx="496888" cy="158750"/>
          </a:xfrm>
          <a:prstGeom prst="rect">
            <a:avLst/>
          </a:prstGeom>
          <a:solidFill>
            <a:srgbClr val="E2E2E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1031" name="Rectangle 17"/>
          <p:cNvSpPr>
            <a:spLocks noChangeArrowheads="1"/>
          </p:cNvSpPr>
          <p:nvPr userDrawn="1"/>
        </p:nvSpPr>
        <p:spPr bwMode="auto">
          <a:xfrm>
            <a:off x="1293813" y="6269038"/>
            <a:ext cx="495300" cy="158750"/>
          </a:xfrm>
          <a:prstGeom prst="rect">
            <a:avLst/>
          </a:prstGeom>
          <a:solidFill>
            <a:srgbClr val="E2E2E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1032" name="Rectangle 18"/>
          <p:cNvSpPr>
            <a:spLocks noChangeArrowheads="1"/>
          </p:cNvSpPr>
          <p:nvPr userDrawn="1"/>
        </p:nvSpPr>
        <p:spPr bwMode="auto">
          <a:xfrm>
            <a:off x="1789113" y="6269038"/>
            <a:ext cx="496887" cy="158750"/>
          </a:xfrm>
          <a:prstGeom prst="rect">
            <a:avLst/>
          </a:prstGeom>
          <a:solidFill>
            <a:srgbClr val="E2E2E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1033" name="Rectangle 19"/>
          <p:cNvSpPr>
            <a:spLocks noChangeArrowheads="1"/>
          </p:cNvSpPr>
          <p:nvPr userDrawn="1"/>
        </p:nvSpPr>
        <p:spPr bwMode="auto">
          <a:xfrm>
            <a:off x="2286000" y="6269038"/>
            <a:ext cx="496888" cy="158750"/>
          </a:xfrm>
          <a:prstGeom prst="rect">
            <a:avLst/>
          </a:prstGeom>
          <a:solidFill>
            <a:srgbClr val="E2E2E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1034" name="Rectangle 20"/>
          <p:cNvSpPr>
            <a:spLocks noChangeArrowheads="1"/>
          </p:cNvSpPr>
          <p:nvPr userDrawn="1"/>
        </p:nvSpPr>
        <p:spPr bwMode="auto">
          <a:xfrm>
            <a:off x="2782888" y="6269038"/>
            <a:ext cx="496887" cy="158750"/>
          </a:xfrm>
          <a:prstGeom prst="rect">
            <a:avLst/>
          </a:prstGeom>
          <a:solidFill>
            <a:srgbClr val="E2E2E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1035" name="Rectangle 21"/>
          <p:cNvSpPr>
            <a:spLocks noChangeArrowheads="1"/>
          </p:cNvSpPr>
          <p:nvPr userDrawn="1"/>
        </p:nvSpPr>
        <p:spPr bwMode="auto">
          <a:xfrm>
            <a:off x="3279775" y="6269038"/>
            <a:ext cx="496888" cy="158750"/>
          </a:xfrm>
          <a:prstGeom prst="rect">
            <a:avLst/>
          </a:prstGeom>
          <a:solidFill>
            <a:srgbClr val="E2E2E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1036" name="Rectangle 22"/>
          <p:cNvSpPr>
            <a:spLocks noChangeArrowheads="1"/>
          </p:cNvSpPr>
          <p:nvPr userDrawn="1"/>
        </p:nvSpPr>
        <p:spPr bwMode="auto">
          <a:xfrm>
            <a:off x="3776663" y="6269038"/>
            <a:ext cx="495300" cy="158750"/>
          </a:xfrm>
          <a:prstGeom prst="rect">
            <a:avLst/>
          </a:prstGeom>
          <a:solidFill>
            <a:srgbClr val="E2E2E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1037" name="Rectangle 23"/>
          <p:cNvSpPr>
            <a:spLocks noChangeArrowheads="1"/>
          </p:cNvSpPr>
          <p:nvPr userDrawn="1"/>
        </p:nvSpPr>
        <p:spPr bwMode="auto">
          <a:xfrm>
            <a:off x="4271963" y="6269038"/>
            <a:ext cx="496887" cy="158750"/>
          </a:xfrm>
          <a:prstGeom prst="rect">
            <a:avLst/>
          </a:prstGeom>
          <a:solidFill>
            <a:srgbClr val="E2E2E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1038" name="Rectangle 24"/>
          <p:cNvSpPr>
            <a:spLocks noChangeArrowheads="1"/>
          </p:cNvSpPr>
          <p:nvPr userDrawn="1"/>
        </p:nvSpPr>
        <p:spPr bwMode="auto">
          <a:xfrm>
            <a:off x="4768850" y="6269038"/>
            <a:ext cx="496888" cy="158750"/>
          </a:xfrm>
          <a:prstGeom prst="rect">
            <a:avLst/>
          </a:prstGeom>
          <a:solidFill>
            <a:srgbClr val="E2E2E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1039" name="Line 25"/>
          <p:cNvSpPr>
            <a:spLocks noChangeShapeType="1"/>
          </p:cNvSpPr>
          <p:nvPr userDrawn="1"/>
        </p:nvSpPr>
        <p:spPr bwMode="auto">
          <a:xfrm>
            <a:off x="0" y="6045200"/>
            <a:ext cx="9139238" cy="0"/>
          </a:xfrm>
          <a:prstGeom prst="line">
            <a:avLst/>
          </a:prstGeom>
          <a:noFill/>
          <a:ln w="9525">
            <a:solidFill>
              <a:srgbClr val="9F9F9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1040" name="Picture 19" descr="logo_dhbw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413" y="6165850"/>
            <a:ext cx="18716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ransition advClick="0">
    <p:fade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444500" indent="-261938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cs typeface="+mn-cs"/>
        </a:defRPr>
      </a:lvl2pPr>
      <a:lvl3pPr marL="720725" indent="-274638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cs typeface="+mn-cs"/>
        </a:defRPr>
      </a:lvl3pPr>
      <a:lvl4pPr marL="987425" indent="-265113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cs typeface="+mn-cs"/>
        </a:defRPr>
      </a:lvl4pPr>
      <a:lvl5pPr marL="1254125" indent="-265113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5pPr>
      <a:lvl6pPr marL="1711325" indent="-265113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6pPr>
      <a:lvl7pPr marL="2168525" indent="-265113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7pPr>
      <a:lvl8pPr marL="2625725" indent="-265113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8pPr>
      <a:lvl9pPr marL="3082925" indent="-265113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.pinimg.com/originals/dd/a0/37/dda03787b680b6bff761458afa2b2ce3.jpg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650" y="1484313"/>
            <a:ext cx="7772400" cy="1470025"/>
          </a:xfrm>
        </p:spPr>
        <p:txBody>
          <a:bodyPr anchor="ctr"/>
          <a:lstStyle/>
          <a:p>
            <a:pPr eaLnBrk="1" hangingPunct="1"/>
            <a:r>
              <a:rPr lang="de-DE" altLang="de-DE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Assembler 8051 - Spieluhr</a:t>
            </a:r>
            <a:endParaRPr lang="de-DE" altLang="de-DE" sz="4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79612" y="3886200"/>
            <a:ext cx="6984776" cy="1752600"/>
          </a:xfrm>
        </p:spPr>
        <p:txBody>
          <a:bodyPr/>
          <a:lstStyle/>
          <a:p>
            <a:pPr algn="r" eaLnBrk="1" hangingPunct="1"/>
            <a:r>
              <a:rPr lang="de-DE" altLang="de-DE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Systemnahe Programmierung – Prof. Dr. Ralph Lausen</a:t>
            </a:r>
          </a:p>
          <a:p>
            <a:pPr algn="r" eaLnBrk="1" hangingPunct="1"/>
            <a:r>
              <a:rPr lang="de-DE" altLang="de-DE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Projektvorstellung – TINF19B2</a:t>
            </a:r>
          </a:p>
          <a:p>
            <a:pPr algn="r" eaLnBrk="1" hangingPunct="1"/>
            <a:r>
              <a:rPr lang="de-DE" altLang="de-DE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Marina Vollmer, Sarah Glatt, Sinja Ohle, Zhibek Bastian</a:t>
            </a:r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Gliederung</a:t>
            </a:r>
            <a:endParaRPr lang="de-D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Projektidee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Grundlagen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Benötigte Elemente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Programmablaufsplan</a:t>
            </a:r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 rot="5400000">
            <a:off x="1027598" y="5533393"/>
            <a:ext cx="176212" cy="1584000"/>
            <a:chOff x="3424" y="1389"/>
            <a:chExt cx="182" cy="2132"/>
          </a:xfrm>
        </p:grpSpPr>
        <p:sp>
          <p:nvSpPr>
            <p:cNvPr id="5" name="Rectangle 31"/>
            <p:cNvSpPr>
              <a:spLocks noChangeArrowheads="1"/>
            </p:cNvSpPr>
            <p:nvPr/>
          </p:nvSpPr>
          <p:spPr bwMode="auto">
            <a:xfrm>
              <a:off x="3424" y="1389"/>
              <a:ext cx="91" cy="2132"/>
            </a:xfrm>
            <a:prstGeom prst="rect">
              <a:avLst/>
            </a:prstGeom>
            <a:gradFill rotWithShape="1">
              <a:gsLst>
                <a:gs pos="0">
                  <a:srgbClr val="C40505"/>
                </a:gs>
                <a:gs pos="50000">
                  <a:srgbClr val="EFBDBD"/>
                </a:gs>
                <a:gs pos="100000">
                  <a:srgbClr val="C40505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de-DE" altLang="de-DE"/>
            </a:p>
          </p:txBody>
        </p:sp>
        <p:sp>
          <p:nvSpPr>
            <p:cNvPr id="6" name="Rectangle 32"/>
            <p:cNvSpPr>
              <a:spLocks noChangeArrowheads="1"/>
            </p:cNvSpPr>
            <p:nvPr/>
          </p:nvSpPr>
          <p:spPr bwMode="auto">
            <a:xfrm>
              <a:off x="3515" y="1389"/>
              <a:ext cx="91" cy="2132"/>
            </a:xfrm>
            <a:prstGeom prst="rect">
              <a:avLst/>
            </a:prstGeom>
            <a:gradFill rotWithShape="1">
              <a:gsLst>
                <a:gs pos="0">
                  <a:srgbClr val="C40505"/>
                </a:gs>
                <a:gs pos="100000">
                  <a:srgbClr val="6F030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de-DE" altLang="de-DE"/>
            </a:p>
          </p:txBody>
        </p:sp>
      </p:grpSp>
    </p:spTree>
    <p:extLst>
      <p:ext uri="{BB962C8B-B14F-4D97-AF65-F5344CB8AC3E}">
        <p14:creationId xmlns:p14="http://schemas.microsoft.com/office/powerpoint/2010/main" val="3342485175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Projektidee</a:t>
            </a:r>
            <a:endParaRPr lang="de-D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Spieluhr</a:t>
            </a:r>
            <a:endParaRPr lang="de-DE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Musikstück abspielen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LED zeigt Zustand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An- / Ausschalter</a:t>
            </a:r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 rot="5400000">
            <a:off x="1297494" y="5263393"/>
            <a:ext cx="176212" cy="2124000"/>
            <a:chOff x="3424" y="1389"/>
            <a:chExt cx="182" cy="2132"/>
          </a:xfrm>
        </p:grpSpPr>
        <p:sp>
          <p:nvSpPr>
            <p:cNvPr id="5" name="Rectangle 31"/>
            <p:cNvSpPr>
              <a:spLocks noChangeArrowheads="1"/>
            </p:cNvSpPr>
            <p:nvPr/>
          </p:nvSpPr>
          <p:spPr bwMode="auto">
            <a:xfrm>
              <a:off x="3424" y="1389"/>
              <a:ext cx="91" cy="2132"/>
            </a:xfrm>
            <a:prstGeom prst="rect">
              <a:avLst/>
            </a:prstGeom>
            <a:gradFill rotWithShape="1">
              <a:gsLst>
                <a:gs pos="0">
                  <a:srgbClr val="C40505"/>
                </a:gs>
                <a:gs pos="50000">
                  <a:srgbClr val="EFBDBD"/>
                </a:gs>
                <a:gs pos="100000">
                  <a:srgbClr val="C40505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de-DE" altLang="de-DE"/>
            </a:p>
          </p:txBody>
        </p:sp>
        <p:sp>
          <p:nvSpPr>
            <p:cNvPr id="6" name="Rectangle 32"/>
            <p:cNvSpPr>
              <a:spLocks noChangeArrowheads="1"/>
            </p:cNvSpPr>
            <p:nvPr/>
          </p:nvSpPr>
          <p:spPr bwMode="auto">
            <a:xfrm>
              <a:off x="3515" y="1389"/>
              <a:ext cx="91" cy="2132"/>
            </a:xfrm>
            <a:prstGeom prst="rect">
              <a:avLst/>
            </a:prstGeom>
            <a:gradFill rotWithShape="1">
              <a:gsLst>
                <a:gs pos="0">
                  <a:srgbClr val="C40505"/>
                </a:gs>
                <a:gs pos="100000">
                  <a:srgbClr val="6F030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de-DE" altLang="de-DE"/>
            </a:p>
          </p:txBody>
        </p:sp>
      </p:grp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5" t="18113" r="3402" b="49417"/>
          <a:stretch/>
        </p:blipFill>
        <p:spPr>
          <a:xfrm>
            <a:off x="1691311" y="3214464"/>
            <a:ext cx="5761378" cy="2806824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0" name="Textfeld 9"/>
          <p:cNvSpPr txBox="1"/>
          <p:nvPr/>
        </p:nvSpPr>
        <p:spPr>
          <a:xfrm>
            <a:off x="5376480" y="5833021"/>
            <a:ext cx="20762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900" dirty="0" smtClean="0">
                <a:hlinkClick r:id="rId3"/>
              </a:rPr>
              <a:t>The Imperial March by John Williams</a:t>
            </a:r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3953968046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Grundlagen</a:t>
            </a:r>
            <a:endParaRPr lang="de-D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= </m:t>
                    </m:r>
                    <m:f>
                      <m:fPr>
                        <m:type m:val="skw"/>
                        <m:ctrlP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de-DE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 →  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= </m:t>
                    </m:r>
                    <m:f>
                      <m:fPr>
                        <m:type m:val="skw"/>
                        <m:ctrlP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den>
                    </m:f>
                  </m:oMath>
                </a14:m>
                <a:endParaRPr lang="de-DE" sz="2400" b="0" dirty="0" smtClean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h</m:t>
                        </m:r>
                      </m:sub>
                    </m:sSub>
                    <m:r>
                      <a:rPr lang="de-DE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f>
                      <m:fPr>
                        <m:ctrlP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den>
                    </m:f>
                  </m:oMath>
                </a14:m>
                <a:endParaRPr lang="de-DE" sz="2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01" t="-1836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0"/>
          <p:cNvGrpSpPr>
            <a:grpSpLocks/>
          </p:cNvGrpSpPr>
          <p:nvPr/>
        </p:nvGrpSpPr>
        <p:grpSpPr bwMode="auto">
          <a:xfrm rot="5400000">
            <a:off x="1585502" y="4975393"/>
            <a:ext cx="176212" cy="2700000"/>
            <a:chOff x="3424" y="1389"/>
            <a:chExt cx="182" cy="2132"/>
          </a:xfrm>
        </p:grpSpPr>
        <p:sp>
          <p:nvSpPr>
            <p:cNvPr id="5" name="Rectangle 31"/>
            <p:cNvSpPr>
              <a:spLocks noChangeArrowheads="1"/>
            </p:cNvSpPr>
            <p:nvPr/>
          </p:nvSpPr>
          <p:spPr bwMode="auto">
            <a:xfrm>
              <a:off x="3424" y="1389"/>
              <a:ext cx="91" cy="2132"/>
            </a:xfrm>
            <a:prstGeom prst="rect">
              <a:avLst/>
            </a:prstGeom>
            <a:gradFill rotWithShape="1">
              <a:gsLst>
                <a:gs pos="0">
                  <a:srgbClr val="C40505"/>
                </a:gs>
                <a:gs pos="50000">
                  <a:srgbClr val="EFBDBD"/>
                </a:gs>
                <a:gs pos="100000">
                  <a:srgbClr val="C40505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de-DE" altLang="de-DE"/>
            </a:p>
          </p:txBody>
        </p:sp>
        <p:sp>
          <p:nvSpPr>
            <p:cNvPr id="6" name="Rectangle 32"/>
            <p:cNvSpPr>
              <a:spLocks noChangeArrowheads="1"/>
            </p:cNvSpPr>
            <p:nvPr/>
          </p:nvSpPr>
          <p:spPr bwMode="auto">
            <a:xfrm>
              <a:off x="3515" y="1389"/>
              <a:ext cx="91" cy="2132"/>
            </a:xfrm>
            <a:prstGeom prst="rect">
              <a:avLst/>
            </a:prstGeom>
            <a:gradFill rotWithShape="1">
              <a:gsLst>
                <a:gs pos="0">
                  <a:srgbClr val="C40505"/>
                </a:gs>
                <a:gs pos="100000">
                  <a:srgbClr val="6F030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de-DE" altLang="de-DE"/>
            </a:p>
          </p:txBody>
        </p:sp>
      </p:grpSp>
      <p:pic>
        <p:nvPicPr>
          <p:cNvPr id="11266" name="Picture 2" descr="https://llg.cubic.org/docs/audio/sinu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2" y="3160249"/>
            <a:ext cx="762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Gerader Verbinder 7"/>
          <p:cNvCxnSpPr/>
          <p:nvPr/>
        </p:nvCxnSpPr>
        <p:spPr bwMode="auto">
          <a:xfrm>
            <a:off x="2051720" y="3160248"/>
            <a:ext cx="0" cy="21960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Gerader Verbinder 9"/>
          <p:cNvCxnSpPr/>
          <p:nvPr/>
        </p:nvCxnSpPr>
        <p:spPr bwMode="auto">
          <a:xfrm>
            <a:off x="4572000" y="3140967"/>
            <a:ext cx="0" cy="21960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Gerader Verbinder 10"/>
          <p:cNvCxnSpPr/>
          <p:nvPr/>
        </p:nvCxnSpPr>
        <p:spPr bwMode="auto">
          <a:xfrm>
            <a:off x="1907704" y="5229200"/>
            <a:ext cx="2808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feld 8"/>
          <p:cNvSpPr txBox="1"/>
          <p:nvPr/>
        </p:nvSpPr>
        <p:spPr>
          <a:xfrm>
            <a:off x="3122996" y="51479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 smtClean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endParaRPr lang="de-DE" b="1" i="1" dirty="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" name="Gerader Verbinder 12"/>
          <p:cNvCxnSpPr/>
          <p:nvPr/>
        </p:nvCxnSpPr>
        <p:spPr bwMode="auto">
          <a:xfrm>
            <a:off x="3347864" y="3140968"/>
            <a:ext cx="0" cy="19440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Gerader Verbinder 13"/>
          <p:cNvCxnSpPr/>
          <p:nvPr/>
        </p:nvCxnSpPr>
        <p:spPr bwMode="auto">
          <a:xfrm>
            <a:off x="1907704" y="4941168"/>
            <a:ext cx="1548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feld 14"/>
          <p:cNvSpPr txBox="1"/>
          <p:nvPr/>
        </p:nvSpPr>
        <p:spPr>
          <a:xfrm>
            <a:off x="2555776" y="4859868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 err="1" smtClean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de-DE" b="1" i="1" baseline="-25000" dirty="0" err="1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endParaRPr lang="de-DE" b="1" i="1" dirty="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" name="Gerader Verbinder 15"/>
          <p:cNvCxnSpPr/>
          <p:nvPr/>
        </p:nvCxnSpPr>
        <p:spPr bwMode="auto">
          <a:xfrm flipV="1">
            <a:off x="827584" y="3212976"/>
            <a:ext cx="0" cy="178092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 bwMode="auto">
          <a:xfrm flipV="1">
            <a:off x="755576" y="4941168"/>
            <a:ext cx="7596000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 bwMode="auto">
          <a:xfrm>
            <a:off x="827584" y="3573016"/>
            <a:ext cx="122413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Gerader Verbinder 20"/>
          <p:cNvCxnSpPr/>
          <p:nvPr/>
        </p:nvCxnSpPr>
        <p:spPr bwMode="auto">
          <a:xfrm>
            <a:off x="3347864" y="3573016"/>
            <a:ext cx="122413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Gerader Verbinder 21"/>
          <p:cNvCxnSpPr/>
          <p:nvPr/>
        </p:nvCxnSpPr>
        <p:spPr bwMode="auto">
          <a:xfrm>
            <a:off x="5796136" y="3573016"/>
            <a:ext cx="122413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Gerader Verbinder 22"/>
          <p:cNvCxnSpPr/>
          <p:nvPr/>
        </p:nvCxnSpPr>
        <p:spPr bwMode="auto">
          <a:xfrm>
            <a:off x="2051720" y="4941168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Gerader Verbinder 23"/>
          <p:cNvCxnSpPr/>
          <p:nvPr/>
        </p:nvCxnSpPr>
        <p:spPr bwMode="auto">
          <a:xfrm>
            <a:off x="4572000" y="4941168"/>
            <a:ext cx="122413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Gerader Verbinder 24"/>
          <p:cNvCxnSpPr/>
          <p:nvPr/>
        </p:nvCxnSpPr>
        <p:spPr bwMode="auto">
          <a:xfrm>
            <a:off x="7020272" y="4941168"/>
            <a:ext cx="1224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Gerader Verbinder 25"/>
          <p:cNvCxnSpPr/>
          <p:nvPr/>
        </p:nvCxnSpPr>
        <p:spPr bwMode="auto">
          <a:xfrm>
            <a:off x="2051720" y="3573016"/>
            <a:ext cx="0" cy="13680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Gerader Verbinder 26"/>
          <p:cNvCxnSpPr/>
          <p:nvPr/>
        </p:nvCxnSpPr>
        <p:spPr bwMode="auto">
          <a:xfrm>
            <a:off x="3347864" y="3573016"/>
            <a:ext cx="0" cy="13680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Gerader Verbinder 27"/>
          <p:cNvCxnSpPr/>
          <p:nvPr/>
        </p:nvCxnSpPr>
        <p:spPr bwMode="auto">
          <a:xfrm>
            <a:off x="4572000" y="3573016"/>
            <a:ext cx="0" cy="13680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Gerader Verbinder 28"/>
          <p:cNvCxnSpPr/>
          <p:nvPr/>
        </p:nvCxnSpPr>
        <p:spPr bwMode="auto">
          <a:xfrm>
            <a:off x="5796136" y="3573016"/>
            <a:ext cx="0" cy="13680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Gerader Verbinder 29"/>
          <p:cNvCxnSpPr/>
          <p:nvPr/>
        </p:nvCxnSpPr>
        <p:spPr bwMode="auto">
          <a:xfrm>
            <a:off x="7020272" y="3573016"/>
            <a:ext cx="0" cy="13680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feld 19"/>
          <p:cNvSpPr txBox="1"/>
          <p:nvPr/>
        </p:nvSpPr>
        <p:spPr>
          <a:xfrm>
            <a:off x="539552" y="337847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de-DE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539552" y="474663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de-DE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757644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15" grpId="1"/>
      <p:bldP spid="20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Benötigte Elemente</a:t>
            </a:r>
            <a:endParaRPr lang="de-D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Timer Interrupt 0 – Frequenz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Timer Interrupt 1 – Takt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Externer Interrupt 0 – Power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LED – P0.1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Lautsprecher – P0.0</a:t>
            </a:r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 rot="5400000">
            <a:off x="1855782" y="4705393"/>
            <a:ext cx="176212" cy="3240000"/>
            <a:chOff x="3424" y="1389"/>
            <a:chExt cx="182" cy="2132"/>
          </a:xfrm>
        </p:grpSpPr>
        <p:sp>
          <p:nvSpPr>
            <p:cNvPr id="5" name="Rectangle 31"/>
            <p:cNvSpPr>
              <a:spLocks noChangeArrowheads="1"/>
            </p:cNvSpPr>
            <p:nvPr/>
          </p:nvSpPr>
          <p:spPr bwMode="auto">
            <a:xfrm>
              <a:off x="3424" y="1389"/>
              <a:ext cx="91" cy="2132"/>
            </a:xfrm>
            <a:prstGeom prst="rect">
              <a:avLst/>
            </a:prstGeom>
            <a:gradFill rotWithShape="1">
              <a:gsLst>
                <a:gs pos="0">
                  <a:srgbClr val="C40505"/>
                </a:gs>
                <a:gs pos="50000">
                  <a:srgbClr val="EFBDBD"/>
                </a:gs>
                <a:gs pos="100000">
                  <a:srgbClr val="C40505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de-DE" altLang="de-DE"/>
            </a:p>
          </p:txBody>
        </p:sp>
        <p:sp>
          <p:nvSpPr>
            <p:cNvPr id="6" name="Rectangle 32"/>
            <p:cNvSpPr>
              <a:spLocks noChangeArrowheads="1"/>
            </p:cNvSpPr>
            <p:nvPr/>
          </p:nvSpPr>
          <p:spPr bwMode="auto">
            <a:xfrm>
              <a:off x="3515" y="1389"/>
              <a:ext cx="91" cy="2132"/>
            </a:xfrm>
            <a:prstGeom prst="rect">
              <a:avLst/>
            </a:prstGeom>
            <a:gradFill rotWithShape="1">
              <a:gsLst>
                <a:gs pos="0">
                  <a:srgbClr val="C40505"/>
                </a:gs>
                <a:gs pos="100000">
                  <a:srgbClr val="6F030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de-DE" altLang="de-DE"/>
            </a:p>
          </p:txBody>
        </p:sp>
      </p:grpSp>
    </p:spTree>
    <p:extLst>
      <p:ext uri="{BB962C8B-B14F-4D97-AF65-F5344CB8AC3E}">
        <p14:creationId xmlns:p14="http://schemas.microsoft.com/office/powerpoint/2010/main" val="360650823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Programmablaufsplan</a:t>
            </a:r>
            <a:endParaRPr lang="de-D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 rot="5400000">
            <a:off x="2143518" y="4417393"/>
            <a:ext cx="176212" cy="3816000"/>
            <a:chOff x="3424" y="1389"/>
            <a:chExt cx="182" cy="2132"/>
          </a:xfrm>
        </p:grpSpPr>
        <p:sp>
          <p:nvSpPr>
            <p:cNvPr id="5" name="Rectangle 31"/>
            <p:cNvSpPr>
              <a:spLocks noChangeArrowheads="1"/>
            </p:cNvSpPr>
            <p:nvPr/>
          </p:nvSpPr>
          <p:spPr bwMode="auto">
            <a:xfrm>
              <a:off x="3424" y="1389"/>
              <a:ext cx="91" cy="2132"/>
            </a:xfrm>
            <a:prstGeom prst="rect">
              <a:avLst/>
            </a:prstGeom>
            <a:gradFill rotWithShape="1">
              <a:gsLst>
                <a:gs pos="0">
                  <a:srgbClr val="C40505"/>
                </a:gs>
                <a:gs pos="50000">
                  <a:srgbClr val="EFBDBD"/>
                </a:gs>
                <a:gs pos="100000">
                  <a:srgbClr val="C40505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de-DE" altLang="de-DE"/>
            </a:p>
          </p:txBody>
        </p:sp>
        <p:sp>
          <p:nvSpPr>
            <p:cNvPr id="6" name="Rectangle 32"/>
            <p:cNvSpPr>
              <a:spLocks noChangeArrowheads="1"/>
            </p:cNvSpPr>
            <p:nvPr/>
          </p:nvSpPr>
          <p:spPr bwMode="auto">
            <a:xfrm>
              <a:off x="3515" y="1389"/>
              <a:ext cx="91" cy="2132"/>
            </a:xfrm>
            <a:prstGeom prst="rect">
              <a:avLst/>
            </a:prstGeom>
            <a:gradFill rotWithShape="1">
              <a:gsLst>
                <a:gs pos="0">
                  <a:srgbClr val="C40505"/>
                </a:gs>
                <a:gs pos="100000">
                  <a:srgbClr val="6F030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de-DE" altLang="de-DE"/>
            </a:p>
          </p:txBody>
        </p:sp>
      </p:grpSp>
      <p:sp>
        <p:nvSpPr>
          <p:cNvPr id="7" name="Abgerundetes Rechteck 6"/>
          <p:cNvSpPr/>
          <p:nvPr/>
        </p:nvSpPr>
        <p:spPr bwMode="auto">
          <a:xfrm>
            <a:off x="827584" y="1484784"/>
            <a:ext cx="2232248" cy="576064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latin typeface="Calibri" panose="020F0502020204030204" pitchFamily="34" charset="0"/>
                <a:cs typeface="Calibri" panose="020F0502020204030204" pitchFamily="34" charset="0"/>
              </a:rPr>
              <a:t>Externer Interrupt 0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Abgerundetes Rechteck 7"/>
          <p:cNvSpPr/>
          <p:nvPr/>
        </p:nvSpPr>
        <p:spPr bwMode="auto">
          <a:xfrm>
            <a:off x="3441588" y="1484784"/>
            <a:ext cx="2232248" cy="576064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latin typeface="Calibri" panose="020F0502020204030204" pitchFamily="34" charset="0"/>
                <a:cs typeface="Calibri" panose="020F0502020204030204" pitchFamily="34" charset="0"/>
              </a:rPr>
              <a:t>Timer Interrupt 0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Abgerundetes Rechteck 8"/>
          <p:cNvSpPr/>
          <p:nvPr/>
        </p:nvSpPr>
        <p:spPr bwMode="auto">
          <a:xfrm>
            <a:off x="6012160" y="1486780"/>
            <a:ext cx="2232248" cy="576064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latin typeface="Calibri" panose="020F0502020204030204" pitchFamily="34" charset="0"/>
                <a:cs typeface="Calibri" panose="020F0502020204030204" pitchFamily="34" charset="0"/>
              </a:rPr>
              <a:t>Timer Interrupt 1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Abgerundetes Rechteck 9"/>
          <p:cNvSpPr/>
          <p:nvPr/>
        </p:nvSpPr>
        <p:spPr bwMode="auto">
          <a:xfrm>
            <a:off x="827584" y="5301208"/>
            <a:ext cx="2232248" cy="576064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latin typeface="Calibri" panose="020F0502020204030204" pitchFamily="34" charset="0"/>
                <a:cs typeface="Calibri" panose="020F0502020204030204" pitchFamily="34" charset="0"/>
              </a:rPr>
              <a:t>Reti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Abgerundetes Rechteck 10"/>
          <p:cNvSpPr/>
          <p:nvPr/>
        </p:nvSpPr>
        <p:spPr bwMode="auto">
          <a:xfrm>
            <a:off x="3439229" y="5301208"/>
            <a:ext cx="2232248" cy="576064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latin typeface="Calibri" panose="020F0502020204030204" pitchFamily="34" charset="0"/>
                <a:cs typeface="Calibri" panose="020F0502020204030204" pitchFamily="34" charset="0"/>
              </a:rPr>
              <a:t>Reti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Abgerundetes Rechteck 11"/>
          <p:cNvSpPr/>
          <p:nvPr/>
        </p:nvSpPr>
        <p:spPr bwMode="auto">
          <a:xfrm>
            <a:off x="6007442" y="5301208"/>
            <a:ext cx="2232248" cy="576064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latin typeface="Calibri" panose="020F0502020204030204" pitchFamily="34" charset="0"/>
                <a:cs typeface="Calibri" panose="020F0502020204030204" pitchFamily="34" charset="0"/>
              </a:rPr>
              <a:t>Reti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Flussdiagramm: Vordefinierter Prozess 12"/>
          <p:cNvSpPr/>
          <p:nvPr/>
        </p:nvSpPr>
        <p:spPr bwMode="auto">
          <a:xfrm>
            <a:off x="827584" y="2204864"/>
            <a:ext cx="2232248" cy="2952000"/>
          </a:xfrm>
          <a:prstGeom prst="flowChartPredefined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hteck 13"/>
          <p:cNvSpPr/>
          <p:nvPr/>
        </p:nvSpPr>
        <p:spPr bwMode="auto">
          <a:xfrm>
            <a:off x="1187898" y="2780968"/>
            <a:ext cx="1511894" cy="360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LED = 0</a:t>
            </a:r>
            <a:endParaRPr kumimoji="0" lang="de-DE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Flussdiagramm: Verzweigung 14"/>
          <p:cNvSpPr/>
          <p:nvPr/>
        </p:nvSpPr>
        <p:spPr bwMode="auto">
          <a:xfrm>
            <a:off x="1187898" y="2276872"/>
            <a:ext cx="1511894" cy="360065"/>
          </a:xfrm>
          <a:prstGeom prst="flowChartDecision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LED=1?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echteck 16"/>
          <p:cNvSpPr/>
          <p:nvPr/>
        </p:nvSpPr>
        <p:spPr bwMode="auto">
          <a:xfrm>
            <a:off x="1187624" y="3213016"/>
            <a:ext cx="1511894" cy="360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latin typeface="Calibri" panose="020F0502020204030204" pitchFamily="34" charset="0"/>
                <a:cs typeface="Calibri" panose="020F0502020204030204" pitchFamily="34" charset="0"/>
              </a:rPr>
              <a:t>Stoppe Timer</a:t>
            </a:r>
            <a:endParaRPr kumimoji="0" lang="de-DE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echteck 17"/>
          <p:cNvSpPr/>
          <p:nvPr/>
        </p:nvSpPr>
        <p:spPr bwMode="auto">
          <a:xfrm>
            <a:off x="1187624" y="3861048"/>
            <a:ext cx="1511894" cy="360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LED = 1</a:t>
            </a:r>
            <a:endParaRPr kumimoji="0" lang="de-DE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chteck 18"/>
          <p:cNvSpPr/>
          <p:nvPr/>
        </p:nvSpPr>
        <p:spPr bwMode="auto">
          <a:xfrm>
            <a:off x="1187624" y="4725184"/>
            <a:ext cx="1511894" cy="360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latin typeface="Calibri" panose="020F0502020204030204" pitchFamily="34" charset="0"/>
                <a:cs typeface="Calibri" panose="020F0502020204030204" pitchFamily="34" charset="0"/>
              </a:rPr>
              <a:t>Starte Timer</a:t>
            </a:r>
            <a:endParaRPr kumimoji="0" lang="de-DE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hteck 19"/>
          <p:cNvSpPr/>
          <p:nvPr/>
        </p:nvSpPr>
        <p:spPr bwMode="auto">
          <a:xfrm>
            <a:off x="1187624" y="4293096"/>
            <a:ext cx="1511894" cy="360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Initialisiere Musikstück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Flussdiagramm: Vordefinierter Prozess 20"/>
          <p:cNvSpPr/>
          <p:nvPr/>
        </p:nvSpPr>
        <p:spPr bwMode="auto">
          <a:xfrm>
            <a:off x="3439229" y="2204864"/>
            <a:ext cx="2232248" cy="2952000"/>
          </a:xfrm>
          <a:prstGeom prst="flowChartPredefined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hteck 21"/>
          <p:cNvSpPr/>
          <p:nvPr/>
        </p:nvSpPr>
        <p:spPr bwMode="auto">
          <a:xfrm>
            <a:off x="3799406" y="3645024"/>
            <a:ext cx="1511894" cy="12241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latin typeface="Calibri" panose="020F0502020204030204" pitchFamily="34" charset="0"/>
                <a:cs typeface="Calibri" panose="020F0502020204030204" pitchFamily="34" charset="0"/>
              </a:rPr>
              <a:t>Hole Startwerte Timer aus Tabelle</a:t>
            </a:r>
            <a:endParaRPr kumimoji="0" lang="de-DE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Flussdiagramm: Vordefinierter Prozess 22"/>
          <p:cNvSpPr/>
          <p:nvPr/>
        </p:nvSpPr>
        <p:spPr bwMode="auto">
          <a:xfrm>
            <a:off x="6007442" y="2204864"/>
            <a:ext cx="2232248" cy="2951999"/>
          </a:xfrm>
          <a:prstGeom prst="flowChartPredefined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Rechteck 23"/>
          <p:cNvSpPr/>
          <p:nvPr/>
        </p:nvSpPr>
        <p:spPr bwMode="auto">
          <a:xfrm>
            <a:off x="6360723" y="4149080"/>
            <a:ext cx="1511894" cy="5040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latin typeface="Calibri" panose="020F0502020204030204" pitchFamily="34" charset="0"/>
                <a:cs typeface="Calibri" panose="020F0502020204030204" pitchFamily="34" charset="0"/>
              </a:rPr>
              <a:t>Spiele nächste Note</a:t>
            </a:r>
            <a:endParaRPr kumimoji="0" lang="de-DE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Flussdiagramm: Verzweigung 24"/>
          <p:cNvSpPr/>
          <p:nvPr/>
        </p:nvSpPr>
        <p:spPr bwMode="auto">
          <a:xfrm>
            <a:off x="6360723" y="2492896"/>
            <a:ext cx="1511894" cy="1008112"/>
          </a:xfrm>
          <a:prstGeom prst="flowChartDecision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Spiel-dauer erreicht?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7" name="Gerade Verbindung mit Pfeil 26"/>
          <p:cNvCxnSpPr>
            <a:stCxn id="7" idx="2"/>
            <a:endCxn id="13" idx="0"/>
          </p:cNvCxnSpPr>
          <p:nvPr/>
        </p:nvCxnSpPr>
        <p:spPr bwMode="auto">
          <a:xfrm>
            <a:off x="1943708" y="2060848"/>
            <a:ext cx="0" cy="144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Gerade Verbindung mit Pfeil 28"/>
          <p:cNvCxnSpPr>
            <a:stCxn id="13" idx="2"/>
            <a:endCxn id="10" idx="0"/>
          </p:cNvCxnSpPr>
          <p:nvPr/>
        </p:nvCxnSpPr>
        <p:spPr bwMode="auto">
          <a:xfrm>
            <a:off x="1943708" y="5156864"/>
            <a:ext cx="0" cy="1443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Gerade Verbindung mit Pfeil 30"/>
          <p:cNvCxnSpPr>
            <a:stCxn id="15" idx="2"/>
            <a:endCxn id="14" idx="0"/>
          </p:cNvCxnSpPr>
          <p:nvPr/>
        </p:nvCxnSpPr>
        <p:spPr bwMode="auto">
          <a:xfrm>
            <a:off x="1943845" y="2636937"/>
            <a:ext cx="0" cy="1440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Gerade Verbindung mit Pfeil 32"/>
          <p:cNvCxnSpPr>
            <a:stCxn id="14" idx="2"/>
            <a:endCxn id="17" idx="0"/>
          </p:cNvCxnSpPr>
          <p:nvPr/>
        </p:nvCxnSpPr>
        <p:spPr bwMode="auto">
          <a:xfrm flipH="1">
            <a:off x="1943571" y="3140968"/>
            <a:ext cx="274" cy="720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Gewinkelter Verbinder 34"/>
          <p:cNvCxnSpPr>
            <a:stCxn id="15" idx="3"/>
            <a:endCxn id="18" idx="0"/>
          </p:cNvCxnSpPr>
          <p:nvPr/>
        </p:nvCxnSpPr>
        <p:spPr bwMode="auto">
          <a:xfrm flipH="1">
            <a:off x="1943571" y="2456905"/>
            <a:ext cx="756221" cy="1404143"/>
          </a:xfrm>
          <a:prstGeom prst="bentConnector4">
            <a:avLst>
              <a:gd name="adj1" fmla="val -30229"/>
              <a:gd name="adj2" fmla="val 8897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Gerade Verbindung mit Pfeil 37"/>
          <p:cNvCxnSpPr>
            <a:stCxn id="18" idx="2"/>
            <a:endCxn id="20" idx="0"/>
          </p:cNvCxnSpPr>
          <p:nvPr/>
        </p:nvCxnSpPr>
        <p:spPr bwMode="auto">
          <a:xfrm>
            <a:off x="1943571" y="4221048"/>
            <a:ext cx="0" cy="720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Gerade Verbindung mit Pfeil 39"/>
          <p:cNvCxnSpPr>
            <a:stCxn id="20" idx="2"/>
            <a:endCxn id="19" idx="0"/>
          </p:cNvCxnSpPr>
          <p:nvPr/>
        </p:nvCxnSpPr>
        <p:spPr bwMode="auto">
          <a:xfrm>
            <a:off x="1943571" y="4653096"/>
            <a:ext cx="0" cy="720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Textfeld 40"/>
          <p:cNvSpPr txBox="1"/>
          <p:nvPr/>
        </p:nvSpPr>
        <p:spPr>
          <a:xfrm>
            <a:off x="2555776" y="2246675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1907704" y="2564904"/>
            <a:ext cx="2263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4" name="Gerade Verbindung mit Pfeil 43"/>
          <p:cNvCxnSpPr>
            <a:stCxn id="8" idx="2"/>
            <a:endCxn id="21" idx="0"/>
          </p:cNvCxnSpPr>
          <p:nvPr/>
        </p:nvCxnSpPr>
        <p:spPr bwMode="auto">
          <a:xfrm flipH="1">
            <a:off x="4555353" y="2060848"/>
            <a:ext cx="2359" cy="144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Gerade Verbindung mit Pfeil 45"/>
          <p:cNvCxnSpPr>
            <a:stCxn id="21" idx="2"/>
            <a:endCxn id="11" idx="0"/>
          </p:cNvCxnSpPr>
          <p:nvPr/>
        </p:nvCxnSpPr>
        <p:spPr bwMode="auto">
          <a:xfrm>
            <a:off x="4555353" y="5156864"/>
            <a:ext cx="0" cy="1443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Gerade Verbindung mit Pfeil 47"/>
          <p:cNvCxnSpPr>
            <a:stCxn id="9" idx="2"/>
            <a:endCxn id="23" idx="0"/>
          </p:cNvCxnSpPr>
          <p:nvPr/>
        </p:nvCxnSpPr>
        <p:spPr bwMode="auto">
          <a:xfrm flipH="1">
            <a:off x="7123566" y="2062844"/>
            <a:ext cx="4718" cy="1420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Gerade Verbindung mit Pfeil 49"/>
          <p:cNvCxnSpPr>
            <a:stCxn id="25" idx="2"/>
            <a:endCxn id="24" idx="0"/>
          </p:cNvCxnSpPr>
          <p:nvPr/>
        </p:nvCxnSpPr>
        <p:spPr bwMode="auto">
          <a:xfrm>
            <a:off x="7116670" y="3501008"/>
            <a:ext cx="0" cy="6480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Gerade Verbindung mit Pfeil 51"/>
          <p:cNvCxnSpPr>
            <a:stCxn id="23" idx="2"/>
            <a:endCxn id="12" idx="0"/>
          </p:cNvCxnSpPr>
          <p:nvPr/>
        </p:nvCxnSpPr>
        <p:spPr bwMode="auto">
          <a:xfrm>
            <a:off x="7123566" y="5156863"/>
            <a:ext cx="0" cy="1443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Textfeld 52"/>
          <p:cNvSpPr txBox="1"/>
          <p:nvPr/>
        </p:nvSpPr>
        <p:spPr>
          <a:xfrm>
            <a:off x="7110536" y="3717032"/>
            <a:ext cx="2263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Rechteck 53"/>
          <p:cNvSpPr/>
          <p:nvPr/>
        </p:nvSpPr>
        <p:spPr bwMode="auto">
          <a:xfrm>
            <a:off x="3799406" y="2564602"/>
            <a:ext cx="1511894" cy="79239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Komplemen</a:t>
            </a:r>
            <a:r>
              <a:rPr lang="de-DE" dirty="0" smtClean="0">
                <a:latin typeface="Calibri" panose="020F0502020204030204" pitchFamily="34" charset="0"/>
                <a:cs typeface="Calibri" panose="020F0502020204030204" pitchFamily="34" charset="0"/>
              </a:rPr>
              <a:t>-tiere Lautsprecher</a:t>
            </a:r>
            <a:endParaRPr kumimoji="0" lang="de-DE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4" name="Gerade Verbindung mit Pfeil 63"/>
          <p:cNvCxnSpPr>
            <a:stCxn id="54" idx="2"/>
            <a:endCxn id="22" idx="0"/>
          </p:cNvCxnSpPr>
          <p:nvPr/>
        </p:nvCxnSpPr>
        <p:spPr bwMode="auto">
          <a:xfrm>
            <a:off x="4555353" y="3356992"/>
            <a:ext cx="0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642699086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Simulation</a:t>
            </a:r>
            <a:endParaRPr lang="de-D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Live Demo / Video?</a:t>
            </a:r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 rot="5400000">
            <a:off x="727870" y="5809456"/>
            <a:ext cx="176212" cy="1031875"/>
            <a:chOff x="3424" y="1389"/>
            <a:chExt cx="182" cy="2132"/>
          </a:xfrm>
        </p:grpSpPr>
        <p:sp>
          <p:nvSpPr>
            <p:cNvPr id="5" name="Rectangle 31"/>
            <p:cNvSpPr>
              <a:spLocks noChangeArrowheads="1"/>
            </p:cNvSpPr>
            <p:nvPr/>
          </p:nvSpPr>
          <p:spPr bwMode="auto">
            <a:xfrm>
              <a:off x="3424" y="1389"/>
              <a:ext cx="91" cy="2132"/>
            </a:xfrm>
            <a:prstGeom prst="rect">
              <a:avLst/>
            </a:prstGeom>
            <a:gradFill rotWithShape="1">
              <a:gsLst>
                <a:gs pos="0">
                  <a:srgbClr val="C40505"/>
                </a:gs>
                <a:gs pos="50000">
                  <a:srgbClr val="EFBDBD"/>
                </a:gs>
                <a:gs pos="100000">
                  <a:srgbClr val="C40505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de-DE" altLang="de-DE"/>
            </a:p>
          </p:txBody>
        </p:sp>
        <p:sp>
          <p:nvSpPr>
            <p:cNvPr id="6" name="Rectangle 32"/>
            <p:cNvSpPr>
              <a:spLocks noChangeArrowheads="1"/>
            </p:cNvSpPr>
            <p:nvPr/>
          </p:nvSpPr>
          <p:spPr bwMode="auto">
            <a:xfrm>
              <a:off x="3515" y="1389"/>
              <a:ext cx="91" cy="2132"/>
            </a:xfrm>
            <a:prstGeom prst="rect">
              <a:avLst/>
            </a:prstGeom>
            <a:gradFill rotWithShape="1">
              <a:gsLst>
                <a:gs pos="0">
                  <a:srgbClr val="C40505"/>
                </a:gs>
                <a:gs pos="100000">
                  <a:srgbClr val="6F030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de-DE" altLang="de-DE"/>
            </a:p>
          </p:txBody>
        </p:sp>
      </p:grpSp>
    </p:spTree>
    <p:extLst>
      <p:ext uri="{BB962C8B-B14F-4D97-AF65-F5344CB8AC3E}">
        <p14:creationId xmlns:p14="http://schemas.microsoft.com/office/powerpoint/2010/main" val="651713965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/>
        </p:nvSpPr>
        <p:spPr>
          <a:xfrm>
            <a:off x="683568" y="2705725"/>
            <a:ext cx="424847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Danke für Eure</a:t>
            </a:r>
          </a:p>
          <a:p>
            <a:r>
              <a:rPr lang="de-DE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Aufmerksamkeit!</a:t>
            </a:r>
            <a:endParaRPr lang="de-D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67" t="15982" r="4641" b="1805"/>
          <a:stretch/>
        </p:blipFill>
        <p:spPr>
          <a:xfrm>
            <a:off x="5467134" y="1808820"/>
            <a:ext cx="2849282" cy="3240360"/>
          </a:xfrm>
          <a:prstGeom prst="ellipse">
            <a:avLst/>
          </a:prstGeom>
          <a:ln w="190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11" name="Group 30"/>
          <p:cNvGrpSpPr>
            <a:grpSpLocks/>
          </p:cNvGrpSpPr>
          <p:nvPr/>
        </p:nvGrpSpPr>
        <p:grpSpPr bwMode="auto">
          <a:xfrm rot="5400000">
            <a:off x="2719974" y="3841393"/>
            <a:ext cx="176212" cy="4968000"/>
            <a:chOff x="3424" y="1389"/>
            <a:chExt cx="182" cy="2132"/>
          </a:xfrm>
        </p:grpSpPr>
        <p:sp>
          <p:nvSpPr>
            <p:cNvPr id="12" name="Rectangle 31"/>
            <p:cNvSpPr>
              <a:spLocks noChangeArrowheads="1"/>
            </p:cNvSpPr>
            <p:nvPr/>
          </p:nvSpPr>
          <p:spPr bwMode="auto">
            <a:xfrm>
              <a:off x="3424" y="1389"/>
              <a:ext cx="91" cy="2132"/>
            </a:xfrm>
            <a:prstGeom prst="rect">
              <a:avLst/>
            </a:prstGeom>
            <a:gradFill rotWithShape="1">
              <a:gsLst>
                <a:gs pos="0">
                  <a:srgbClr val="C40505"/>
                </a:gs>
                <a:gs pos="50000">
                  <a:srgbClr val="EFBDBD"/>
                </a:gs>
                <a:gs pos="100000">
                  <a:srgbClr val="C40505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de-DE" altLang="de-DE"/>
            </a:p>
          </p:txBody>
        </p:sp>
        <p:sp>
          <p:nvSpPr>
            <p:cNvPr id="13" name="Rectangle 32"/>
            <p:cNvSpPr>
              <a:spLocks noChangeArrowheads="1"/>
            </p:cNvSpPr>
            <p:nvPr/>
          </p:nvSpPr>
          <p:spPr bwMode="auto">
            <a:xfrm>
              <a:off x="3515" y="1389"/>
              <a:ext cx="91" cy="2132"/>
            </a:xfrm>
            <a:prstGeom prst="rect">
              <a:avLst/>
            </a:prstGeom>
            <a:gradFill rotWithShape="1">
              <a:gsLst>
                <a:gs pos="0">
                  <a:srgbClr val="C40505"/>
                </a:gs>
                <a:gs pos="100000">
                  <a:srgbClr val="6F030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de-DE" altLang="de-DE"/>
            </a:p>
          </p:txBody>
        </p:sp>
      </p:grpSp>
    </p:spTree>
    <p:extLst>
      <p:ext uri="{BB962C8B-B14F-4D97-AF65-F5344CB8AC3E}">
        <p14:creationId xmlns:p14="http://schemas.microsoft.com/office/powerpoint/2010/main" val="1609046098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4C7013"/>
      </a:dk2>
      <a:lt2>
        <a:srgbClr val="0061B2"/>
      </a:lt2>
      <a:accent1>
        <a:srgbClr val="FEA501"/>
      </a:accent1>
      <a:accent2>
        <a:srgbClr val="C40505"/>
      </a:accent2>
      <a:accent3>
        <a:srgbClr val="FFFFFF"/>
      </a:accent3>
      <a:accent4>
        <a:srgbClr val="000000"/>
      </a:accent4>
      <a:accent5>
        <a:srgbClr val="FECFAA"/>
      </a:accent5>
      <a:accent6>
        <a:srgbClr val="B10404"/>
      </a:accent6>
      <a:hlink>
        <a:srgbClr val="919191"/>
      </a:hlink>
      <a:folHlink>
        <a:srgbClr val="C9C9C9"/>
      </a:folHlink>
    </a:clrScheme>
    <a:fontScheme name="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40505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10404"/>
        </a:accent6>
        <a:hlink>
          <a:srgbClr val="919191"/>
        </a:hlink>
        <a:folHlink>
          <a:srgbClr val="C9C9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40505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10404"/>
        </a:accent6>
        <a:hlink>
          <a:srgbClr val="919191"/>
        </a:hlink>
        <a:folHlink>
          <a:srgbClr val="C9C9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40505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10404"/>
        </a:accent6>
        <a:hlink>
          <a:srgbClr val="C40505"/>
        </a:hlink>
        <a:folHlink>
          <a:srgbClr val="C9C9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919191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838383"/>
        </a:accent6>
        <a:hlink>
          <a:srgbClr val="C40505"/>
        </a:hlink>
        <a:folHlink>
          <a:srgbClr val="C9C9C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162</Words>
  <Application>Microsoft Office PowerPoint</Application>
  <PresentationFormat>Bildschirmpräsentation (4:3)</PresentationFormat>
  <Paragraphs>52</Paragraphs>
  <Slides>8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1" baseType="lpstr">
      <vt:lpstr>Arial</vt:lpstr>
      <vt:lpstr>Wingdings</vt:lpstr>
      <vt:lpstr>Standarddesign</vt:lpstr>
      <vt:lpstr>Assembler 8051 - Spieluhr</vt:lpstr>
      <vt:lpstr>Gliederung</vt:lpstr>
      <vt:lpstr>Projektidee</vt:lpstr>
      <vt:lpstr>Grundlagen</vt:lpstr>
      <vt:lpstr>Benötigte Elemente</vt:lpstr>
      <vt:lpstr>Programmablaufsplan</vt:lpstr>
      <vt:lpstr>Simulation</vt:lpstr>
      <vt:lpstr>PowerPoint-Präsentation</vt:lpstr>
    </vt:vector>
  </TitlesOfParts>
  <Company>BA-Karlsruhe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NUMERIK-1</dc:title>
  <dc:creator>i</dc:creator>
  <cp:lastModifiedBy>Sarah Glatt</cp:lastModifiedBy>
  <cp:revision>37</cp:revision>
  <dcterms:created xsi:type="dcterms:W3CDTF">2009-01-22T20:42:08Z</dcterms:created>
  <dcterms:modified xsi:type="dcterms:W3CDTF">2021-05-05T13:17:01Z</dcterms:modified>
</cp:coreProperties>
</file>