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1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581" autoAdjust="0"/>
  </p:normalViewPr>
  <p:slideViewPr>
    <p:cSldViewPr>
      <p:cViewPr>
        <p:scale>
          <a:sx n="110" d="100"/>
          <a:sy n="110" d="100"/>
        </p:scale>
        <p:origin x="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3F79890-61FA-439F-B2C6-EDBCD4E8E1F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Sinja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79890-61FA-439F-B2C6-EDBCD4E8E1FA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679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Sinja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79890-61FA-439F-B2C6-EDBCD4E8E1FA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3081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Sinja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79890-61FA-439F-B2C6-EDBCD4E8E1FA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084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Zhibek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79890-61FA-439F-B2C6-EDBCD4E8E1FA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1516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Marina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79890-61FA-439F-B2C6-EDBCD4E8E1FA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028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Sarah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79890-61FA-439F-B2C6-EDBCD4E8E1FA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593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Sarah</a:t>
            </a:r>
          </a:p>
          <a:p>
            <a:r>
              <a:rPr lang="de-DE" dirty="0" smtClean="0"/>
              <a:t>Link im Chat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79890-61FA-439F-B2C6-EDBCD4E8E1FA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6653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Sarah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79890-61FA-439F-B2C6-EDBCD4E8E1FA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315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300038" y="6269038"/>
            <a:ext cx="496887" cy="11588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796925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1293813" y="6269038"/>
            <a:ext cx="4953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1789113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2286000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" name="Rectangle 20"/>
          <p:cNvSpPr>
            <a:spLocks noChangeArrowheads="1"/>
          </p:cNvSpPr>
          <p:nvPr userDrawn="1"/>
        </p:nvSpPr>
        <p:spPr bwMode="auto">
          <a:xfrm>
            <a:off x="2782888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3279775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1" name="Rectangle 22"/>
          <p:cNvSpPr>
            <a:spLocks noChangeArrowheads="1"/>
          </p:cNvSpPr>
          <p:nvPr userDrawn="1"/>
        </p:nvSpPr>
        <p:spPr bwMode="auto">
          <a:xfrm>
            <a:off x="3776663" y="6269038"/>
            <a:ext cx="4953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2" name="Rectangle 23"/>
          <p:cNvSpPr>
            <a:spLocks noChangeArrowheads="1"/>
          </p:cNvSpPr>
          <p:nvPr userDrawn="1"/>
        </p:nvSpPr>
        <p:spPr bwMode="auto">
          <a:xfrm>
            <a:off x="4271963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768850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4" name="Line 25"/>
          <p:cNvSpPr>
            <a:spLocks noChangeShapeType="1"/>
          </p:cNvSpPr>
          <p:nvPr userDrawn="1"/>
        </p:nvSpPr>
        <p:spPr bwMode="auto">
          <a:xfrm>
            <a:off x="0" y="6045200"/>
            <a:ext cx="9139238" cy="0"/>
          </a:xfrm>
          <a:prstGeom prst="line">
            <a:avLst/>
          </a:prstGeom>
          <a:noFill/>
          <a:ln w="9525">
            <a:solidFill>
              <a:srgbClr val="9F9F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5" name="Picture 19" descr="logo_dhb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6165850"/>
            <a:ext cx="18716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20"/>
          <p:cNvGrpSpPr>
            <a:grpSpLocks/>
          </p:cNvGrpSpPr>
          <p:nvPr userDrawn="1"/>
        </p:nvGrpSpPr>
        <p:grpSpPr bwMode="auto">
          <a:xfrm rot="5400000">
            <a:off x="511970" y="6025356"/>
            <a:ext cx="176212" cy="600075"/>
            <a:chOff x="3424" y="1389"/>
            <a:chExt cx="182" cy="2132"/>
          </a:xfrm>
        </p:grpSpPr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  <p:sp>
        <p:nvSpPr>
          <p:cNvPr id="727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 noProof="1"/>
            </a:lvl1pPr>
          </a:lstStyle>
          <a:p>
            <a:pPr lvl="0"/>
            <a:r>
              <a:rPr lang="de-DE" altLang="de-DE" noProof="1" smtClean="0"/>
              <a:t>Formatvorlage des Untertitelmasters durch Klicken bearbeiten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noProof="1"/>
            </a:lvl1pPr>
          </a:lstStyle>
          <a:p>
            <a:pPr lvl="0"/>
            <a:r>
              <a:rPr lang="de-DE" altLang="de-DE" noProof="1" smtClean="0"/>
              <a:t>Titelmasterformat durch Klicken bearbeiten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07697541"/>
      </p:ext>
    </p:extLst>
  </p:cSld>
  <p:clrMapOvr>
    <a:masterClrMapping/>
  </p:clrMapOvr>
  <p:transition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4934535"/>
      </p:ext>
    </p:extLst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0238339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38333"/>
      </p:ext>
    </p:extLst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35302681"/>
      </p:ext>
    </p:extLst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00229907"/>
      </p:ext>
    </p:extLst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0163230"/>
      </p:ext>
    </p:extLst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4413644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95674669"/>
      </p:ext>
    </p:extLst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3925053"/>
      </p:ext>
    </p:extLst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703968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noProof="1" smtClean="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029" name="Rectangle 15"/>
          <p:cNvSpPr>
            <a:spLocks noChangeArrowheads="1"/>
          </p:cNvSpPr>
          <p:nvPr userDrawn="1"/>
        </p:nvSpPr>
        <p:spPr bwMode="auto">
          <a:xfrm>
            <a:off x="300038" y="6269038"/>
            <a:ext cx="496887" cy="158750"/>
          </a:xfrm>
          <a:prstGeom prst="rect">
            <a:avLst/>
          </a:prstGeom>
          <a:solidFill>
            <a:srgbClr val="E2E2E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0" name="Rectangle 16"/>
          <p:cNvSpPr>
            <a:spLocks noChangeArrowheads="1"/>
          </p:cNvSpPr>
          <p:nvPr userDrawn="1"/>
        </p:nvSpPr>
        <p:spPr bwMode="auto">
          <a:xfrm>
            <a:off x="796925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1" name="Rectangle 17"/>
          <p:cNvSpPr>
            <a:spLocks noChangeArrowheads="1"/>
          </p:cNvSpPr>
          <p:nvPr userDrawn="1"/>
        </p:nvSpPr>
        <p:spPr bwMode="auto">
          <a:xfrm>
            <a:off x="1293813" y="6269038"/>
            <a:ext cx="495300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2" name="Rectangle 18"/>
          <p:cNvSpPr>
            <a:spLocks noChangeArrowheads="1"/>
          </p:cNvSpPr>
          <p:nvPr userDrawn="1"/>
        </p:nvSpPr>
        <p:spPr bwMode="auto">
          <a:xfrm>
            <a:off x="1789113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3" name="Rectangle 19"/>
          <p:cNvSpPr>
            <a:spLocks noChangeArrowheads="1"/>
          </p:cNvSpPr>
          <p:nvPr userDrawn="1"/>
        </p:nvSpPr>
        <p:spPr bwMode="auto">
          <a:xfrm>
            <a:off x="2286000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2782888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5" name="Rectangle 21"/>
          <p:cNvSpPr>
            <a:spLocks noChangeArrowheads="1"/>
          </p:cNvSpPr>
          <p:nvPr userDrawn="1"/>
        </p:nvSpPr>
        <p:spPr bwMode="auto">
          <a:xfrm>
            <a:off x="3279775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6" name="Rectangle 22"/>
          <p:cNvSpPr>
            <a:spLocks noChangeArrowheads="1"/>
          </p:cNvSpPr>
          <p:nvPr userDrawn="1"/>
        </p:nvSpPr>
        <p:spPr bwMode="auto">
          <a:xfrm>
            <a:off x="3776663" y="6269038"/>
            <a:ext cx="495300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7" name="Rectangle 23"/>
          <p:cNvSpPr>
            <a:spLocks noChangeArrowheads="1"/>
          </p:cNvSpPr>
          <p:nvPr userDrawn="1"/>
        </p:nvSpPr>
        <p:spPr bwMode="auto">
          <a:xfrm>
            <a:off x="4271963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8" name="Rectangle 24"/>
          <p:cNvSpPr>
            <a:spLocks noChangeArrowheads="1"/>
          </p:cNvSpPr>
          <p:nvPr userDrawn="1"/>
        </p:nvSpPr>
        <p:spPr bwMode="auto">
          <a:xfrm>
            <a:off x="4768850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9" name="Line 25"/>
          <p:cNvSpPr>
            <a:spLocks noChangeShapeType="1"/>
          </p:cNvSpPr>
          <p:nvPr userDrawn="1"/>
        </p:nvSpPr>
        <p:spPr bwMode="auto">
          <a:xfrm>
            <a:off x="0" y="6045200"/>
            <a:ext cx="9139238" cy="0"/>
          </a:xfrm>
          <a:prstGeom prst="line">
            <a:avLst/>
          </a:prstGeom>
          <a:noFill/>
          <a:ln w="9525">
            <a:solidFill>
              <a:srgbClr val="9F9F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40" name="Picture 19" descr="logo_dhbw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6165850"/>
            <a:ext cx="18716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advClick="0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.pinimg.com/originals/dd/a0/37/dda03787b680b6bff761458afa2b2ce3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484313"/>
            <a:ext cx="7772400" cy="1470025"/>
          </a:xfrm>
        </p:spPr>
        <p:txBody>
          <a:bodyPr anchor="ctr"/>
          <a:lstStyle/>
          <a:p>
            <a:pPr eaLnBrk="1" hangingPunct="1"/>
            <a:r>
              <a:rPr lang="de-DE" altLang="de-DE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Assembler 8051 - Spieluhr</a:t>
            </a:r>
            <a:endParaRPr lang="de-DE" altLang="de-DE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612" y="3886200"/>
            <a:ext cx="6984776" cy="1752600"/>
          </a:xfrm>
        </p:spPr>
        <p:txBody>
          <a:bodyPr/>
          <a:lstStyle/>
          <a:p>
            <a:pPr algn="r" eaLnBrk="1" hangingPunct="1"/>
            <a:r>
              <a:rPr lang="de-DE" alt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Systemnahe Programmierung – Prof. Dr. Ralph Lausen</a:t>
            </a:r>
          </a:p>
          <a:p>
            <a:pPr algn="r" eaLnBrk="1" hangingPunct="1"/>
            <a:r>
              <a:rPr lang="de-DE" alt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Projektvorstellung – TINF19B2</a:t>
            </a:r>
          </a:p>
          <a:p>
            <a:pPr algn="r" eaLnBrk="1" hangingPunct="1"/>
            <a:r>
              <a:rPr lang="de-DE" alt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Marina Vollmer, Sarah Glatt, Sinja Ohle, Zhibek Bastian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Gliederung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Projektidee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Benötigte Elemente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Programmablaufsplan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1027598" y="5533393"/>
            <a:ext cx="176212" cy="1584000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</p:spTree>
    <p:extLst>
      <p:ext uri="{BB962C8B-B14F-4D97-AF65-F5344CB8AC3E}">
        <p14:creationId xmlns:p14="http://schemas.microsoft.com/office/powerpoint/2010/main" val="334248517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Projektidee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Spieluhr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Musikstück abspielen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An- </a:t>
            </a: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Ausschalter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LED zeigt </a:t>
            </a: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1297494" y="5263393"/>
            <a:ext cx="176212" cy="2124000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18113" r="3402" b="49417"/>
          <a:stretch/>
        </p:blipFill>
        <p:spPr>
          <a:xfrm>
            <a:off x="1691311" y="3214464"/>
            <a:ext cx="5761378" cy="280682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Textfeld 9"/>
          <p:cNvSpPr txBox="1"/>
          <p:nvPr/>
        </p:nvSpPr>
        <p:spPr>
          <a:xfrm>
            <a:off x="5376480" y="5833021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 smtClean="0">
                <a:hlinkClick r:id="rId4"/>
              </a:rPr>
              <a:t>The Imperial March by John Williams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9539680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Grundlagen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type m:val="skw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de-DE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→  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type m:val="skw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den>
                    </m:f>
                  </m:oMath>
                </a14:m>
                <a:endParaRPr lang="de-DE" sz="2400" b="0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den>
                    </m:f>
                  </m:oMath>
                </a14:m>
                <a:endParaRPr lang="de-DE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1" t="-183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1585502" y="4975393"/>
            <a:ext cx="176212" cy="2700000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  <p:pic>
        <p:nvPicPr>
          <p:cNvPr id="11266" name="Picture 2" descr="https://llg.cubic.org/docs/audio/sin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3160249"/>
            <a:ext cx="762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r Verbinder 10"/>
          <p:cNvCxnSpPr/>
          <p:nvPr/>
        </p:nvCxnSpPr>
        <p:spPr bwMode="auto">
          <a:xfrm>
            <a:off x="1907704" y="5358621"/>
            <a:ext cx="280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3200362" y="53010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de-DE" b="1" i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Gerader Verbinder 13"/>
          <p:cNvCxnSpPr/>
          <p:nvPr/>
        </p:nvCxnSpPr>
        <p:spPr bwMode="auto">
          <a:xfrm>
            <a:off x="1907704" y="5085184"/>
            <a:ext cx="15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>
            <a:off x="2555776" y="500388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err="1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de-DE" b="1" i="1" baseline="-250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de-DE" b="1" i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Gerader Verbinder 15"/>
          <p:cNvCxnSpPr/>
          <p:nvPr/>
        </p:nvCxnSpPr>
        <p:spPr bwMode="auto">
          <a:xfrm flipV="1">
            <a:off x="827584" y="3212976"/>
            <a:ext cx="0" cy="17809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 bwMode="auto">
          <a:xfrm flipV="1">
            <a:off x="755576" y="4941168"/>
            <a:ext cx="7596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39552" y="33784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39552" y="47466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de-DE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Gerader Verbinder 18"/>
          <p:cNvCxnSpPr/>
          <p:nvPr/>
        </p:nvCxnSpPr>
        <p:spPr bwMode="auto">
          <a:xfrm>
            <a:off x="827584" y="3573016"/>
            <a:ext cx="12241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>
                <a:lumMod val="65000"/>
              </a:schemeClr>
            </a:outerShdw>
          </a:effectLst>
          <a:extLst/>
        </p:spPr>
      </p:cxnSp>
      <p:cxnSp>
        <p:nvCxnSpPr>
          <p:cNvPr id="26" name="Gerader Verbinder 25"/>
          <p:cNvCxnSpPr/>
          <p:nvPr/>
        </p:nvCxnSpPr>
        <p:spPr bwMode="auto">
          <a:xfrm>
            <a:off x="2073600" y="3573016"/>
            <a:ext cx="0" cy="136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>
                <a:lumMod val="65000"/>
              </a:schemeClr>
            </a:outerShdw>
          </a:effectLst>
          <a:extLst/>
        </p:spPr>
      </p:cxnSp>
      <p:cxnSp>
        <p:nvCxnSpPr>
          <p:cNvPr id="23" name="Gerader Verbinder 22"/>
          <p:cNvCxnSpPr/>
          <p:nvPr/>
        </p:nvCxnSpPr>
        <p:spPr bwMode="auto">
          <a:xfrm>
            <a:off x="2051720" y="4941168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>
                <a:lumMod val="65000"/>
              </a:schemeClr>
            </a:outerShdw>
          </a:effectLst>
          <a:extLst/>
        </p:spPr>
      </p:cxnSp>
      <p:cxnSp>
        <p:nvCxnSpPr>
          <p:cNvPr id="27" name="Gerader Verbinder 26"/>
          <p:cNvCxnSpPr/>
          <p:nvPr/>
        </p:nvCxnSpPr>
        <p:spPr bwMode="auto">
          <a:xfrm>
            <a:off x="3366000" y="3573016"/>
            <a:ext cx="0" cy="136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>
                <a:lumMod val="65000"/>
              </a:schemeClr>
            </a:outerShdw>
          </a:effectLst>
          <a:extLst/>
        </p:spPr>
      </p:cxnSp>
      <p:cxnSp>
        <p:nvCxnSpPr>
          <p:cNvPr id="21" name="Gerader Verbinder 20"/>
          <p:cNvCxnSpPr/>
          <p:nvPr/>
        </p:nvCxnSpPr>
        <p:spPr bwMode="auto">
          <a:xfrm>
            <a:off x="3347864" y="3573016"/>
            <a:ext cx="12241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>
                <a:lumMod val="65000"/>
              </a:schemeClr>
            </a:outerShdw>
          </a:effectLst>
          <a:extLst/>
        </p:spPr>
      </p:cxnSp>
      <p:cxnSp>
        <p:nvCxnSpPr>
          <p:cNvPr id="28" name="Gerader Verbinder 27"/>
          <p:cNvCxnSpPr/>
          <p:nvPr/>
        </p:nvCxnSpPr>
        <p:spPr bwMode="auto">
          <a:xfrm>
            <a:off x="4597200" y="3573016"/>
            <a:ext cx="0" cy="136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>
                <a:lumMod val="65000"/>
              </a:schemeClr>
            </a:outerShdw>
          </a:effectLst>
          <a:extLst/>
        </p:spPr>
      </p:cxnSp>
      <p:cxnSp>
        <p:nvCxnSpPr>
          <p:cNvPr id="24" name="Gerader Verbinder 23"/>
          <p:cNvCxnSpPr/>
          <p:nvPr/>
        </p:nvCxnSpPr>
        <p:spPr bwMode="auto">
          <a:xfrm>
            <a:off x="4572000" y="4941168"/>
            <a:ext cx="12241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>
                <a:lumMod val="65000"/>
              </a:schemeClr>
            </a:outerShdw>
          </a:effectLst>
          <a:extLst/>
        </p:spPr>
      </p:cxnSp>
      <p:cxnSp>
        <p:nvCxnSpPr>
          <p:cNvPr id="29" name="Gerader Verbinder 28"/>
          <p:cNvCxnSpPr/>
          <p:nvPr/>
        </p:nvCxnSpPr>
        <p:spPr bwMode="auto">
          <a:xfrm>
            <a:off x="5796136" y="3573016"/>
            <a:ext cx="0" cy="136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>
                <a:lumMod val="65000"/>
              </a:schemeClr>
            </a:outerShdw>
          </a:effectLst>
          <a:extLst/>
        </p:spPr>
      </p:cxnSp>
      <p:cxnSp>
        <p:nvCxnSpPr>
          <p:cNvPr id="22" name="Gerader Verbinder 21"/>
          <p:cNvCxnSpPr/>
          <p:nvPr/>
        </p:nvCxnSpPr>
        <p:spPr bwMode="auto">
          <a:xfrm>
            <a:off x="5796136" y="3573016"/>
            <a:ext cx="12241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>
                <a:lumMod val="65000"/>
              </a:schemeClr>
            </a:outerShdw>
          </a:effectLst>
          <a:extLst/>
        </p:spPr>
      </p:cxnSp>
      <p:cxnSp>
        <p:nvCxnSpPr>
          <p:cNvPr id="30" name="Gerader Verbinder 29"/>
          <p:cNvCxnSpPr/>
          <p:nvPr/>
        </p:nvCxnSpPr>
        <p:spPr bwMode="auto">
          <a:xfrm>
            <a:off x="7020272" y="3573016"/>
            <a:ext cx="0" cy="136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>
                <a:lumMod val="65000"/>
              </a:schemeClr>
            </a:outerShdw>
          </a:effectLst>
          <a:extLst/>
        </p:spPr>
      </p:cxnSp>
      <p:cxnSp>
        <p:nvCxnSpPr>
          <p:cNvPr id="25" name="Gerader Verbinder 24"/>
          <p:cNvCxnSpPr/>
          <p:nvPr/>
        </p:nvCxnSpPr>
        <p:spPr bwMode="auto">
          <a:xfrm>
            <a:off x="7020272" y="4941168"/>
            <a:ext cx="122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>
                <a:lumMod val="65000"/>
              </a:schemeClr>
            </a:outerShdw>
          </a:effectLst>
          <a:extLst/>
        </p:spPr>
      </p:cxnSp>
      <p:cxnSp>
        <p:nvCxnSpPr>
          <p:cNvPr id="8" name="Gerader Verbinder 7"/>
          <p:cNvCxnSpPr/>
          <p:nvPr/>
        </p:nvCxnSpPr>
        <p:spPr bwMode="auto">
          <a:xfrm>
            <a:off x="2051720" y="3249224"/>
            <a:ext cx="0" cy="223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r Verbinder 12"/>
          <p:cNvCxnSpPr/>
          <p:nvPr/>
        </p:nvCxnSpPr>
        <p:spPr bwMode="auto">
          <a:xfrm>
            <a:off x="3347864" y="3212976"/>
            <a:ext cx="0" cy="194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r Verbinder 9"/>
          <p:cNvCxnSpPr/>
          <p:nvPr/>
        </p:nvCxnSpPr>
        <p:spPr bwMode="auto">
          <a:xfrm>
            <a:off x="4572000" y="3212976"/>
            <a:ext cx="0" cy="2268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975764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2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Benötigte Elemente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Timer Interrupt 0 – Frequenz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Timer Interrupt 1 – Takt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Externer Interrupt 0 – </a:t>
            </a: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  <a:endParaRPr lang="de-DE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P0.0 – Lautsprecher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P0.1 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LED</a:t>
            </a: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(Kontrollleuchte)</a:t>
            </a:r>
            <a:endParaRPr lang="de-DE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1855782" y="4705393"/>
            <a:ext cx="176212" cy="3240000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</p:spTree>
    <p:extLst>
      <p:ext uri="{BB962C8B-B14F-4D97-AF65-F5344CB8AC3E}">
        <p14:creationId xmlns:p14="http://schemas.microsoft.com/office/powerpoint/2010/main" val="36065082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7113966" y="3472104"/>
            <a:ext cx="226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907704" y="2564904"/>
            <a:ext cx="226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Programmablaufsplan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2143518" y="4417393"/>
            <a:ext cx="176212" cy="3816000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  <p:sp>
        <p:nvSpPr>
          <p:cNvPr id="7" name="Abgerundetes Rechteck 6"/>
          <p:cNvSpPr/>
          <p:nvPr/>
        </p:nvSpPr>
        <p:spPr bwMode="auto">
          <a:xfrm>
            <a:off x="827584" y="1484784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Externer Interrupt 0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441588" y="1484784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Timer Interrupt 0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012160" y="1486780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Timer Interrupt 1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827584" y="5301208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Reti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439229" y="5301208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Reti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6007442" y="5301208"/>
            <a:ext cx="2232248" cy="5760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Reti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lussdiagramm: Vordefinierter Prozess 12"/>
          <p:cNvSpPr/>
          <p:nvPr/>
        </p:nvSpPr>
        <p:spPr bwMode="auto">
          <a:xfrm>
            <a:off x="827584" y="2204864"/>
            <a:ext cx="2232248" cy="2952000"/>
          </a:xfrm>
          <a:prstGeom prst="flowChartPredefined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187898" y="2780968"/>
            <a:ext cx="1511894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LED = 0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lussdiagramm: Verzweigung 14"/>
          <p:cNvSpPr/>
          <p:nvPr/>
        </p:nvSpPr>
        <p:spPr bwMode="auto">
          <a:xfrm>
            <a:off x="1187898" y="2276872"/>
            <a:ext cx="1511894" cy="360065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LED=1?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1187624" y="3213016"/>
            <a:ext cx="1511894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Stoppe Timer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1187624" y="3861048"/>
            <a:ext cx="1511894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LED = 1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1187624" y="4725184"/>
            <a:ext cx="1511894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Starte Timer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187624" y="4293096"/>
            <a:ext cx="1511894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Initialisiere Musikstück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lussdiagramm: Vordefinierter Prozess 20"/>
          <p:cNvSpPr/>
          <p:nvPr/>
        </p:nvSpPr>
        <p:spPr bwMode="auto">
          <a:xfrm>
            <a:off x="3439229" y="2204864"/>
            <a:ext cx="2232248" cy="2952000"/>
          </a:xfrm>
          <a:prstGeom prst="flowChartPredefined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3799406" y="3645024"/>
            <a:ext cx="1511894" cy="12241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Hole Startwerte Timer aus Tabelle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Flussdiagramm: Vordefinierter Prozess 22"/>
          <p:cNvSpPr/>
          <p:nvPr/>
        </p:nvSpPr>
        <p:spPr bwMode="auto">
          <a:xfrm>
            <a:off x="6007442" y="2204864"/>
            <a:ext cx="2232248" cy="2951999"/>
          </a:xfrm>
          <a:prstGeom prst="flowChartPredefined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6360723" y="4363026"/>
            <a:ext cx="1511894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Spiele nächste Note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Flussdiagramm: Verzweigung 24"/>
          <p:cNvSpPr/>
          <p:nvPr/>
        </p:nvSpPr>
        <p:spPr bwMode="auto">
          <a:xfrm>
            <a:off x="6360723" y="2492896"/>
            <a:ext cx="1511894" cy="1008112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Spiel-dauer erreicht?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Gerade Verbindung mit Pfeil 26"/>
          <p:cNvCxnSpPr>
            <a:stCxn id="7" idx="2"/>
            <a:endCxn id="13" idx="0"/>
          </p:cNvCxnSpPr>
          <p:nvPr/>
        </p:nvCxnSpPr>
        <p:spPr bwMode="auto">
          <a:xfrm>
            <a:off x="1943708" y="2060848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3" idx="2"/>
            <a:endCxn id="10" idx="0"/>
          </p:cNvCxnSpPr>
          <p:nvPr/>
        </p:nvCxnSpPr>
        <p:spPr bwMode="auto">
          <a:xfrm>
            <a:off x="1943708" y="5156864"/>
            <a:ext cx="0" cy="144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>
            <a:stCxn id="15" idx="2"/>
            <a:endCxn id="14" idx="0"/>
          </p:cNvCxnSpPr>
          <p:nvPr/>
        </p:nvCxnSpPr>
        <p:spPr bwMode="auto">
          <a:xfrm>
            <a:off x="1943845" y="2636937"/>
            <a:ext cx="0" cy="144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>
            <a:stCxn id="14" idx="2"/>
            <a:endCxn id="17" idx="0"/>
          </p:cNvCxnSpPr>
          <p:nvPr/>
        </p:nvCxnSpPr>
        <p:spPr bwMode="auto">
          <a:xfrm flipH="1">
            <a:off x="1943571" y="3140968"/>
            <a:ext cx="274" cy="7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winkelter Verbinder 34"/>
          <p:cNvCxnSpPr>
            <a:stCxn id="15" idx="3"/>
            <a:endCxn id="18" idx="0"/>
          </p:cNvCxnSpPr>
          <p:nvPr/>
        </p:nvCxnSpPr>
        <p:spPr bwMode="auto">
          <a:xfrm flipH="1">
            <a:off x="1943571" y="2456905"/>
            <a:ext cx="756221" cy="1404143"/>
          </a:xfrm>
          <a:prstGeom prst="bentConnector4">
            <a:avLst>
              <a:gd name="adj1" fmla="val -30229"/>
              <a:gd name="adj2" fmla="val 889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rade Verbindung mit Pfeil 37"/>
          <p:cNvCxnSpPr>
            <a:stCxn id="18" idx="2"/>
            <a:endCxn id="20" idx="0"/>
          </p:cNvCxnSpPr>
          <p:nvPr/>
        </p:nvCxnSpPr>
        <p:spPr bwMode="auto">
          <a:xfrm>
            <a:off x="1943571" y="4221048"/>
            <a:ext cx="0" cy="7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>
            <a:stCxn id="20" idx="2"/>
            <a:endCxn id="19" idx="0"/>
          </p:cNvCxnSpPr>
          <p:nvPr/>
        </p:nvCxnSpPr>
        <p:spPr bwMode="auto">
          <a:xfrm>
            <a:off x="1943571" y="4653096"/>
            <a:ext cx="0" cy="7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feld 40"/>
          <p:cNvSpPr txBox="1"/>
          <p:nvPr/>
        </p:nvSpPr>
        <p:spPr>
          <a:xfrm>
            <a:off x="2555776" y="224667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Gerade Verbindung mit Pfeil 43"/>
          <p:cNvCxnSpPr>
            <a:stCxn id="8" idx="2"/>
            <a:endCxn id="21" idx="0"/>
          </p:cNvCxnSpPr>
          <p:nvPr/>
        </p:nvCxnSpPr>
        <p:spPr bwMode="auto">
          <a:xfrm flipH="1">
            <a:off x="4555353" y="2060848"/>
            <a:ext cx="2359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 Verbindung mit Pfeil 45"/>
          <p:cNvCxnSpPr>
            <a:stCxn id="21" idx="2"/>
            <a:endCxn id="11" idx="0"/>
          </p:cNvCxnSpPr>
          <p:nvPr/>
        </p:nvCxnSpPr>
        <p:spPr bwMode="auto">
          <a:xfrm>
            <a:off x="4555353" y="5156864"/>
            <a:ext cx="0" cy="144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/>
          <p:cNvCxnSpPr>
            <a:stCxn id="9" idx="2"/>
            <a:endCxn id="23" idx="0"/>
          </p:cNvCxnSpPr>
          <p:nvPr/>
        </p:nvCxnSpPr>
        <p:spPr bwMode="auto">
          <a:xfrm flipH="1">
            <a:off x="7123566" y="2062844"/>
            <a:ext cx="4718" cy="142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/>
          <p:cNvCxnSpPr>
            <a:stCxn id="25" idx="2"/>
            <a:endCxn id="49" idx="0"/>
          </p:cNvCxnSpPr>
          <p:nvPr/>
        </p:nvCxnSpPr>
        <p:spPr bwMode="auto">
          <a:xfrm>
            <a:off x="7116670" y="3501008"/>
            <a:ext cx="6896" cy="2197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/>
          <p:cNvCxnSpPr>
            <a:stCxn id="23" idx="2"/>
            <a:endCxn id="12" idx="0"/>
          </p:cNvCxnSpPr>
          <p:nvPr/>
        </p:nvCxnSpPr>
        <p:spPr bwMode="auto">
          <a:xfrm>
            <a:off x="7123566" y="5156863"/>
            <a:ext cx="0" cy="144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hteck 53"/>
          <p:cNvSpPr/>
          <p:nvPr/>
        </p:nvSpPr>
        <p:spPr bwMode="auto">
          <a:xfrm>
            <a:off x="3799406" y="2564602"/>
            <a:ext cx="1511894" cy="7923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Komplemen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-tiere Lautsprecher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Gerade Verbindung mit Pfeil 63"/>
          <p:cNvCxnSpPr>
            <a:stCxn id="54" idx="2"/>
            <a:endCxn id="22" idx="0"/>
          </p:cNvCxnSpPr>
          <p:nvPr/>
        </p:nvCxnSpPr>
        <p:spPr bwMode="auto">
          <a:xfrm>
            <a:off x="4555353" y="3356992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hteck 48"/>
          <p:cNvSpPr/>
          <p:nvPr/>
        </p:nvSpPr>
        <p:spPr bwMode="auto">
          <a:xfrm>
            <a:off x="6367619" y="3720781"/>
            <a:ext cx="1511894" cy="36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Kurze Pause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Gerade Verbindung mit Pfeil 50"/>
          <p:cNvCxnSpPr>
            <a:stCxn id="49" idx="2"/>
            <a:endCxn id="24" idx="0"/>
          </p:cNvCxnSpPr>
          <p:nvPr/>
        </p:nvCxnSpPr>
        <p:spPr bwMode="auto">
          <a:xfrm flipH="1">
            <a:off x="7116670" y="4080781"/>
            <a:ext cx="6896" cy="282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269908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41" grpId="0"/>
      <p:bldP spid="54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Live Demo / Video?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5400000">
            <a:off x="727870" y="5809456"/>
            <a:ext cx="176212" cy="1031875"/>
            <a:chOff x="3424" y="1389"/>
            <a:chExt cx="182" cy="2132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</p:spTree>
    <p:extLst>
      <p:ext uri="{BB962C8B-B14F-4D97-AF65-F5344CB8AC3E}">
        <p14:creationId xmlns:p14="http://schemas.microsoft.com/office/powerpoint/2010/main" val="65171396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575556" y="2859614"/>
            <a:ext cx="79928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Alle Informationen </a:t>
            </a: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unter </a:t>
            </a:r>
          </a:p>
          <a:p>
            <a:pPr algn="ctr"/>
            <a:endParaRPr lang="de-DE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://github.com/sarah1410/SystemnaheProgrammierung</a:t>
            </a:r>
            <a:endParaRPr lang="de-DE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30"/>
          <p:cNvGrpSpPr>
            <a:grpSpLocks/>
          </p:cNvGrpSpPr>
          <p:nvPr/>
        </p:nvGrpSpPr>
        <p:grpSpPr bwMode="auto">
          <a:xfrm rot="5400000">
            <a:off x="2449918" y="4075393"/>
            <a:ext cx="176212" cy="4500000"/>
            <a:chOff x="3424" y="1389"/>
            <a:chExt cx="182" cy="2132"/>
          </a:xfrm>
        </p:grpSpPr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</p:spTree>
    <p:extLst>
      <p:ext uri="{BB962C8B-B14F-4D97-AF65-F5344CB8AC3E}">
        <p14:creationId xmlns:p14="http://schemas.microsoft.com/office/powerpoint/2010/main" val="16090460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683568" y="2705725"/>
            <a:ext cx="4248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Danke für Eure</a:t>
            </a:r>
          </a:p>
          <a:p>
            <a:r>
              <a:rPr lang="de-DE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Aufmerksamkeit!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15982" r="4641" b="1805"/>
          <a:stretch/>
        </p:blipFill>
        <p:spPr>
          <a:xfrm>
            <a:off x="5467134" y="1808820"/>
            <a:ext cx="2849282" cy="324036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1" name="Group 30"/>
          <p:cNvGrpSpPr>
            <a:grpSpLocks/>
          </p:cNvGrpSpPr>
          <p:nvPr/>
        </p:nvGrpSpPr>
        <p:grpSpPr bwMode="auto">
          <a:xfrm rot="5400000">
            <a:off x="2719974" y="3841393"/>
            <a:ext cx="176212" cy="4968000"/>
            <a:chOff x="3424" y="1389"/>
            <a:chExt cx="182" cy="2132"/>
          </a:xfrm>
        </p:grpSpPr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424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50000">
                  <a:srgbClr val="EFBDBD"/>
                </a:gs>
                <a:gs pos="100000">
                  <a:srgbClr val="C4050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515" y="1389"/>
              <a:ext cx="91" cy="2132"/>
            </a:xfrm>
            <a:prstGeom prst="rect">
              <a:avLst/>
            </a:prstGeom>
            <a:gradFill rotWithShape="1">
              <a:gsLst>
                <a:gs pos="0">
                  <a:srgbClr val="C40505"/>
                </a:gs>
                <a:gs pos="100000">
                  <a:srgbClr val="6F030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de-DE" altLang="de-DE"/>
            </a:p>
          </p:txBody>
        </p:sp>
      </p:grpSp>
    </p:spTree>
    <p:extLst>
      <p:ext uri="{BB962C8B-B14F-4D97-AF65-F5344CB8AC3E}">
        <p14:creationId xmlns:p14="http://schemas.microsoft.com/office/powerpoint/2010/main" val="23369471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40505"/>
      </a:accent2>
      <a:accent3>
        <a:srgbClr val="FFFFFF"/>
      </a:accent3>
      <a:accent4>
        <a:srgbClr val="000000"/>
      </a:accent4>
      <a:accent5>
        <a:srgbClr val="FECFAA"/>
      </a:accent5>
      <a:accent6>
        <a:srgbClr val="B10404"/>
      </a:accent6>
      <a:hlink>
        <a:srgbClr val="919191"/>
      </a:hlink>
      <a:folHlink>
        <a:srgbClr val="C9C9C9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C40505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C40505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Bildschirmpräsentation (4:3)</PresentationFormat>
  <Paragraphs>73</Paragraphs>
  <Slides>9</Slides>
  <Notes>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Standarddesign</vt:lpstr>
      <vt:lpstr>Assembler 8051 - Spieluhr</vt:lpstr>
      <vt:lpstr>Gliederung</vt:lpstr>
      <vt:lpstr>Projektidee</vt:lpstr>
      <vt:lpstr>Grundlagen</vt:lpstr>
      <vt:lpstr>Benötigte Elemente</vt:lpstr>
      <vt:lpstr>Programmablaufsplan</vt:lpstr>
      <vt:lpstr>Simulation</vt:lpstr>
      <vt:lpstr>PowerPoint-Präsentation</vt:lpstr>
      <vt:lpstr>PowerPoint-Präsentation</vt:lpstr>
    </vt:vector>
  </TitlesOfParts>
  <Company>BA-Karlsruhe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NUMERIK-1</dc:title>
  <dc:creator>i</dc:creator>
  <cp:lastModifiedBy>Sarah Glatt</cp:lastModifiedBy>
  <cp:revision>44</cp:revision>
  <dcterms:created xsi:type="dcterms:W3CDTF">2009-01-22T20:42:08Z</dcterms:created>
  <dcterms:modified xsi:type="dcterms:W3CDTF">2021-05-19T08:38:55Z</dcterms:modified>
</cp:coreProperties>
</file>