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4" r:id="rId2"/>
    <p:sldId id="257" r:id="rId3"/>
    <p:sldId id="260" r:id="rId4"/>
    <p:sldId id="258"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62"/>
  </p:normalViewPr>
  <p:slideViewPr>
    <p:cSldViewPr snapToGrid="0" snapToObjects="1">
      <p:cViewPr>
        <p:scale>
          <a:sx n="82" d="100"/>
          <a:sy n="82" d="100"/>
        </p:scale>
        <p:origin x="1696"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3C6F1-B4B9-EB43-9046-7BB2D2514A84}"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48653-CC8A-5E46-A1EE-E03E4131221E}" type="slidenum">
              <a:rPr lang="en-US" smtClean="0"/>
              <a:t>‹#›</a:t>
            </a:fld>
            <a:endParaRPr lang="en-US"/>
          </a:p>
        </p:txBody>
      </p:sp>
    </p:spTree>
    <p:extLst>
      <p:ext uri="{BB962C8B-B14F-4D97-AF65-F5344CB8AC3E}">
        <p14:creationId xmlns:p14="http://schemas.microsoft.com/office/powerpoint/2010/main" val="298793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from individual factors that might’ve caused education poverty, </a:t>
            </a:r>
          </a:p>
          <a:p>
            <a:r>
              <a:rPr lang="en-US" dirty="0"/>
              <a:t>Can also be called education inequality</a:t>
            </a:r>
          </a:p>
          <a:p>
            <a:r>
              <a:rPr lang="en-US" dirty="0"/>
              <a:t>(link how these two are similar/same)</a:t>
            </a:r>
          </a:p>
          <a:p>
            <a:endParaRPr lang="en-US" dirty="0"/>
          </a:p>
          <a:p>
            <a:r>
              <a:rPr lang="en-US" altLang="zh-CN" dirty="0"/>
              <a:t>Top</a:t>
            </a:r>
            <a:r>
              <a:rPr lang="zh-CN" altLang="en-US" dirty="0"/>
              <a:t> </a:t>
            </a:r>
            <a:r>
              <a:rPr lang="en-US" altLang="zh-CN" dirty="0"/>
              <a:t>picture</a:t>
            </a:r>
            <a:r>
              <a:rPr lang="zh-CN" altLang="en-US" dirty="0"/>
              <a:t> </a:t>
            </a:r>
            <a:r>
              <a:rPr lang="en-US" altLang="zh-CN" dirty="0"/>
              <a:t>came</a:t>
            </a:r>
            <a:r>
              <a:rPr lang="zh-CN" altLang="en-US" dirty="0"/>
              <a:t> </a:t>
            </a:r>
            <a:r>
              <a:rPr lang="en-US" altLang="zh-CN" dirty="0"/>
              <a:t>from</a:t>
            </a:r>
            <a:r>
              <a:rPr lang="zh-CN" altLang="en-US" dirty="0"/>
              <a:t> </a:t>
            </a:r>
            <a:r>
              <a:rPr lang="en-US" altLang="zh-CN" dirty="0"/>
              <a:t>an</a:t>
            </a:r>
            <a:r>
              <a:rPr lang="zh-CN" altLang="en-US" dirty="0"/>
              <a:t> </a:t>
            </a:r>
            <a:r>
              <a:rPr lang="en-US" altLang="zh-CN" dirty="0"/>
              <a:t>article</a:t>
            </a:r>
            <a:r>
              <a:rPr lang="zh-CN" altLang="en-US" dirty="0"/>
              <a:t> </a:t>
            </a:r>
            <a:r>
              <a:rPr lang="en-US" altLang="zh-CN" dirty="0"/>
              <a:t>asking</a:t>
            </a:r>
            <a:r>
              <a:rPr lang="zh-CN" altLang="en-US" dirty="0"/>
              <a:t> </a:t>
            </a:r>
            <a:r>
              <a:rPr lang="en-US" altLang="zh-CN" dirty="0"/>
              <a:t>for</a:t>
            </a:r>
            <a:r>
              <a:rPr lang="zh-CN" altLang="en-US" dirty="0"/>
              <a:t> </a:t>
            </a:r>
            <a:r>
              <a:rPr lang="en-US" altLang="zh-CN" dirty="0"/>
              <a:t>donations</a:t>
            </a:r>
            <a:r>
              <a:rPr lang="zh-CN" altLang="en-US" dirty="0"/>
              <a:t> </a:t>
            </a:r>
            <a:r>
              <a:rPr lang="en-US" altLang="zh-CN" dirty="0"/>
              <a:t>to</a:t>
            </a:r>
            <a:r>
              <a:rPr lang="zh-CN" altLang="en-US" dirty="0"/>
              <a:t> </a:t>
            </a:r>
            <a:r>
              <a:rPr lang="en-US" altLang="zh-CN" dirty="0"/>
              <a:t>help</a:t>
            </a:r>
            <a:r>
              <a:rPr lang="zh-CN" altLang="en-US" dirty="0"/>
              <a:t> </a:t>
            </a:r>
            <a:r>
              <a:rPr lang="en-US" altLang="zh-CN" dirty="0"/>
              <a:t>with</a:t>
            </a:r>
            <a:r>
              <a:rPr lang="zh-CN" altLang="en-US" dirty="0"/>
              <a:t> </a:t>
            </a:r>
            <a:r>
              <a:rPr lang="en-US" altLang="zh-CN" dirty="0"/>
              <a:t>education</a:t>
            </a:r>
            <a:r>
              <a:rPr lang="zh-CN" altLang="en-US" dirty="0"/>
              <a:t> </a:t>
            </a:r>
            <a:r>
              <a:rPr lang="en-US" altLang="zh-CN" dirty="0"/>
              <a:t>resources</a:t>
            </a:r>
            <a:r>
              <a:rPr lang="zh-CN" altLang="en-US" dirty="0"/>
              <a:t> </a:t>
            </a:r>
            <a:r>
              <a:rPr lang="en-US" altLang="zh-CN" dirty="0"/>
              <a:t>in</a:t>
            </a:r>
            <a:r>
              <a:rPr lang="zh-CN" altLang="en-US" dirty="0"/>
              <a:t> </a:t>
            </a:r>
            <a:r>
              <a:rPr lang="en-US" altLang="zh-CN" dirty="0" err="1"/>
              <a:t>povetry</a:t>
            </a:r>
            <a:r>
              <a:rPr lang="zh-CN" altLang="en-US" dirty="0"/>
              <a:t> </a:t>
            </a:r>
            <a:r>
              <a:rPr lang="en-US" altLang="zh-CN" dirty="0"/>
              <a:t>areas</a:t>
            </a:r>
          </a:p>
          <a:p>
            <a:r>
              <a:rPr lang="en-US" altLang="zh-CN" dirty="0"/>
              <a:t>Bottom</a:t>
            </a:r>
            <a:r>
              <a:rPr lang="zh-CN" altLang="en-US" dirty="0"/>
              <a:t> </a:t>
            </a:r>
            <a:r>
              <a:rPr lang="en-US" altLang="zh-CN" dirty="0"/>
              <a:t>pictures</a:t>
            </a:r>
            <a:r>
              <a:rPr lang="zh-CN" altLang="en-US" dirty="0"/>
              <a:t> </a:t>
            </a:r>
            <a:r>
              <a:rPr lang="en-US" altLang="zh-CN" dirty="0"/>
              <a:t>is</a:t>
            </a:r>
            <a:r>
              <a:rPr lang="zh-CN" altLang="en-US" dirty="0"/>
              <a:t> </a:t>
            </a:r>
            <a:r>
              <a:rPr lang="en-US" altLang="zh-CN" dirty="0"/>
              <a:t>taken</a:t>
            </a:r>
            <a:r>
              <a:rPr lang="zh-CN" altLang="en-US" dirty="0"/>
              <a:t> </a:t>
            </a:r>
            <a:r>
              <a:rPr lang="en-US" altLang="zh-CN" dirty="0"/>
              <a:t>in</a:t>
            </a:r>
            <a:r>
              <a:rPr lang="zh-CN" altLang="en-US" dirty="0"/>
              <a:t> </a:t>
            </a:r>
            <a:r>
              <a:rPr lang="en-US" altLang="zh-CN" dirty="0"/>
              <a:t>a</a:t>
            </a:r>
            <a:r>
              <a:rPr lang="zh-CN" altLang="en-US" dirty="0"/>
              <a:t> </a:t>
            </a:r>
            <a:r>
              <a:rPr lang="en-US" altLang="zh-CN" dirty="0"/>
              <a:t>public</a:t>
            </a:r>
            <a:r>
              <a:rPr lang="zh-CN" altLang="en-US" dirty="0"/>
              <a:t> </a:t>
            </a:r>
            <a:r>
              <a:rPr lang="en-US" altLang="zh-CN" dirty="0" err="1"/>
              <a:t>beijing</a:t>
            </a:r>
            <a:r>
              <a:rPr lang="zh-CN" altLang="en-US" dirty="0"/>
              <a:t> </a:t>
            </a:r>
            <a:r>
              <a:rPr lang="en-US" altLang="zh-CN" dirty="0"/>
              <a:t>elementary</a:t>
            </a:r>
            <a:r>
              <a:rPr lang="zh-CN" altLang="en-US" dirty="0"/>
              <a:t> </a:t>
            </a:r>
            <a:r>
              <a:rPr lang="en-US" altLang="zh-CN" dirty="0"/>
              <a:t>school</a:t>
            </a:r>
            <a:endParaRPr lang="en-US" dirty="0"/>
          </a:p>
        </p:txBody>
      </p:sp>
      <p:sp>
        <p:nvSpPr>
          <p:cNvPr id="4" name="Slide Number Placeholder 3"/>
          <p:cNvSpPr>
            <a:spLocks noGrp="1"/>
          </p:cNvSpPr>
          <p:nvPr>
            <p:ph type="sldNum" sz="quarter" idx="5"/>
          </p:nvPr>
        </p:nvSpPr>
        <p:spPr/>
        <p:txBody>
          <a:bodyPr/>
          <a:lstStyle/>
          <a:p>
            <a:fld id="{CBC48653-CC8A-5E46-A1EE-E03E4131221E}" type="slidenum">
              <a:rPr lang="en-US" smtClean="0"/>
              <a:t>2</a:t>
            </a:fld>
            <a:endParaRPr lang="en-US"/>
          </a:p>
        </p:txBody>
      </p:sp>
    </p:spTree>
    <p:extLst>
      <p:ext uri="{BB962C8B-B14F-4D97-AF65-F5344CB8AC3E}">
        <p14:creationId xmlns:p14="http://schemas.microsoft.com/office/powerpoint/2010/main" val="262091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GINI</a:t>
            </a:r>
            <a:r>
              <a:rPr lang="zh-CN" altLang="en-US" dirty="0"/>
              <a:t> </a:t>
            </a:r>
            <a:r>
              <a:rPr lang="en-US" altLang="zh-CN" dirty="0"/>
              <a:t>Coefficient</a:t>
            </a:r>
            <a:r>
              <a:rPr lang="zh-CN" altLang="en-US" dirty="0"/>
              <a:t> </a:t>
            </a:r>
            <a:r>
              <a:rPr lang="en-US" altLang="zh-CN" dirty="0"/>
              <a:t>income</a:t>
            </a:r>
            <a:r>
              <a:rPr lang="zh-CN" altLang="en-US" dirty="0"/>
              <a:t> </a:t>
            </a:r>
            <a:r>
              <a:rPr lang="en-US" altLang="zh-CN" dirty="0"/>
              <a:t>distribution</a:t>
            </a:r>
            <a:r>
              <a:rPr lang="zh-CN" altLang="en-US" dirty="0"/>
              <a:t> </a:t>
            </a:r>
            <a:r>
              <a:rPr lang="en-US" altLang="zh-CN" dirty="0"/>
              <a:t>of</a:t>
            </a:r>
            <a:r>
              <a:rPr lang="zh-CN" altLang="en-US" dirty="0"/>
              <a:t> </a:t>
            </a:r>
            <a:r>
              <a:rPr lang="en-US" altLang="zh-CN" dirty="0"/>
              <a:t>rural</a:t>
            </a:r>
            <a:r>
              <a:rPr lang="zh-CN" altLang="en-US" dirty="0"/>
              <a:t> </a:t>
            </a:r>
            <a:r>
              <a:rPr lang="en-US" altLang="zh-CN" dirty="0"/>
              <a:t>areas</a:t>
            </a:r>
          </a:p>
          <a:p>
            <a:r>
              <a:rPr lang="en-US" sz="1200" b="0" i="0" u="none" strike="noStrike" kern="1200" dirty="0">
                <a:solidFill>
                  <a:schemeClr val="tx1"/>
                </a:solidFill>
                <a:effectLst/>
                <a:latin typeface="+mn-lt"/>
                <a:ea typeface="+mn-ea"/>
                <a:cs typeface="+mn-cs"/>
              </a:rPr>
              <a:t>Gini coefficients of rural income were not significantly correlated with increases of per capital GDP until it surpassed 24,000 RMB, which is roughly equivalent to the bottom end of the upper-middle income (4036 USD) bracket.</a:t>
            </a:r>
            <a:endParaRPr lang="en-US" dirty="0"/>
          </a:p>
        </p:txBody>
      </p:sp>
      <p:sp>
        <p:nvSpPr>
          <p:cNvPr id="4" name="Slide Number Placeholder 3"/>
          <p:cNvSpPr>
            <a:spLocks noGrp="1"/>
          </p:cNvSpPr>
          <p:nvPr>
            <p:ph type="sldNum" sz="quarter" idx="5"/>
          </p:nvPr>
        </p:nvSpPr>
        <p:spPr/>
        <p:txBody>
          <a:bodyPr/>
          <a:lstStyle/>
          <a:p>
            <a:fld id="{CBC48653-CC8A-5E46-A1EE-E03E4131221E}" type="slidenum">
              <a:rPr lang="en-US" smtClean="0"/>
              <a:t>4</a:t>
            </a:fld>
            <a:endParaRPr lang="en-US"/>
          </a:p>
        </p:txBody>
      </p:sp>
    </p:spTree>
    <p:extLst>
      <p:ext uri="{BB962C8B-B14F-4D97-AF65-F5344CB8AC3E}">
        <p14:creationId xmlns:p14="http://schemas.microsoft.com/office/powerpoint/2010/main" val="372881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C48653-CC8A-5E46-A1EE-E03E4131221E}" type="slidenum">
              <a:rPr lang="en-US" smtClean="0"/>
              <a:t>5</a:t>
            </a:fld>
            <a:endParaRPr lang="en-US"/>
          </a:p>
        </p:txBody>
      </p:sp>
    </p:spTree>
    <p:extLst>
      <p:ext uri="{BB962C8B-B14F-4D97-AF65-F5344CB8AC3E}">
        <p14:creationId xmlns:p14="http://schemas.microsoft.com/office/powerpoint/2010/main" val="229159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6DE9-85F9-2D41-9B9E-371825BD9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83B29D-C7AE-AF42-8113-3B438DFD6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CFCDDE-FE77-4C4E-90B8-3A53E349ED16}"/>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5" name="Footer Placeholder 4">
            <a:extLst>
              <a:ext uri="{FF2B5EF4-FFF2-40B4-BE49-F238E27FC236}">
                <a16:creationId xmlns:a16="http://schemas.microsoft.com/office/drawing/2014/main" id="{3288B187-EE2A-1848-8CED-C214EDD39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DC45D-70E6-B348-B55B-104DE6AAB668}"/>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32225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F7C2-2050-4846-8A77-C623E75C72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79CBD-1C16-1743-A50A-206F23FEC7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A01EB-93FA-194C-B43D-C598250A9B31}"/>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5" name="Footer Placeholder 4">
            <a:extLst>
              <a:ext uri="{FF2B5EF4-FFF2-40B4-BE49-F238E27FC236}">
                <a16:creationId xmlns:a16="http://schemas.microsoft.com/office/drawing/2014/main" id="{2551FDA3-458A-354F-8DF4-DA1F3947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FD2C0-5C89-A74C-AFE0-346A1188CFAC}"/>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111671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2FE9D-4DA6-234D-A314-1E354932D0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714740-51A5-2543-B47D-22FC45364E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C5C75-FC1F-5B46-9739-A31C2F418FE6}"/>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5" name="Footer Placeholder 4">
            <a:extLst>
              <a:ext uri="{FF2B5EF4-FFF2-40B4-BE49-F238E27FC236}">
                <a16:creationId xmlns:a16="http://schemas.microsoft.com/office/drawing/2014/main" id="{7C2CE6DC-FADA-9043-9C70-BA438F05F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42900-203D-5F4C-A98B-63480E94AAA2}"/>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306304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581F-88F9-5542-90AA-418DE115B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6D4EE-77BE-424A-8FF1-B598154F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6838D-00B7-CB46-AF4A-84B59AB006A0}"/>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5" name="Footer Placeholder 4">
            <a:extLst>
              <a:ext uri="{FF2B5EF4-FFF2-40B4-BE49-F238E27FC236}">
                <a16:creationId xmlns:a16="http://schemas.microsoft.com/office/drawing/2014/main" id="{72E0EF70-88B9-E945-A6AD-77211FA0C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4FFFF-1977-EA45-9428-58C83B0D26C5}"/>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401228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F9B0-9FFF-CF44-AB5E-762CB01A3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F2E054-ED64-6942-B400-E0F29D480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DBDD3-4A72-C142-B4DE-B3EEBE9F4964}"/>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5" name="Footer Placeholder 4">
            <a:extLst>
              <a:ext uri="{FF2B5EF4-FFF2-40B4-BE49-F238E27FC236}">
                <a16:creationId xmlns:a16="http://schemas.microsoft.com/office/drawing/2014/main" id="{D7D68D5C-E1D3-8D46-BCF5-DF406E5DD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90ACB-7B0E-7844-978C-6FF4E422F007}"/>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243947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AEAB-0DBB-D34C-B702-A39F5964F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1724E-09C4-8A49-BD85-0C59203F1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92420-3B4E-924A-A962-CB49540D4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46432E-A364-B449-AB86-91678A57BDD8}"/>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6" name="Footer Placeholder 5">
            <a:extLst>
              <a:ext uri="{FF2B5EF4-FFF2-40B4-BE49-F238E27FC236}">
                <a16:creationId xmlns:a16="http://schemas.microsoft.com/office/drawing/2014/main" id="{4A9880CF-38E0-CB43-B8E6-FBE8FF5F2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65578-459C-9147-B083-FD9239F9D1B2}"/>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352243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5A01-2566-3547-9603-FA5828749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409942-60ED-1541-A31E-C12497B03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F3B34-AC0D-B245-9478-7D7B473CE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4CD5E-78D9-5E46-AF77-B31DABB20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4F77D-CA55-CD4D-9F6E-05D10338C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0638C5-C684-444C-9A0F-7CF909B2C4F4}"/>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8" name="Footer Placeholder 7">
            <a:extLst>
              <a:ext uri="{FF2B5EF4-FFF2-40B4-BE49-F238E27FC236}">
                <a16:creationId xmlns:a16="http://schemas.microsoft.com/office/drawing/2014/main" id="{8C6B4C76-6395-F848-9BB8-F9CCA8BD8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678720-5192-264F-9FC6-941FFFC42313}"/>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213159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C35A-84F0-FA4B-8BFE-F8EC5EE71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979C38-CD8A-9D40-8480-7E6642322153}"/>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4" name="Footer Placeholder 3">
            <a:extLst>
              <a:ext uri="{FF2B5EF4-FFF2-40B4-BE49-F238E27FC236}">
                <a16:creationId xmlns:a16="http://schemas.microsoft.com/office/drawing/2014/main" id="{B5264E5C-6332-F840-85A7-CD51718B5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54A3E5-4E73-0F42-93D1-AC01A5C92971}"/>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376202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0F22B-D2A9-F340-AF5E-DED6D33CAB06}"/>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3" name="Footer Placeholder 2">
            <a:extLst>
              <a:ext uri="{FF2B5EF4-FFF2-40B4-BE49-F238E27FC236}">
                <a16:creationId xmlns:a16="http://schemas.microsoft.com/office/drawing/2014/main" id="{3591FCCA-07C0-144F-A4EB-103E7BDF5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06F2-0DFC-4D46-8F22-FA010A6CE41A}"/>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313808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2226-0435-894E-A00D-FFCBF3EBF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0AD83-A32F-0040-BC93-1BE8AC701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78B55E-26F6-4348-B888-FB925F13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AAED3-8B62-174B-9D61-B54840C53780}"/>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6" name="Footer Placeholder 5">
            <a:extLst>
              <a:ext uri="{FF2B5EF4-FFF2-40B4-BE49-F238E27FC236}">
                <a16:creationId xmlns:a16="http://schemas.microsoft.com/office/drawing/2014/main" id="{AFB023B5-7732-7D44-BFB6-F7B239A30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99E21-6C31-5545-A223-B61B9D268EC1}"/>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332553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D490-62A0-FF4C-B64D-F483C2922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89519-B6E1-EC4C-A9E5-550FA10C1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471A3F-6B2B-FD40-9F4A-228E9541F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F2E28-D8D5-DE46-AB6F-B74DE54D0A33}"/>
              </a:ext>
            </a:extLst>
          </p:cNvPr>
          <p:cNvSpPr>
            <a:spLocks noGrp="1"/>
          </p:cNvSpPr>
          <p:nvPr>
            <p:ph type="dt" sz="half" idx="10"/>
          </p:nvPr>
        </p:nvSpPr>
        <p:spPr/>
        <p:txBody>
          <a:bodyPr/>
          <a:lstStyle/>
          <a:p>
            <a:fld id="{CBC868EE-83DA-FB46-830B-36859261116C}" type="datetimeFigureOut">
              <a:rPr lang="en-US" smtClean="0"/>
              <a:t>5/4/21</a:t>
            </a:fld>
            <a:endParaRPr lang="en-US"/>
          </a:p>
        </p:txBody>
      </p:sp>
      <p:sp>
        <p:nvSpPr>
          <p:cNvPr id="6" name="Footer Placeholder 5">
            <a:extLst>
              <a:ext uri="{FF2B5EF4-FFF2-40B4-BE49-F238E27FC236}">
                <a16:creationId xmlns:a16="http://schemas.microsoft.com/office/drawing/2014/main" id="{9E6BA31E-B141-B242-A7C3-DA0424054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7AFC3-A43C-A840-8E2E-1B4CB91B67AB}"/>
              </a:ext>
            </a:extLst>
          </p:cNvPr>
          <p:cNvSpPr>
            <a:spLocks noGrp="1"/>
          </p:cNvSpPr>
          <p:nvPr>
            <p:ph type="sldNum" sz="quarter" idx="12"/>
          </p:nvPr>
        </p:nvSpPr>
        <p:spPr/>
        <p:txBody>
          <a:bodyPr/>
          <a:lstStyle/>
          <a:p>
            <a:fld id="{0322B4EE-459E-E64A-9F8D-0FA87B84896B}" type="slidenum">
              <a:rPr lang="en-US" smtClean="0"/>
              <a:t>‹#›</a:t>
            </a:fld>
            <a:endParaRPr lang="en-US"/>
          </a:p>
        </p:txBody>
      </p:sp>
    </p:spTree>
    <p:extLst>
      <p:ext uri="{BB962C8B-B14F-4D97-AF65-F5344CB8AC3E}">
        <p14:creationId xmlns:p14="http://schemas.microsoft.com/office/powerpoint/2010/main" val="29373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32CBF-FB9A-614C-A41D-57E67884E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6EB629-0154-D842-9970-B7EFA47A7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578AA-DD10-4F40-928D-F0B74BC27C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868EE-83DA-FB46-830B-36859261116C}" type="datetimeFigureOut">
              <a:rPr lang="en-US" smtClean="0"/>
              <a:t>5/4/21</a:t>
            </a:fld>
            <a:endParaRPr lang="en-US"/>
          </a:p>
        </p:txBody>
      </p:sp>
      <p:sp>
        <p:nvSpPr>
          <p:cNvPr id="5" name="Footer Placeholder 4">
            <a:extLst>
              <a:ext uri="{FF2B5EF4-FFF2-40B4-BE49-F238E27FC236}">
                <a16:creationId xmlns:a16="http://schemas.microsoft.com/office/drawing/2014/main" id="{BEE88806-F704-AF4E-87F0-9539867DD1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9AB3F3-0C73-704C-A1AD-B814B9D2B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2B4EE-459E-E64A-9F8D-0FA87B84896B}" type="slidenum">
              <a:rPr lang="en-US" smtClean="0"/>
              <a:t>‹#›</a:t>
            </a:fld>
            <a:endParaRPr lang="en-US"/>
          </a:p>
        </p:txBody>
      </p:sp>
    </p:spTree>
    <p:extLst>
      <p:ext uri="{BB962C8B-B14F-4D97-AF65-F5344CB8AC3E}">
        <p14:creationId xmlns:p14="http://schemas.microsoft.com/office/powerpoint/2010/main" val="47867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F1DC9-DE22-3044-A333-4ECA7833DAE6}"/>
              </a:ext>
            </a:extLst>
          </p:cNvPr>
          <p:cNvSpPr>
            <a:spLocks noGrp="1"/>
          </p:cNvSpPr>
          <p:nvPr>
            <p:ph type="ctrTitle"/>
          </p:nvPr>
        </p:nvSpPr>
        <p:spPr>
          <a:xfrm>
            <a:off x="2659529" y="2085788"/>
            <a:ext cx="6884895" cy="1496649"/>
          </a:xfrm>
        </p:spPr>
        <p:txBody>
          <a:bodyPr anchor="b">
            <a:normAutofit/>
          </a:bodyPr>
          <a:lstStyle/>
          <a:p>
            <a:r>
              <a:rPr lang="en-US" sz="3200" dirty="0">
                <a:solidFill>
                  <a:schemeClr val="tx1">
                    <a:lumMod val="65000"/>
                    <a:lumOff val="35000"/>
                  </a:schemeClr>
                </a:solidFill>
              </a:rPr>
              <a:t>Education Poverty in China</a:t>
            </a:r>
          </a:p>
        </p:txBody>
      </p:sp>
      <p:sp>
        <p:nvSpPr>
          <p:cNvPr id="3" name="Subtitle 2">
            <a:extLst>
              <a:ext uri="{FF2B5EF4-FFF2-40B4-BE49-F238E27FC236}">
                <a16:creationId xmlns:a16="http://schemas.microsoft.com/office/drawing/2014/main" id="{62897A75-31FE-CF43-805E-487E599407A0}"/>
              </a:ext>
            </a:extLst>
          </p:cNvPr>
          <p:cNvSpPr>
            <a:spLocks noGrp="1"/>
          </p:cNvSpPr>
          <p:nvPr>
            <p:ph type="subTitle" idx="1"/>
          </p:nvPr>
        </p:nvSpPr>
        <p:spPr>
          <a:xfrm>
            <a:off x="3048000" y="3948056"/>
            <a:ext cx="6096000" cy="830134"/>
          </a:xfrm>
        </p:spPr>
        <p:txBody>
          <a:bodyPr anchor="t">
            <a:normAutofit/>
          </a:bodyPr>
          <a:lstStyle/>
          <a:p>
            <a:r>
              <a:rPr lang="en-US" sz="1400" dirty="0">
                <a:solidFill>
                  <a:schemeClr val="tx1">
                    <a:lumMod val="65000"/>
                    <a:lumOff val="35000"/>
                  </a:schemeClr>
                </a:solidFill>
              </a:rPr>
              <a:t>Sarah Xu</a:t>
            </a:r>
          </a:p>
        </p:txBody>
      </p:sp>
    </p:spTree>
    <p:extLst>
      <p:ext uri="{BB962C8B-B14F-4D97-AF65-F5344CB8AC3E}">
        <p14:creationId xmlns:p14="http://schemas.microsoft.com/office/powerpoint/2010/main" val="346219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people sitting at a table&#10;&#10;Description automatically generated with low confidence">
            <a:extLst>
              <a:ext uri="{FF2B5EF4-FFF2-40B4-BE49-F238E27FC236}">
                <a16:creationId xmlns:a16="http://schemas.microsoft.com/office/drawing/2014/main" id="{D14D2D2C-0C83-E547-B619-DD0E084B92F0}"/>
              </a:ext>
            </a:extLst>
          </p:cNvPr>
          <p:cNvPicPr>
            <a:picLocks noChangeAspect="1"/>
          </p:cNvPicPr>
          <p:nvPr/>
        </p:nvPicPr>
        <p:blipFill rotWithShape="1">
          <a:blip r:embed="rId3"/>
          <a:srcRect t="8459" r="-2" b="22308"/>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10" name="Picture 9" descr="A group of children sitting in a classroom&#10;&#10;Description automatically generated with medium confidence">
            <a:extLst>
              <a:ext uri="{FF2B5EF4-FFF2-40B4-BE49-F238E27FC236}">
                <a16:creationId xmlns:a16="http://schemas.microsoft.com/office/drawing/2014/main" id="{96BF940B-0F95-FB46-8B44-2E584B83CA22}"/>
              </a:ext>
            </a:extLst>
          </p:cNvPr>
          <p:cNvPicPr>
            <a:picLocks noChangeAspect="1"/>
          </p:cNvPicPr>
          <p:nvPr/>
        </p:nvPicPr>
        <p:blipFill rotWithShape="1">
          <a:blip r:embed="rId4"/>
          <a:srcRect t="24745" r="-2" b="7797"/>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42" name="Freeform: Shape 41">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04F9B32-F685-104C-8848-532ADD4D806B}"/>
              </a:ext>
            </a:extLst>
          </p:cNvPr>
          <p:cNvSpPr>
            <a:spLocks noGrp="1"/>
          </p:cNvSpPr>
          <p:nvPr>
            <p:ph type="title"/>
          </p:nvPr>
        </p:nvSpPr>
        <p:spPr>
          <a:xfrm>
            <a:off x="448056" y="859536"/>
            <a:ext cx="4832802" cy="1243584"/>
          </a:xfrm>
        </p:spPr>
        <p:txBody>
          <a:bodyPr>
            <a:normAutofit/>
          </a:bodyPr>
          <a:lstStyle/>
          <a:p>
            <a:r>
              <a:rPr lang="en-US" sz="3400"/>
              <a:t>What is Education Poverty?</a:t>
            </a:r>
          </a:p>
        </p:txBody>
      </p:sp>
      <p:sp>
        <p:nvSpPr>
          <p:cNvPr id="46" name="Rectangle 4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1" name="Rectangle 4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ADCC435-5E70-DE40-B85A-F83BA85A7DBC}"/>
              </a:ext>
            </a:extLst>
          </p:cNvPr>
          <p:cNvSpPr>
            <a:spLocks noGrp="1"/>
          </p:cNvSpPr>
          <p:nvPr>
            <p:ph idx="1"/>
          </p:nvPr>
        </p:nvSpPr>
        <p:spPr>
          <a:xfrm>
            <a:off x="448056" y="2512611"/>
            <a:ext cx="4832803" cy="3664351"/>
          </a:xfrm>
        </p:spPr>
        <p:txBody>
          <a:bodyPr>
            <a:normAutofit/>
          </a:bodyPr>
          <a:lstStyle/>
          <a:p>
            <a:r>
              <a:rPr lang="en-US" sz="2000"/>
              <a:t>Education poverty defined by Save the Children as a process of limitation children’s right to education and deprivation of their opportunities to learn and develop skills they will need to succeed in a rapidly changing society. </a:t>
            </a:r>
          </a:p>
        </p:txBody>
      </p:sp>
    </p:spTree>
    <p:extLst>
      <p:ext uri="{BB962C8B-B14F-4D97-AF65-F5344CB8AC3E}">
        <p14:creationId xmlns:p14="http://schemas.microsoft.com/office/powerpoint/2010/main" val="414193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6E2B7FC4-9B67-4C46-AC9F-E20CFB78CE46}"/>
              </a:ext>
            </a:extLst>
          </p:cNvPr>
          <p:cNvPicPr>
            <a:picLocks noChangeAspect="1"/>
          </p:cNvPicPr>
          <p:nvPr/>
        </p:nvPicPr>
        <p:blipFill rotWithShape="1">
          <a:blip r:embed="rId2"/>
          <a:srcRect t="4996" r="23585" b="4095"/>
          <a:stretch/>
        </p:blipFill>
        <p:spPr>
          <a:xfrm>
            <a:off x="3523488" y="10"/>
            <a:ext cx="8668512" cy="6857990"/>
          </a:xfrm>
          <a:prstGeom prst="rect">
            <a:avLst/>
          </a:prstGeom>
        </p:spPr>
      </p:pic>
      <p:sp>
        <p:nvSpPr>
          <p:cNvPr id="28" name="Rectangle 2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15F96F-01E3-BA4D-9E0D-FD563FB1355C}"/>
              </a:ext>
            </a:extLst>
          </p:cNvPr>
          <p:cNvSpPr>
            <a:spLocks noGrp="1"/>
          </p:cNvSpPr>
          <p:nvPr>
            <p:ph type="title"/>
          </p:nvPr>
        </p:nvSpPr>
        <p:spPr>
          <a:xfrm>
            <a:off x="371094" y="1161288"/>
            <a:ext cx="3438144" cy="1124712"/>
          </a:xfrm>
        </p:spPr>
        <p:txBody>
          <a:bodyPr anchor="b">
            <a:normAutofit/>
          </a:bodyPr>
          <a:lstStyle/>
          <a:p>
            <a:r>
              <a:rPr lang="en-US" sz="2800"/>
              <a:t>Migration </a:t>
            </a:r>
          </a:p>
        </p:txBody>
      </p:sp>
      <p:sp>
        <p:nvSpPr>
          <p:cNvPr id="29"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F2495A-D964-A740-AD99-36B4EE32A6C1}"/>
              </a:ext>
            </a:extLst>
          </p:cNvPr>
          <p:cNvSpPr>
            <a:spLocks noGrp="1"/>
          </p:cNvSpPr>
          <p:nvPr>
            <p:ph idx="1"/>
          </p:nvPr>
        </p:nvSpPr>
        <p:spPr>
          <a:xfrm>
            <a:off x="371094" y="2718054"/>
            <a:ext cx="3438906" cy="3207258"/>
          </a:xfrm>
        </p:spPr>
        <p:txBody>
          <a:bodyPr anchor="t">
            <a:normAutofit/>
          </a:bodyPr>
          <a:lstStyle/>
          <a:p>
            <a:r>
              <a:rPr lang="en-US" sz="1700"/>
              <a:t>“Why can’t they just migrate?”</a:t>
            </a:r>
          </a:p>
          <a:p>
            <a:r>
              <a:rPr lang="en-US" sz="1700"/>
              <a:t>Hukou system: a registration system in China, Hukou is a record where your family origin from, where your name is registered </a:t>
            </a:r>
          </a:p>
          <a:p>
            <a:endParaRPr lang="en-US" sz="1700"/>
          </a:p>
        </p:txBody>
      </p:sp>
    </p:spTree>
    <p:extLst>
      <p:ext uri="{BB962C8B-B14F-4D97-AF65-F5344CB8AC3E}">
        <p14:creationId xmlns:p14="http://schemas.microsoft.com/office/powerpoint/2010/main" val="183364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C3ED3-B940-9D44-9D3A-9B53D5A709D1}"/>
              </a:ext>
            </a:extLst>
          </p:cNvPr>
          <p:cNvSpPr>
            <a:spLocks noGrp="1"/>
          </p:cNvSpPr>
          <p:nvPr>
            <p:ph type="title"/>
          </p:nvPr>
        </p:nvSpPr>
        <p:spPr>
          <a:xfrm>
            <a:off x="835155" y="552906"/>
            <a:ext cx="5165936" cy="1674904"/>
          </a:xfrm>
        </p:spPr>
        <p:txBody>
          <a:bodyPr anchor="ctr">
            <a:normAutofit/>
          </a:bodyPr>
          <a:lstStyle/>
          <a:p>
            <a:r>
              <a:rPr lang="en-US" sz="4000" dirty="0"/>
              <a:t>I</a:t>
            </a:r>
            <a:r>
              <a:rPr lang="en-US" altLang="zh-CN" sz="4000" dirty="0"/>
              <a:t>ncome</a:t>
            </a:r>
            <a:r>
              <a:rPr lang="zh-CN" altLang="en-US" sz="4000" dirty="0"/>
              <a:t> </a:t>
            </a:r>
            <a:r>
              <a:rPr lang="en-US" altLang="zh-CN" sz="4000" dirty="0"/>
              <a:t>Inequality</a:t>
            </a:r>
            <a:endParaRPr lang="en-US" sz="4000" dirty="0"/>
          </a:p>
        </p:txBody>
      </p:sp>
      <p:sp>
        <p:nvSpPr>
          <p:cNvPr id="9" name="Content Placeholder 8">
            <a:extLst>
              <a:ext uri="{FF2B5EF4-FFF2-40B4-BE49-F238E27FC236}">
                <a16:creationId xmlns:a16="http://schemas.microsoft.com/office/drawing/2014/main" id="{A3AB3225-5529-4220-AC75-3789748D0D9D}"/>
              </a:ext>
            </a:extLst>
          </p:cNvPr>
          <p:cNvSpPr>
            <a:spLocks noGrp="1"/>
          </p:cNvSpPr>
          <p:nvPr>
            <p:ph idx="1"/>
          </p:nvPr>
        </p:nvSpPr>
        <p:spPr>
          <a:xfrm>
            <a:off x="6190909" y="552906"/>
            <a:ext cx="5159825" cy="1674905"/>
          </a:xfrm>
        </p:spPr>
        <p:txBody>
          <a:bodyPr anchor="ctr">
            <a:normAutofit/>
          </a:bodyPr>
          <a:lstStyle/>
          <a:p>
            <a:endParaRPr lang="en-US" sz="2000"/>
          </a:p>
        </p:txBody>
      </p:sp>
      <p:pic>
        <p:nvPicPr>
          <p:cNvPr id="5" name="Content Placeholder 4" descr="Chart, scatter chart&#10;&#10;Description automatically generated">
            <a:extLst>
              <a:ext uri="{FF2B5EF4-FFF2-40B4-BE49-F238E27FC236}">
                <a16:creationId xmlns:a16="http://schemas.microsoft.com/office/drawing/2014/main" id="{6FB1E700-2384-CD41-9240-F18D8F1C3B63}"/>
              </a:ext>
            </a:extLst>
          </p:cNvPr>
          <p:cNvPicPr>
            <a:picLocks noChangeAspect="1"/>
          </p:cNvPicPr>
          <p:nvPr/>
        </p:nvPicPr>
        <p:blipFill>
          <a:blip r:embed="rId3"/>
          <a:stretch>
            <a:fillRect/>
          </a:stretch>
        </p:blipFill>
        <p:spPr>
          <a:xfrm>
            <a:off x="835166" y="2895811"/>
            <a:ext cx="10515569" cy="2918070"/>
          </a:xfrm>
          <a:prstGeom prst="rect">
            <a:avLst/>
          </a:prstGeom>
        </p:spPr>
      </p:pic>
    </p:spTree>
    <p:extLst>
      <p:ext uri="{BB962C8B-B14F-4D97-AF65-F5344CB8AC3E}">
        <p14:creationId xmlns:p14="http://schemas.microsoft.com/office/powerpoint/2010/main" val="100661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9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1E375-7B05-6641-BE68-D070A8F3C59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Left-Behind-Children</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 orange, colorful&#10;&#10;Description automatically generated">
            <a:extLst>
              <a:ext uri="{FF2B5EF4-FFF2-40B4-BE49-F238E27FC236}">
                <a16:creationId xmlns:a16="http://schemas.microsoft.com/office/drawing/2014/main" id="{9FD02E3D-DD18-7D40-AAE6-6C116455BBB6}"/>
              </a:ext>
            </a:extLst>
          </p:cNvPr>
          <p:cNvPicPr>
            <a:picLocks noGrp="1" noChangeAspect="1"/>
          </p:cNvPicPr>
          <p:nvPr>
            <p:ph idx="1"/>
          </p:nvPr>
        </p:nvPicPr>
        <p:blipFill rotWithShape="1">
          <a:blip r:embed="rId3"/>
          <a:srcRect t="4448"/>
          <a:stretch/>
        </p:blipFill>
        <p:spPr>
          <a:xfrm>
            <a:off x="976251" y="942538"/>
            <a:ext cx="7163222" cy="4808332"/>
          </a:xfrm>
          <a:prstGeom prst="rect">
            <a:avLst/>
          </a:prstGeom>
          <a:effectLst/>
        </p:spPr>
      </p:pic>
    </p:spTree>
    <p:extLst>
      <p:ext uri="{BB962C8B-B14F-4D97-AF65-F5344CB8AC3E}">
        <p14:creationId xmlns:p14="http://schemas.microsoft.com/office/powerpoint/2010/main" val="331364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44332-AE4E-934D-80A9-C934D5FE117C}"/>
              </a:ext>
            </a:extLst>
          </p:cNvPr>
          <p:cNvSpPr>
            <a:spLocks noGrp="1"/>
          </p:cNvSpPr>
          <p:nvPr>
            <p:ph type="title"/>
          </p:nvPr>
        </p:nvSpPr>
        <p:spPr>
          <a:xfrm>
            <a:off x="976746" y="3703975"/>
            <a:ext cx="4337858" cy="2398713"/>
          </a:xfrm>
        </p:spPr>
        <p:txBody>
          <a:bodyPr>
            <a:normAutofit/>
          </a:bodyPr>
          <a:lstStyle/>
          <a:p>
            <a:pPr algn="ctr"/>
            <a:r>
              <a:rPr lang="en-US" sz="4000"/>
              <a:t>Future Research</a:t>
            </a:r>
          </a:p>
        </p:txBody>
      </p:sp>
      <p:pic>
        <p:nvPicPr>
          <p:cNvPr id="5" name="Picture 4" descr="Text&#10;&#10;Description automatically generated">
            <a:extLst>
              <a:ext uri="{FF2B5EF4-FFF2-40B4-BE49-F238E27FC236}">
                <a16:creationId xmlns:a16="http://schemas.microsoft.com/office/drawing/2014/main" id="{CFF9039E-6574-6C48-8418-EE3A04AFF146}"/>
              </a:ext>
            </a:extLst>
          </p:cNvPr>
          <p:cNvPicPr>
            <a:picLocks noChangeAspect="1"/>
          </p:cNvPicPr>
          <p:nvPr/>
        </p:nvPicPr>
        <p:blipFill rotWithShape="1">
          <a:blip r:embed="rId2"/>
          <a:srcRect l="-3" t="-1" r="1580" b="-9289"/>
          <a:stretch/>
        </p:blipFill>
        <p:spPr>
          <a:xfrm>
            <a:off x="1" y="139484"/>
            <a:ext cx="12191999" cy="2572297"/>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3" name="Content Placeholder 2">
            <a:extLst>
              <a:ext uri="{FF2B5EF4-FFF2-40B4-BE49-F238E27FC236}">
                <a16:creationId xmlns:a16="http://schemas.microsoft.com/office/drawing/2014/main" id="{52D283A8-E325-FA43-BE00-9482A62AB51E}"/>
              </a:ext>
            </a:extLst>
          </p:cNvPr>
          <p:cNvSpPr>
            <a:spLocks noGrp="1"/>
          </p:cNvSpPr>
          <p:nvPr>
            <p:ph idx="1"/>
          </p:nvPr>
        </p:nvSpPr>
        <p:spPr>
          <a:xfrm>
            <a:off x="6096000" y="3703975"/>
            <a:ext cx="5257800" cy="2398713"/>
          </a:xfrm>
        </p:spPr>
        <p:txBody>
          <a:bodyPr anchor="ctr">
            <a:normAutofit/>
          </a:bodyPr>
          <a:lstStyle/>
          <a:p>
            <a:r>
              <a:rPr lang="en-US" sz="2000" dirty="0"/>
              <a:t>Donation:</a:t>
            </a:r>
          </a:p>
          <a:p>
            <a:pPr lvl="1"/>
            <a:r>
              <a:rPr lang="en-US" sz="2000" dirty="0" err="1"/>
              <a:t>Wechat</a:t>
            </a:r>
            <a:r>
              <a:rPr lang="en-US" sz="2000" dirty="0"/>
              <a:t>: hope91love</a:t>
            </a:r>
          </a:p>
          <a:p>
            <a:pPr lvl="1"/>
            <a:r>
              <a:rPr lang="en-US" sz="2000" dirty="0" err="1"/>
              <a:t>Wechat</a:t>
            </a:r>
            <a:r>
              <a:rPr lang="en-US" sz="2000" dirty="0"/>
              <a:t>: </a:t>
            </a:r>
            <a:r>
              <a:rPr lang="en-US" sz="2000" dirty="0" err="1"/>
              <a:t>cydfhope</a:t>
            </a:r>
            <a:endParaRPr lang="en-US" sz="2000" dirty="0"/>
          </a:p>
          <a:p>
            <a:pPr lvl="1"/>
            <a:r>
              <a:rPr lang="en-US" sz="2000" dirty="0" err="1"/>
              <a:t>cydf.org.cn</a:t>
            </a:r>
            <a:endParaRPr lang="en-US" sz="2000" dirty="0"/>
          </a:p>
          <a:p>
            <a:r>
              <a:rPr lang="en-US" sz="2000" dirty="0"/>
              <a:t>Volunteer </a:t>
            </a:r>
          </a:p>
          <a:p>
            <a:pPr marL="0" indent="0">
              <a:buNone/>
            </a:pPr>
            <a:endParaRPr lang="en-US" sz="2000" dirty="0"/>
          </a:p>
        </p:txBody>
      </p:sp>
    </p:spTree>
    <p:extLst>
      <p:ext uri="{BB962C8B-B14F-4D97-AF65-F5344CB8AC3E}">
        <p14:creationId xmlns:p14="http://schemas.microsoft.com/office/powerpoint/2010/main" val="204719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201</Words>
  <Application>Microsoft Macintosh PowerPoint</Application>
  <PresentationFormat>Widescreen</PresentationFormat>
  <Paragraphs>26</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Education Poverty in China</vt:lpstr>
      <vt:lpstr>What is Education Poverty?</vt:lpstr>
      <vt:lpstr>Migration </vt:lpstr>
      <vt:lpstr>Income Inequality</vt:lpstr>
      <vt:lpstr>Left-Behind-Children</vt:lpstr>
      <vt:lpstr>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Xu</dc:creator>
  <cp:lastModifiedBy>Sarah Xu</cp:lastModifiedBy>
  <cp:revision>15</cp:revision>
  <dcterms:created xsi:type="dcterms:W3CDTF">2021-04-27T13:38:00Z</dcterms:created>
  <dcterms:modified xsi:type="dcterms:W3CDTF">2021-05-04T13:49:56Z</dcterms:modified>
</cp:coreProperties>
</file>