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60" r:id="rId3"/>
    <p:sldId id="261" r:id="rId4"/>
    <p:sldId id="296" r:id="rId5"/>
    <p:sldId id="298" r:id="rId6"/>
    <p:sldId id="270" r:id="rId7"/>
    <p:sldId id="263" r:id="rId8"/>
    <p:sldId id="295" r:id="rId9"/>
    <p:sldId id="264" r:id="rId10"/>
    <p:sldId id="265" r:id="rId11"/>
    <p:sldId id="266" r:id="rId12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4494" autoAdjust="0"/>
  </p:normalViewPr>
  <p:slideViewPr>
    <p:cSldViewPr>
      <p:cViewPr>
        <p:scale>
          <a:sx n="94" d="100"/>
          <a:sy n="94" d="100"/>
        </p:scale>
        <p:origin x="-128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C2FB-5047-4533-9883-6C8751189D16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CAFB-8C45-4A62-835D-8CE260E81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88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C2FB-5047-4533-9883-6C8751189D16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CAFB-8C45-4A62-835D-8CE260E81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37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C2FB-5047-4533-9883-6C8751189D16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CAFB-8C45-4A62-835D-8CE260E81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01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C2FB-5047-4533-9883-6C8751189D16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CAFB-8C45-4A62-835D-8CE260E81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45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C2FB-5047-4533-9883-6C8751189D16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CAFB-8C45-4A62-835D-8CE260E81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10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C2FB-5047-4533-9883-6C8751189D16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CAFB-8C45-4A62-835D-8CE260E81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80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C2FB-5047-4533-9883-6C8751189D16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CAFB-8C45-4A62-835D-8CE260E81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72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C2FB-5047-4533-9883-6C8751189D16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CAFB-8C45-4A62-835D-8CE260E81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3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C2FB-5047-4533-9883-6C8751189D16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CAFB-8C45-4A62-835D-8CE260E81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12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C2FB-5047-4533-9883-6C8751189D16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CAFB-8C45-4A62-835D-8CE260E81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88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C2FB-5047-4533-9883-6C8751189D16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CAFB-8C45-4A62-835D-8CE260E81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72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CC2FB-5047-4533-9883-6C8751189D16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3CAFB-8C45-4A62-835D-8CE260E81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5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9891"/>
            <a:ext cx="6048672" cy="6615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7772400" cy="28083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6600" b="1" dirty="0" smtClean="0"/>
              <a:t>A level Biology Year 1 Homework booklet</a:t>
            </a:r>
            <a:endParaRPr lang="en-GB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608" y="5063026"/>
            <a:ext cx="6400800" cy="1752600"/>
          </a:xfrm>
        </p:spPr>
        <p:txBody>
          <a:bodyPr>
            <a:normAutofit/>
          </a:bodyPr>
          <a:lstStyle/>
          <a:p>
            <a:r>
              <a:rPr lang="en-GB" sz="4800" b="1" dirty="0" smtClean="0">
                <a:solidFill>
                  <a:schemeClr val="tx1"/>
                </a:solidFill>
              </a:rPr>
              <a:t>Section 1a Biological molecules </a:t>
            </a:r>
            <a:endParaRPr lang="en-GB" sz="4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99891"/>
            <a:ext cx="22322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Student name: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865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83325"/>
            <a:ext cx="1025713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302281"/>
            <a:ext cx="146206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23417" y="2204864"/>
            <a:ext cx="3370535" cy="19442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1071563"/>
            <a:r>
              <a:rPr lang="en-GB" sz="1100" dirty="0"/>
              <a:t>How does temperature affect the rate of an enzyme-controlled reaction?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4128" y="2204864"/>
            <a:ext cx="3212678" cy="19442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1435100"/>
            <a:r>
              <a:rPr lang="en-GB" sz="1100" dirty="0"/>
              <a:t>How does </a:t>
            </a:r>
            <a:r>
              <a:rPr lang="en-GB" sz="1100" dirty="0" smtClean="0"/>
              <a:t>pH affect </a:t>
            </a:r>
            <a:r>
              <a:rPr lang="en-GB" sz="1100" dirty="0"/>
              <a:t>the rate of an enzyme-controlled reaction?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rial" pitchFamily="34" charset="0"/>
                <a:cs typeface="Arial" pitchFamily="34" charset="0"/>
              </a:rPr>
              <a:t>Section 1: Section 1: Biological molecules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788511"/>
            <a:ext cx="597666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 smtClean="0"/>
              <a:t>1.8 Factors affecting enzyme action:</a:t>
            </a:r>
          </a:p>
          <a:p>
            <a:r>
              <a:rPr lang="en-GB" sz="1400" dirty="0" smtClean="0"/>
              <a:t>How is the rate of an enzyme-controlled reaction measured?</a:t>
            </a:r>
          </a:p>
          <a:p>
            <a:r>
              <a:rPr lang="en-GB" sz="1400" dirty="0" smtClean="0"/>
              <a:t>How does temperature affect the rate of an enzyme-controlled reaction?</a:t>
            </a:r>
          </a:p>
          <a:p>
            <a:r>
              <a:rPr lang="en-GB" sz="1400" dirty="0" smtClean="0"/>
              <a:t>How does pH affect the rate of enzyme-controlled reaction?</a:t>
            </a:r>
          </a:p>
          <a:p>
            <a:r>
              <a:rPr lang="en-GB" sz="1400" dirty="0" smtClean="0"/>
              <a:t>How does substrate concentration affect the rate of reaction?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00192" y="788511"/>
            <a:ext cx="266429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600" dirty="0" smtClean="0"/>
              <a:t>Key words:</a:t>
            </a:r>
          </a:p>
          <a:p>
            <a:r>
              <a:rPr lang="en-GB" sz="1400" dirty="0"/>
              <a:t>active site; denature</a:t>
            </a:r>
            <a:r>
              <a:rPr lang="en-GB" sz="1400" dirty="0" smtClean="0"/>
              <a:t>; </a:t>
            </a:r>
            <a:r>
              <a:rPr lang="en-GB" sz="1400" dirty="0"/>
              <a:t>optimum</a:t>
            </a:r>
            <a:r>
              <a:rPr lang="en-GB" sz="1400" dirty="0" smtClean="0"/>
              <a:t>; pH; substrate concentration; temperature; </a:t>
            </a:r>
            <a:endParaRPr lang="en-GB" sz="1400" dirty="0"/>
          </a:p>
        </p:txBody>
      </p:sp>
      <p:sp>
        <p:nvSpPr>
          <p:cNvPr id="3" name="Rectangle 2"/>
          <p:cNvSpPr/>
          <p:nvPr/>
        </p:nvSpPr>
        <p:spPr>
          <a:xfrm>
            <a:off x="155682" y="2204864"/>
            <a:ext cx="1968046" cy="439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GB" sz="1200" dirty="0" smtClean="0"/>
              <a:t>Describe the different ways </a:t>
            </a:r>
            <a:r>
              <a:rPr lang="en-GB" sz="1200" dirty="0"/>
              <a:t>the rate of an enzyme-controlled </a:t>
            </a:r>
            <a:r>
              <a:rPr lang="en-GB" sz="1200" dirty="0" smtClean="0"/>
              <a:t>reaction can be </a:t>
            </a:r>
            <a:r>
              <a:rPr lang="en-GB" sz="1200" dirty="0"/>
              <a:t>measured?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515" y="5206702"/>
            <a:ext cx="59912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223418" y="4293096"/>
            <a:ext cx="6741070" cy="23042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200" dirty="0"/>
              <a:t>How does </a:t>
            </a:r>
            <a:r>
              <a:rPr lang="en-GB" sz="1200" dirty="0" smtClean="0"/>
              <a:t>substrate concentration affect </a:t>
            </a:r>
            <a:r>
              <a:rPr lang="en-GB" sz="1200" dirty="0"/>
              <a:t>the rate of an enzyme-controlled reaction?</a:t>
            </a:r>
          </a:p>
        </p:txBody>
      </p:sp>
    </p:spTree>
    <p:extLst>
      <p:ext uri="{BB962C8B-B14F-4D97-AF65-F5344CB8AC3E}">
        <p14:creationId xmlns:p14="http://schemas.microsoft.com/office/powerpoint/2010/main" val="290198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rial" pitchFamily="34" charset="0"/>
                <a:cs typeface="Arial" pitchFamily="34" charset="0"/>
              </a:rPr>
              <a:t>Section 1: Section 1: Biological molecules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788511"/>
            <a:ext cx="5436000" cy="984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 smtClean="0"/>
              <a:t>1.9 Enzyme inhibition:</a:t>
            </a:r>
          </a:p>
          <a:p>
            <a:r>
              <a:rPr lang="en-GB" sz="1400" dirty="0" smtClean="0"/>
              <a:t>How do competitive inhibitors and non-competitive inhibitors affect the active site?</a:t>
            </a:r>
          </a:p>
          <a:p>
            <a:r>
              <a:rPr lang="en-GB" sz="1400" dirty="0" smtClean="0"/>
              <a:t>What is enzyme inhibition?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6136" y="788511"/>
            <a:ext cx="3168352" cy="984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600" dirty="0" smtClean="0"/>
              <a:t>Key words:</a:t>
            </a:r>
          </a:p>
          <a:p>
            <a:r>
              <a:rPr lang="en-GB" sz="1400" dirty="0" smtClean="0"/>
              <a:t>competitive inhibitor; end-product inhibitor; irreversible; reversible; non-competitive inhibitor</a:t>
            </a:r>
            <a:endParaRPr lang="en-GB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916832"/>
            <a:ext cx="4392488" cy="468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600" dirty="0" smtClean="0"/>
              <a:t>How </a:t>
            </a:r>
            <a:r>
              <a:rPr lang="en-GB" sz="1600" dirty="0"/>
              <a:t>do competitive inhibitors </a:t>
            </a:r>
            <a:r>
              <a:rPr lang="en-GB" sz="1600" dirty="0" smtClean="0"/>
              <a:t>affect </a:t>
            </a:r>
            <a:r>
              <a:rPr lang="en-GB" sz="1600" dirty="0"/>
              <a:t>the active site</a:t>
            </a:r>
            <a:r>
              <a:rPr lang="en-GB" sz="1600" dirty="0" smtClean="0"/>
              <a:t>? Use diagrams in your explanation.</a:t>
            </a:r>
            <a:endParaRPr lang="en-GB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1916832"/>
            <a:ext cx="4392488" cy="468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600" dirty="0" smtClean="0"/>
              <a:t>How </a:t>
            </a:r>
            <a:r>
              <a:rPr lang="en-GB" sz="1600" dirty="0"/>
              <a:t>do </a:t>
            </a:r>
            <a:r>
              <a:rPr lang="en-GB" sz="1600" dirty="0" smtClean="0"/>
              <a:t>non-competitive </a:t>
            </a:r>
            <a:r>
              <a:rPr lang="en-GB" sz="1600" dirty="0"/>
              <a:t>inhibitors </a:t>
            </a:r>
            <a:r>
              <a:rPr lang="en-GB" sz="1600" dirty="0" smtClean="0"/>
              <a:t>affect </a:t>
            </a:r>
            <a:r>
              <a:rPr lang="en-GB" sz="1600" dirty="0"/>
              <a:t>the active site</a:t>
            </a:r>
            <a:r>
              <a:rPr lang="en-GB" sz="1600" dirty="0" smtClean="0"/>
              <a:t>? Use diagrams in your explanation.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205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60032" y="2204864"/>
            <a:ext cx="4104456" cy="44294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600" dirty="0" smtClean="0"/>
              <a:t>Explain how to carry out the Benedict's test:</a:t>
            </a:r>
          </a:p>
          <a:p>
            <a:endParaRPr lang="en-GB" sz="1600" dirty="0" smtClean="0"/>
          </a:p>
          <a:p>
            <a:endParaRPr lang="en-GB" sz="1600" dirty="0"/>
          </a:p>
          <a:p>
            <a:endParaRPr lang="en-GB" sz="1600" dirty="0" smtClean="0"/>
          </a:p>
          <a:p>
            <a:endParaRPr lang="en-GB" sz="1600" dirty="0" smtClean="0"/>
          </a:p>
          <a:p>
            <a:r>
              <a:rPr lang="en-GB" sz="1600" dirty="0" smtClean="0"/>
              <a:t>Label the tubes below to show the result: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latin typeface="Arial" pitchFamily="34" charset="0"/>
                <a:cs typeface="Arial" pitchFamily="34" charset="0"/>
              </a:rPr>
              <a:t>Section 1: Section 1: Biological molecules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1" y="788511"/>
            <a:ext cx="712879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/>
              <a:t>1</a:t>
            </a:r>
            <a:r>
              <a:rPr lang="en-GB" sz="1600" b="1" dirty="0" smtClean="0"/>
              <a:t>.2 Carbohydrates – monosaccharaides:</a:t>
            </a:r>
          </a:p>
          <a:p>
            <a:r>
              <a:rPr lang="en-GB" sz="1400" dirty="0" smtClean="0"/>
              <a:t>How are large molecules like carbohydrates constructed?</a:t>
            </a:r>
          </a:p>
          <a:p>
            <a:r>
              <a:rPr lang="en-GB" sz="1400" dirty="0" smtClean="0"/>
              <a:t>What is the structure of a monosaccharide?</a:t>
            </a:r>
          </a:p>
          <a:p>
            <a:r>
              <a:rPr lang="en-GB" sz="1400" dirty="0" smtClean="0"/>
              <a:t>How would you carry out the Benedict’s test for reducing and non-reducing sugars?</a:t>
            </a:r>
          </a:p>
          <a:p>
            <a:endParaRPr lang="en-GB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452320" y="788511"/>
            <a:ext cx="1512168" cy="1200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600" dirty="0" smtClean="0"/>
              <a:t>Key words:</a:t>
            </a:r>
          </a:p>
          <a:p>
            <a:r>
              <a:rPr lang="en-GB" sz="1400" dirty="0"/>
              <a:t>Benedict’s test</a:t>
            </a:r>
            <a:r>
              <a:rPr lang="en-GB" sz="1400" dirty="0" smtClean="0"/>
              <a:t>;</a:t>
            </a:r>
            <a:r>
              <a:rPr lang="en-GB" sz="1400" dirty="0"/>
              <a:t> carbohydrate</a:t>
            </a:r>
            <a:r>
              <a:rPr lang="en-GB" sz="1400" dirty="0" smtClean="0"/>
              <a:t>; monomer; </a:t>
            </a:r>
            <a:r>
              <a:rPr lang="en-GB" sz="1400" dirty="0"/>
              <a:t>monosaccharide;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339" y="4581128"/>
            <a:ext cx="36671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2204864"/>
            <a:ext cx="4392488" cy="2214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600" dirty="0" smtClean="0"/>
              <a:t>Draw the monomer </a:t>
            </a:r>
            <a:r>
              <a:rPr lang="el-GR" sz="1600" dirty="0" smtClean="0">
                <a:latin typeface="Arial"/>
                <a:cs typeface="Arial"/>
              </a:rPr>
              <a:t>α</a:t>
            </a:r>
            <a:r>
              <a:rPr lang="en-GB" sz="1600" dirty="0" smtClean="0">
                <a:latin typeface="Arial"/>
                <a:cs typeface="Arial"/>
              </a:rPr>
              <a:t>-glucose: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4653136"/>
            <a:ext cx="4392488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600" dirty="0"/>
              <a:t>How are large molecules like carbohydrates constructed?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5009565" y="57102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Blue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5711885" y="579974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Green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6493312" y="5799747"/>
            <a:ext cx="84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Yellow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231941" y="571022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Orange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8198502" y="569868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91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rial" pitchFamily="34" charset="0"/>
                <a:cs typeface="Arial" pitchFamily="34" charset="0"/>
              </a:rPr>
              <a:t>Section 1: Section 1: Biological molecules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788511"/>
            <a:ext cx="5436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 smtClean="0"/>
              <a:t>1.3 Carbohydrates - disaccharides</a:t>
            </a:r>
            <a:r>
              <a:rPr lang="en-GB" sz="1600" dirty="0" smtClean="0"/>
              <a:t>:</a:t>
            </a:r>
          </a:p>
          <a:p>
            <a:r>
              <a:rPr lang="en-GB" sz="1400" dirty="0" smtClean="0"/>
              <a:t>How are monosaccharaides linked together to form disaccharides?</a:t>
            </a:r>
          </a:p>
          <a:p>
            <a:r>
              <a:rPr lang="en-GB" sz="1400" dirty="0" smtClean="0"/>
              <a:t>How are </a:t>
            </a:r>
            <a:r>
              <a:rPr lang="el-GR" sz="1400" dirty="0" smtClean="0">
                <a:latin typeface="Arial"/>
                <a:cs typeface="Arial"/>
              </a:rPr>
              <a:t>α</a:t>
            </a:r>
            <a:r>
              <a:rPr lang="en-GB" sz="1400" dirty="0" smtClean="0">
                <a:latin typeface="Arial"/>
                <a:cs typeface="Arial"/>
              </a:rPr>
              <a:t>-glucose molecules linked to form starch?</a:t>
            </a:r>
          </a:p>
          <a:p>
            <a:r>
              <a:rPr lang="en-GB" sz="1400" dirty="0" smtClean="0">
                <a:latin typeface="Arial"/>
                <a:cs typeface="Arial"/>
              </a:rPr>
              <a:t>What is the test for non-reducing sugars?</a:t>
            </a:r>
          </a:p>
          <a:p>
            <a:r>
              <a:rPr lang="en-GB" sz="1400" dirty="0" smtClean="0">
                <a:latin typeface="Arial"/>
                <a:cs typeface="Arial"/>
              </a:rPr>
              <a:t>What is the test for starch?</a:t>
            </a:r>
            <a:endParaRPr lang="en-GB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796136" y="788511"/>
            <a:ext cx="3168352" cy="1200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600" dirty="0" smtClean="0"/>
              <a:t>Key words:</a:t>
            </a:r>
          </a:p>
          <a:p>
            <a:r>
              <a:rPr lang="en-GB" sz="1400" dirty="0" smtClean="0"/>
              <a:t>cellulose; condensation; </a:t>
            </a:r>
            <a:r>
              <a:rPr lang="en-GB" sz="1400" dirty="0"/>
              <a:t>disaccharide</a:t>
            </a:r>
            <a:r>
              <a:rPr lang="en-GB" sz="1400" dirty="0" smtClean="0"/>
              <a:t>; glycogen; </a:t>
            </a:r>
            <a:r>
              <a:rPr lang="en-GB" sz="1400" dirty="0" err="1"/>
              <a:t>glycosidic</a:t>
            </a:r>
            <a:r>
              <a:rPr lang="en-GB" sz="1400" dirty="0"/>
              <a:t> bond</a:t>
            </a:r>
            <a:r>
              <a:rPr lang="en-GB" sz="1400" dirty="0" smtClean="0"/>
              <a:t>; </a:t>
            </a:r>
            <a:r>
              <a:rPr lang="en-GB" sz="1400" dirty="0"/>
              <a:t>iodine/KI test;</a:t>
            </a:r>
            <a:r>
              <a:rPr lang="en-GB" sz="1400" dirty="0" smtClean="0"/>
              <a:t> polymers; polysaccharide; starch</a:t>
            </a:r>
            <a:r>
              <a:rPr lang="en-GB" sz="1400" dirty="0"/>
              <a:t>; </a:t>
            </a:r>
          </a:p>
          <a:p>
            <a:endParaRPr lang="en-GB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615512" y="2204864"/>
            <a:ext cx="338476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 smtClean="0"/>
              <a:t>Glucose links to glucose to form:</a:t>
            </a:r>
          </a:p>
          <a:p>
            <a:endParaRPr lang="en-GB" sz="1600" dirty="0" smtClean="0"/>
          </a:p>
          <a:p>
            <a:r>
              <a:rPr lang="en-GB" sz="1600" dirty="0" smtClean="0"/>
              <a:t>Glucose links to fructose to form:</a:t>
            </a:r>
          </a:p>
          <a:p>
            <a:endParaRPr lang="en-GB" sz="1600" dirty="0" smtClean="0"/>
          </a:p>
          <a:p>
            <a:r>
              <a:rPr lang="en-GB" sz="1600" dirty="0" smtClean="0"/>
              <a:t>Glucose links to </a:t>
            </a:r>
            <a:r>
              <a:rPr lang="en-GB" sz="1600" dirty="0" err="1" smtClean="0"/>
              <a:t>galactose</a:t>
            </a:r>
            <a:r>
              <a:rPr lang="en-GB" sz="1600" dirty="0" smtClean="0"/>
              <a:t> to form:</a:t>
            </a:r>
          </a:p>
          <a:p>
            <a:endParaRPr lang="en-GB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204865"/>
            <a:ext cx="5184576" cy="439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400" dirty="0" smtClean="0"/>
              <a:t>Draw the formation of maltose, name the bond formed and the type of reaction:</a:t>
            </a:r>
          </a:p>
          <a:p>
            <a:endParaRPr lang="en-GB" sz="1600" dirty="0"/>
          </a:p>
          <a:p>
            <a:endParaRPr lang="en-GB" sz="1600" dirty="0" smtClean="0"/>
          </a:p>
          <a:p>
            <a:endParaRPr lang="en-GB" sz="1600" dirty="0"/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/>
          </a:p>
          <a:p>
            <a:r>
              <a:rPr lang="en-GB" sz="1400" dirty="0" smtClean="0"/>
              <a:t>Draw the breaking of sucrose and name the type of reaction:</a:t>
            </a:r>
          </a:p>
          <a:p>
            <a:endParaRPr lang="en-GB" sz="1600" dirty="0"/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/>
          </a:p>
          <a:p>
            <a:endParaRPr lang="en-GB" sz="1600" dirty="0" smtClean="0"/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633404" y="3933054"/>
            <a:ext cx="3348976" cy="2664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400" dirty="0" smtClean="0"/>
              <a:t>What is the test for non-reducing sugars, and what results would you expect?</a:t>
            </a:r>
          </a:p>
          <a:p>
            <a:endParaRPr lang="en-GB" sz="1400" dirty="0" smtClean="0"/>
          </a:p>
          <a:p>
            <a:endParaRPr lang="en-GB" sz="1400" dirty="0"/>
          </a:p>
          <a:p>
            <a:endParaRPr lang="en-GB" sz="1400" dirty="0" smtClean="0"/>
          </a:p>
          <a:p>
            <a:r>
              <a:rPr lang="en-GB" sz="1400" dirty="0" smtClean="0"/>
              <a:t>Why is this different to a test for reducing sugars?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25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rial" pitchFamily="34" charset="0"/>
                <a:cs typeface="Arial" pitchFamily="34" charset="0"/>
              </a:rPr>
              <a:t>Section 1: Section 1: Biological molecules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788511"/>
            <a:ext cx="5328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 smtClean="0"/>
              <a:t>1.4 Carbohydrates: Polysaccharides </a:t>
            </a:r>
          </a:p>
          <a:p>
            <a:r>
              <a:rPr lang="en-GB" sz="1400" dirty="0" smtClean="0"/>
              <a:t>What is the test for starch?</a:t>
            </a:r>
          </a:p>
          <a:p>
            <a:r>
              <a:rPr lang="en-GB" sz="1400" dirty="0" smtClean="0"/>
              <a:t>What makes starch and glycogen such good storage molecules?</a:t>
            </a:r>
          </a:p>
          <a:p>
            <a:r>
              <a:rPr lang="en-GB" sz="1400" dirty="0" smtClean="0"/>
              <a:t>What makes cellulose a good structural carbohydrate? </a:t>
            </a:r>
          </a:p>
          <a:p>
            <a:r>
              <a:rPr lang="en-GB" sz="1400" dirty="0" smtClean="0"/>
              <a:t>How does the way they are bonded change their properties?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52120" y="788511"/>
            <a:ext cx="33123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600" dirty="0" smtClean="0"/>
              <a:t>Key words:</a:t>
            </a:r>
          </a:p>
          <a:p>
            <a:r>
              <a:rPr lang="en-GB" sz="1600" dirty="0" smtClean="0"/>
              <a:t>Monomer, </a:t>
            </a:r>
            <a:r>
              <a:rPr lang="en-GB" sz="1600" dirty="0" err="1" smtClean="0"/>
              <a:t>glycosidic</a:t>
            </a:r>
            <a:r>
              <a:rPr lang="en-GB" sz="1600" dirty="0" smtClean="0"/>
              <a:t> bond, starch, </a:t>
            </a:r>
          </a:p>
          <a:p>
            <a:r>
              <a:rPr lang="en-GB" sz="1600" dirty="0" smtClean="0"/>
              <a:t>Iodine, glycogen, branching, cellulose, hydrogen bonding,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2132856"/>
            <a:ext cx="4248472" cy="2232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400" dirty="0" smtClean="0"/>
              <a:t>How is the structure of starch, cellulose and glycogen different (make reference to the monosaccharide AND the type of bond(s)</a:t>
            </a:r>
            <a:r>
              <a:rPr lang="en-GB" sz="1600" dirty="0" smtClean="0"/>
              <a:t>?</a:t>
            </a:r>
            <a:endParaRPr lang="en-GB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4509120"/>
            <a:ext cx="4248472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600" dirty="0"/>
              <a:t>How does the structure of </a:t>
            </a:r>
            <a:r>
              <a:rPr lang="en-GB" sz="1600" dirty="0" smtClean="0"/>
              <a:t>glycogen </a:t>
            </a:r>
            <a:r>
              <a:rPr lang="en-GB" sz="1600" dirty="0"/>
              <a:t>relate to it’s function?</a:t>
            </a:r>
          </a:p>
          <a:p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2132112"/>
            <a:ext cx="4404441" cy="2232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600" dirty="0" smtClean="0"/>
              <a:t>How does the structure of starch relate to it’s function?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4508817"/>
            <a:ext cx="4404441" cy="2088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600" dirty="0"/>
              <a:t>How does the structure of </a:t>
            </a:r>
            <a:r>
              <a:rPr lang="en-GB" sz="1600" dirty="0" smtClean="0"/>
              <a:t>cellulose </a:t>
            </a:r>
            <a:r>
              <a:rPr lang="en-GB" sz="1600" dirty="0"/>
              <a:t>relate to it’s function?</a:t>
            </a:r>
          </a:p>
        </p:txBody>
      </p:sp>
    </p:spTree>
    <p:extLst>
      <p:ext uri="{BB962C8B-B14F-4D97-AF65-F5344CB8AC3E}">
        <p14:creationId xmlns:p14="http://schemas.microsoft.com/office/powerpoint/2010/main" val="242616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9891"/>
            <a:ext cx="6048672" cy="6615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7772400" cy="28083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6600" b="1" dirty="0" smtClean="0"/>
              <a:t>A level Biology Year 1 Homework booklet</a:t>
            </a:r>
            <a:endParaRPr lang="en-GB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608" y="5063026"/>
            <a:ext cx="6400800" cy="1752600"/>
          </a:xfrm>
        </p:spPr>
        <p:txBody>
          <a:bodyPr>
            <a:normAutofit/>
          </a:bodyPr>
          <a:lstStyle/>
          <a:p>
            <a:r>
              <a:rPr lang="en-GB" sz="4800" b="1" dirty="0" smtClean="0">
                <a:solidFill>
                  <a:schemeClr val="tx1"/>
                </a:solidFill>
              </a:rPr>
              <a:t>Section 1b Biological molecules </a:t>
            </a:r>
            <a:endParaRPr lang="en-GB" sz="4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99891"/>
            <a:ext cx="22322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Student name: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29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rial" pitchFamily="34" charset="0"/>
                <a:cs typeface="Arial" pitchFamily="34" charset="0"/>
              </a:rPr>
              <a:t>Section 1: Section 1: Biological molecules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788511"/>
            <a:ext cx="5328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 smtClean="0"/>
              <a:t>1.5 Lipids:</a:t>
            </a:r>
          </a:p>
          <a:p>
            <a:r>
              <a:rPr lang="en-GB" sz="1400" dirty="0" smtClean="0"/>
              <a:t>How are triglycerides formed?</a:t>
            </a:r>
          </a:p>
          <a:p>
            <a:r>
              <a:rPr lang="en-GB" sz="1400" dirty="0" smtClean="0"/>
              <a:t>How can fatty acids vary?</a:t>
            </a:r>
          </a:p>
          <a:p>
            <a:r>
              <a:rPr lang="en-GB" sz="1400" dirty="0" smtClean="0"/>
              <a:t>What is the structure of a phospholipid?</a:t>
            </a:r>
          </a:p>
          <a:p>
            <a:r>
              <a:rPr lang="en-GB" sz="1400" dirty="0" smtClean="0"/>
              <a:t>What is the presence of a lipid identified?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52120" y="788511"/>
            <a:ext cx="33123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600" dirty="0" smtClean="0"/>
              <a:t>Key words:</a:t>
            </a:r>
          </a:p>
          <a:p>
            <a:r>
              <a:rPr lang="en-GB" sz="1400" dirty="0" smtClean="0"/>
              <a:t>emulsion test; hydrophilic; hydrophobic; mono-unsaturated; plasma </a:t>
            </a:r>
            <a:r>
              <a:rPr lang="en-GB" sz="1400" dirty="0"/>
              <a:t>membrane</a:t>
            </a:r>
            <a:r>
              <a:rPr lang="en-GB" sz="1400" dirty="0" smtClean="0"/>
              <a:t>; polar; polyunsaturated; saturated;  triglycerides</a:t>
            </a:r>
            <a:endParaRPr lang="en-GB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132856"/>
            <a:ext cx="4248472" cy="2232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600" dirty="0" smtClean="0"/>
              <a:t>Draw a diagram to show the formation of triglycerides and name the type of reaction:</a:t>
            </a:r>
            <a:endParaRPr lang="en-GB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4509120"/>
            <a:ext cx="4248472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600" dirty="0" smtClean="0"/>
              <a:t>What are the roles of lipids in the body?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2132112"/>
            <a:ext cx="4404441" cy="2232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600" dirty="0" smtClean="0"/>
              <a:t>Draw and label the structure of a phospholipid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4508817"/>
            <a:ext cx="4404441" cy="2088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600" dirty="0"/>
              <a:t>What is the test for </a:t>
            </a:r>
            <a:r>
              <a:rPr lang="en-GB" sz="1600" dirty="0" smtClean="0"/>
              <a:t>lipids, </a:t>
            </a:r>
            <a:r>
              <a:rPr lang="en-GB" sz="1600" dirty="0"/>
              <a:t>and what results would you expect?</a:t>
            </a:r>
          </a:p>
        </p:txBody>
      </p:sp>
    </p:spTree>
    <p:extLst>
      <p:ext uri="{BB962C8B-B14F-4D97-AF65-F5344CB8AC3E}">
        <p14:creationId xmlns:p14="http://schemas.microsoft.com/office/powerpoint/2010/main" val="405195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39952" y="2862064"/>
            <a:ext cx="4821529" cy="373528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600" dirty="0" smtClean="0"/>
              <a:t>Label the diagram to show the formation of a polypeptide bond: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rial" pitchFamily="34" charset="0"/>
                <a:cs typeface="Arial" pitchFamily="34" charset="0"/>
              </a:rPr>
              <a:t>Section 1: Section 1: Biological molecules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788511"/>
            <a:ext cx="5436000" cy="184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600" b="1" dirty="0" smtClean="0"/>
              <a:t>1.6 Proteins – amino acids</a:t>
            </a:r>
          </a:p>
          <a:p>
            <a:r>
              <a:rPr lang="en-GB" sz="1400" dirty="0" smtClean="0"/>
              <a:t>How are amino acids linked to for polypeptides – the primary structure of proteins?</a:t>
            </a:r>
          </a:p>
          <a:p>
            <a:r>
              <a:rPr lang="en-GB" sz="1400" dirty="0" smtClean="0"/>
              <a:t>How are polypeptides arranged to form the secondary structure and then the tertiary structure of a protein?</a:t>
            </a:r>
          </a:p>
          <a:p>
            <a:r>
              <a:rPr lang="en-GB" sz="1400" dirty="0" smtClean="0"/>
              <a:t>How is the quaternary structure of a protein formed?</a:t>
            </a:r>
          </a:p>
          <a:p>
            <a:r>
              <a:rPr lang="en-GB" sz="1400" dirty="0" smtClean="0"/>
              <a:t>How are proteins identified?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6136" y="788510"/>
            <a:ext cx="3168352" cy="1848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600" dirty="0" smtClean="0"/>
              <a:t>Key words:</a:t>
            </a:r>
            <a:r>
              <a:rPr lang="en-GB" sz="1400" dirty="0" smtClean="0"/>
              <a:t>; amino </a:t>
            </a:r>
            <a:r>
              <a:rPr lang="en-GB" sz="1400" dirty="0"/>
              <a:t>acid</a:t>
            </a:r>
            <a:r>
              <a:rPr lang="en-GB" sz="1400" dirty="0" smtClean="0"/>
              <a:t>; biuret </a:t>
            </a:r>
            <a:r>
              <a:rPr lang="en-GB" sz="1400" dirty="0"/>
              <a:t>test;</a:t>
            </a:r>
            <a:r>
              <a:rPr lang="en-GB" sz="1400" dirty="0" smtClean="0"/>
              <a:t> </a:t>
            </a:r>
            <a:r>
              <a:rPr lang="en-GB" sz="1400" dirty="0"/>
              <a:t>dipeptide</a:t>
            </a:r>
            <a:r>
              <a:rPr lang="en-GB" sz="1400" dirty="0" smtClean="0"/>
              <a:t>; peptide </a:t>
            </a:r>
            <a:r>
              <a:rPr lang="en-GB" sz="1400" dirty="0"/>
              <a:t>bond</a:t>
            </a:r>
            <a:r>
              <a:rPr lang="en-GB" sz="1400" dirty="0" smtClean="0"/>
              <a:t>; polymerisation; amino group, carboxyl group </a:t>
            </a:r>
            <a:endParaRPr lang="en-GB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96235" y="2862064"/>
            <a:ext cx="3727693" cy="1575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600" dirty="0" smtClean="0"/>
              <a:t>Draw and label an amino acid:</a:t>
            </a:r>
          </a:p>
          <a:p>
            <a:endParaRPr lang="en-GB" sz="1600" dirty="0"/>
          </a:p>
          <a:p>
            <a:endParaRPr lang="en-GB" sz="1600" dirty="0" smtClean="0"/>
          </a:p>
          <a:p>
            <a:endParaRPr lang="en-GB" sz="1600" dirty="0"/>
          </a:p>
          <a:p>
            <a:endParaRPr lang="en-GB" sz="1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645024"/>
            <a:ext cx="45815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6235" y="4535249"/>
            <a:ext cx="3727693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 smtClean="0"/>
              <a:t>What is the test for proteins and what results would you expect?</a:t>
            </a:r>
          </a:p>
          <a:p>
            <a:endParaRPr lang="en-GB" sz="1600" dirty="0"/>
          </a:p>
          <a:p>
            <a:endParaRPr lang="en-GB" sz="1600" dirty="0" smtClean="0"/>
          </a:p>
          <a:p>
            <a:endParaRPr lang="en-GB" sz="1600" dirty="0"/>
          </a:p>
          <a:p>
            <a:endParaRPr lang="en-GB" sz="1600" dirty="0" smtClean="0"/>
          </a:p>
          <a:p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703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9872" y="2862064"/>
            <a:ext cx="2592288" cy="373528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400" dirty="0" smtClean="0"/>
              <a:t>Draw the tertiary structure of a protein (label the bonds involved)</a:t>
            </a:r>
            <a:r>
              <a:rPr lang="en-GB" sz="1600" dirty="0" smtClean="0"/>
              <a:t>: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rial" pitchFamily="34" charset="0"/>
                <a:cs typeface="Arial" pitchFamily="34" charset="0"/>
              </a:rPr>
              <a:t>Section 1: Section 1: Biological molecules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788511"/>
            <a:ext cx="5436000" cy="184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600" b="1" dirty="0" smtClean="0"/>
              <a:t>1.6 Proteins: Primary to quaternary structure</a:t>
            </a:r>
          </a:p>
          <a:p>
            <a:r>
              <a:rPr lang="en-GB" sz="1400" dirty="0" smtClean="0"/>
              <a:t>How are amino acids linked to for polypeptides – the primary structure of proteins?</a:t>
            </a:r>
          </a:p>
          <a:p>
            <a:r>
              <a:rPr lang="en-GB" sz="1400" dirty="0" smtClean="0"/>
              <a:t>How are polypeptides arranged to form the secondary structure and then the tertiary structure of a protein?</a:t>
            </a:r>
          </a:p>
          <a:p>
            <a:r>
              <a:rPr lang="en-GB" sz="1400" dirty="0" smtClean="0"/>
              <a:t>How is the quaternary structure of a protein formed?</a:t>
            </a:r>
          </a:p>
          <a:p>
            <a:r>
              <a:rPr lang="en-GB" sz="1400" dirty="0" smtClean="0"/>
              <a:t>How are proteins identified?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6136" y="788510"/>
            <a:ext cx="3168352" cy="1848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600" dirty="0" smtClean="0"/>
              <a:t>Key words: </a:t>
            </a:r>
            <a:r>
              <a:rPr lang="en-GB" sz="1400" dirty="0" smtClean="0"/>
              <a:t>alpha-helix; amino </a:t>
            </a:r>
            <a:r>
              <a:rPr lang="en-GB" sz="1400" dirty="0"/>
              <a:t>acid</a:t>
            </a:r>
            <a:r>
              <a:rPr lang="en-GB" sz="1400" dirty="0" smtClean="0"/>
              <a:t>; </a:t>
            </a:r>
            <a:r>
              <a:rPr lang="el-GR" sz="1400" dirty="0" smtClean="0">
                <a:latin typeface="Arial"/>
                <a:cs typeface="Arial"/>
              </a:rPr>
              <a:t>β</a:t>
            </a:r>
            <a:r>
              <a:rPr lang="en-GB" sz="1400" dirty="0" smtClean="0">
                <a:latin typeface="Arial"/>
                <a:cs typeface="Arial"/>
              </a:rPr>
              <a:t>-pleated sheet;</a:t>
            </a:r>
            <a:r>
              <a:rPr lang="en-GB" sz="1400" dirty="0" smtClean="0"/>
              <a:t> </a:t>
            </a:r>
            <a:r>
              <a:rPr lang="en-GB" sz="1400" dirty="0"/>
              <a:t>biuret test;</a:t>
            </a:r>
            <a:r>
              <a:rPr lang="en-GB" sz="1400" dirty="0" smtClean="0"/>
              <a:t> </a:t>
            </a:r>
            <a:r>
              <a:rPr lang="en-GB" sz="1400" dirty="0"/>
              <a:t>dipeptide</a:t>
            </a:r>
            <a:r>
              <a:rPr lang="en-GB" sz="1400" dirty="0" smtClean="0"/>
              <a:t>; disulphide bonds; ionic bonds; hydrogen bonds; </a:t>
            </a:r>
            <a:r>
              <a:rPr lang="en-GB" sz="1400" dirty="0"/>
              <a:t>peptide bond</a:t>
            </a:r>
            <a:r>
              <a:rPr lang="en-GB" sz="1400" dirty="0" smtClean="0"/>
              <a:t>; polymerisation; </a:t>
            </a:r>
            <a:r>
              <a:rPr lang="en-GB" sz="1400" dirty="0"/>
              <a:t>polypeptide; primary structure; protein</a:t>
            </a:r>
            <a:r>
              <a:rPr lang="en-GB" sz="1400" dirty="0" smtClean="0"/>
              <a:t>; quaternary structure; </a:t>
            </a:r>
            <a:r>
              <a:rPr lang="en-GB" sz="1400" dirty="0"/>
              <a:t>secondary structure; tertiary structure;</a:t>
            </a:r>
            <a:r>
              <a:rPr lang="en-GB" sz="1400" dirty="0" smtClean="0"/>
              <a:t> </a:t>
            </a:r>
            <a:endParaRPr lang="en-GB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96235" y="2862064"/>
            <a:ext cx="3079621" cy="15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400" dirty="0" smtClean="0"/>
              <a:t>Draw the primary structure of a protein:</a:t>
            </a:r>
            <a:endParaRPr lang="en-GB" sz="1400" dirty="0"/>
          </a:p>
          <a:p>
            <a:endParaRPr lang="en-GB" sz="1600" dirty="0" smtClean="0"/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96235" y="4535249"/>
            <a:ext cx="3079621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smtClean="0"/>
              <a:t>Draw the secondary structure(s) of a protein (label the bonds involved):</a:t>
            </a:r>
          </a:p>
          <a:p>
            <a:endParaRPr lang="en-GB" sz="1600" dirty="0"/>
          </a:p>
          <a:p>
            <a:endParaRPr lang="en-GB" sz="1600" dirty="0" smtClean="0"/>
          </a:p>
          <a:p>
            <a:endParaRPr lang="en-GB" sz="1600" dirty="0"/>
          </a:p>
          <a:p>
            <a:endParaRPr lang="en-GB" sz="1600" dirty="0" smtClean="0"/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56176" y="2852936"/>
            <a:ext cx="2808000" cy="373528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600" dirty="0" smtClean="0"/>
              <a:t>Draw the quaternary structure of a protein: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6002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rial" pitchFamily="34" charset="0"/>
                <a:cs typeface="Arial" pitchFamily="34" charset="0"/>
              </a:rPr>
              <a:t>Section 1: Section 1: Biological molecules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788511"/>
            <a:ext cx="561662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 smtClean="0"/>
              <a:t>1.7 Enzyme action:</a:t>
            </a:r>
          </a:p>
          <a:p>
            <a:r>
              <a:rPr lang="en-GB" sz="1400" dirty="0" smtClean="0"/>
              <a:t>How do enzymes speed up chemical reactions?</a:t>
            </a:r>
          </a:p>
          <a:p>
            <a:r>
              <a:rPr lang="en-GB" sz="1400" dirty="0" smtClean="0"/>
              <a:t>How does the structure of enzyme molecules relate to their function?</a:t>
            </a:r>
          </a:p>
          <a:p>
            <a:r>
              <a:rPr lang="en-GB" sz="1400" dirty="0" smtClean="0"/>
              <a:t>What is the lock and key model of enzyme action?</a:t>
            </a:r>
          </a:p>
          <a:p>
            <a:r>
              <a:rPr lang="en-GB" sz="1400" dirty="0" smtClean="0"/>
              <a:t>What is the induced-fit model of enzyme action?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12160" y="788511"/>
            <a:ext cx="295232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600" dirty="0" smtClean="0"/>
              <a:t>Key words:</a:t>
            </a:r>
          </a:p>
          <a:p>
            <a:r>
              <a:rPr lang="en-GB" sz="1400" dirty="0"/>
              <a:t>activation energy; </a:t>
            </a:r>
            <a:r>
              <a:rPr lang="en-GB" sz="1400" dirty="0" smtClean="0"/>
              <a:t>catalyst; </a:t>
            </a:r>
            <a:r>
              <a:rPr lang="en-GB" sz="1400" dirty="0"/>
              <a:t>enzyme;</a:t>
            </a:r>
            <a:r>
              <a:rPr lang="en-GB" sz="1400" dirty="0" smtClean="0"/>
              <a:t> enzyme-substrate complex; induced fit; lock and key; substrate;</a:t>
            </a:r>
            <a:endParaRPr lang="en-GB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132856"/>
            <a:ext cx="4536504" cy="2160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600" dirty="0" smtClean="0"/>
              <a:t>Draw a diagram to explain the lock and key model of enzyme action: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4437112"/>
            <a:ext cx="4536504" cy="2160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600" dirty="0" smtClean="0"/>
              <a:t>Draw a diagram to explain the induced-fit model of enzyme action: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932041" y="2132856"/>
            <a:ext cx="4004728" cy="2160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600" dirty="0" smtClean="0"/>
              <a:t>How does an enzyme’s structure relate to it’s function?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932042" y="4437112"/>
            <a:ext cx="4004728" cy="2160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sz="1600" dirty="0" smtClean="0"/>
              <a:t>Draw a sketch graph to show how enzymes speed up a reaction: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3600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1083</Words>
  <Application>Microsoft Office PowerPoint</Application>
  <PresentationFormat>On-screen Show (4:3)</PresentationFormat>
  <Paragraphs>149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 level Biology Year 1 Homework booklet</vt:lpstr>
      <vt:lpstr>PowerPoint Presentation</vt:lpstr>
      <vt:lpstr>PowerPoint Presentation</vt:lpstr>
      <vt:lpstr>PowerPoint Presentation</vt:lpstr>
      <vt:lpstr>A level Biology Year 1 Homework booklet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Madejski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Porter</dc:creator>
  <cp:lastModifiedBy>KateNeil82</cp:lastModifiedBy>
  <cp:revision>90</cp:revision>
  <dcterms:created xsi:type="dcterms:W3CDTF">2013-03-10T09:18:31Z</dcterms:created>
  <dcterms:modified xsi:type="dcterms:W3CDTF">2015-09-24T20:23:38Z</dcterms:modified>
</cp:coreProperties>
</file>