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Montserrat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0D19E0-007E-4487-BDFE-0FC6553B96AE}">
  <a:tblStyle styleId="{7D0D19E0-007E-4487-BDFE-0FC6553B96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Medium-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MontserratSemiBold-italic.fntdata"/><Relationship Id="rId21" Type="http://schemas.openxmlformats.org/officeDocument/2006/relationships/font" Target="fonts/Montserrat-bold.fntdata"/><Relationship Id="rId3" Type="http://schemas.openxmlformats.org/officeDocument/2006/relationships/tableStyles" Target="tableStyles.xml"/><Relationship Id="rId25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MontserratSemiBold-bold.fntdata"/><Relationship Id="rId20" Type="http://schemas.openxmlformats.org/officeDocument/2006/relationships/font" Target="fonts/Montserrat-regular.fntdata"/><Relationship Id="rId2" Type="http://schemas.openxmlformats.org/officeDocument/2006/relationships/presProps" Target="presProps.xml"/><Relationship Id="rId16" Type="http://schemas.openxmlformats.org/officeDocument/2006/relationships/font" Target="fonts/MontserratSemiBold-regular.fntdata"/><Relationship Id="rId29" Type="http://schemas.openxmlformats.org/officeDocument/2006/relationships/customXml" Target="../customXml/item2.xml"/><Relationship Id="rId24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1.xml"/><Relationship Id="rId10" Type="http://schemas.openxmlformats.org/officeDocument/2006/relationships/slide" Target="slides/slide5.xml"/><Relationship Id="rId19" Type="http://schemas.openxmlformats.org/officeDocument/2006/relationships/font" Target="fonts/MontserratSemiBold-boldItalic.fntdata"/><Relationship Id="rId22" Type="http://schemas.openxmlformats.org/officeDocument/2006/relationships/font" Target="fonts/Montserrat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MontserratMedium-boldItalic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917950" y="2876300"/>
            <a:ext cx="16452001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Montserrat SemiBold"/>
              <a:buNone/>
              <a:defRPr b="0" sz="60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None/>
              <a:defRPr sz="10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17950" y="890050"/>
            <a:ext cx="16452001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None/>
              <a:defRPr sz="5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917950" y="8210950"/>
            <a:ext cx="7902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30000"/>
              </a:lnSpc>
              <a:spcBef>
                <a:spcPts val="2000"/>
              </a:spcBef>
              <a:spcAft>
                <a:spcPts val="2000"/>
              </a:spcAft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49" r="59" t="0"/>
          <a:stretch/>
        </p:blipFill>
        <p:spPr>
          <a:xfrm>
            <a:off x="12631606" y="7235497"/>
            <a:ext cx="4719201" cy="25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7398450" y="8918400"/>
            <a:ext cx="889800" cy="136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980500" y="2199450"/>
            <a:ext cx="16389600" cy="6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b="0" i="1"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Font typeface="Montserrat SemiBold"/>
              <a:buNone/>
              <a:defRPr sz="72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949050" y="7939000"/>
            <a:ext cx="78708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2000"/>
              </a:spcBef>
              <a:spcAft>
                <a:spcPts val="0"/>
              </a:spcAft>
              <a:buSzPts val="3200"/>
              <a:buNone/>
              <a:defRPr sz="28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rgbClr val="4B3241"/>
                </a:solidFill>
              </a:defRPr>
            </a:lvl2pPr>
            <a:lvl3pPr lvl="2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4B3241"/>
                </a:solidFill>
              </a:defRPr>
            </a:lvl3pPr>
            <a:lvl4pPr lvl="3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4B3241"/>
                </a:solidFill>
              </a:defRPr>
            </a:lvl4pPr>
            <a:lvl5pPr lvl="4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4B3241"/>
                </a:solidFill>
              </a:defRPr>
            </a:lvl5pPr>
            <a:lvl6pPr lvl="5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4B3241"/>
                </a:solidFill>
              </a:defRPr>
            </a:lvl6pPr>
            <a:lvl7pPr lvl="6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4B3241"/>
                </a:solidFill>
              </a:defRPr>
            </a:lvl7pPr>
            <a:lvl8pPr lvl="7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None/>
              <a:defRPr>
                <a:solidFill>
                  <a:srgbClr val="4B3241"/>
                </a:solidFill>
              </a:defRPr>
            </a:lvl8pPr>
            <a:lvl9pPr lvl="8" algn="l">
              <a:lnSpc>
                <a:spcPct val="130000"/>
              </a:lnSpc>
              <a:spcBef>
                <a:spcPts val="2000"/>
              </a:spcBef>
              <a:spcAft>
                <a:spcPts val="2000"/>
              </a:spcAft>
              <a:buSzPts val="2800"/>
              <a:buNone/>
              <a:defRPr>
                <a:solidFill>
                  <a:srgbClr val="4B3241"/>
                </a:solidFill>
              </a:defRPr>
            </a:lvl9pPr>
          </a:lstStyle>
          <a:p/>
        </p:txBody>
      </p:sp>
      <p:pic>
        <p:nvPicPr>
          <p:cNvPr id="70" name="Google Shape;70;p11"/>
          <p:cNvPicPr preferRelativeResize="0"/>
          <p:nvPr/>
        </p:nvPicPr>
        <p:blipFill rotWithShape="1">
          <a:blip r:embed="rId2">
            <a:alphaModFix/>
          </a:blip>
          <a:srcRect b="0" l="9" r="0" t="0"/>
          <a:stretch/>
        </p:blipFill>
        <p:spPr>
          <a:xfrm>
            <a:off x="17408298" y="9005905"/>
            <a:ext cx="448851" cy="83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936000" y="9252000"/>
            <a:ext cx="78840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17950" y="890050"/>
            <a:ext cx="13201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917950" y="2519050"/>
            <a:ext cx="16452001" cy="6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 sz="2800"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17950" y="2876300"/>
            <a:ext cx="16452001" cy="6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6000"/>
              <a:buFont typeface="Montserrat SemiBold"/>
              <a:buNone/>
              <a:defRPr b="0" sz="6000">
                <a:solidFill>
                  <a:srgbClr val="4B324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7200"/>
              <a:buNone/>
              <a:defRPr sz="7200">
                <a:solidFill>
                  <a:srgbClr val="4B324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9" r="0" t="0"/>
          <a:stretch/>
        </p:blipFill>
        <p:spPr>
          <a:xfrm>
            <a:off x="17408298" y="9005905"/>
            <a:ext cx="448851" cy="83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17950" y="890050"/>
            <a:ext cx="7902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17950" y="2876300"/>
            <a:ext cx="7902000" cy="5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9467950" y="2876300"/>
            <a:ext cx="7902000" cy="5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3" type="title"/>
          </p:nvPr>
        </p:nvSpPr>
        <p:spPr>
          <a:xfrm>
            <a:off x="9467950" y="890050"/>
            <a:ext cx="79020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917950" y="890050"/>
            <a:ext cx="13201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 with three elements">
  <p:cSld name="TITLE_ONL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917950" y="890050"/>
            <a:ext cx="13201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4400"/>
              <a:buNone/>
              <a:defRPr>
                <a:solidFill>
                  <a:srgbClr val="4B32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917950" y="3764250"/>
            <a:ext cx="5170800" cy="9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917950" y="4985250"/>
            <a:ext cx="5170800" cy="385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6558600" y="3764250"/>
            <a:ext cx="5170800" cy="9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6558600" y="4985250"/>
            <a:ext cx="5170800" cy="385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5" type="subTitle"/>
          </p:nvPr>
        </p:nvSpPr>
        <p:spPr>
          <a:xfrm>
            <a:off x="12199250" y="3764250"/>
            <a:ext cx="5170800" cy="9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6" type="body"/>
          </p:nvPr>
        </p:nvSpPr>
        <p:spPr>
          <a:xfrm>
            <a:off x="12199250" y="4985250"/>
            <a:ext cx="5170800" cy="3853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4064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tting tasks">
  <p:cSld name="TITLE_ONLY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917950" y="890050"/>
            <a:ext cx="13201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917950" y="2876300"/>
            <a:ext cx="6256800" cy="9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2" type="subTitle"/>
          </p:nvPr>
        </p:nvSpPr>
        <p:spPr>
          <a:xfrm>
            <a:off x="11111450" y="5342400"/>
            <a:ext cx="6258600" cy="78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917950" y="4140150"/>
            <a:ext cx="79020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917950" y="5342400"/>
            <a:ext cx="6256800" cy="9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5" type="body"/>
          </p:nvPr>
        </p:nvSpPr>
        <p:spPr>
          <a:xfrm>
            <a:off x="917950" y="6606250"/>
            <a:ext cx="79020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6" type="subTitle"/>
          </p:nvPr>
        </p:nvSpPr>
        <p:spPr>
          <a:xfrm>
            <a:off x="11111450" y="6355450"/>
            <a:ext cx="6258600" cy="78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50" name="Google Shape;50;p8"/>
          <p:cNvSpPr txBox="1"/>
          <p:nvPr>
            <p:ph idx="7" type="subTitle"/>
          </p:nvPr>
        </p:nvSpPr>
        <p:spPr>
          <a:xfrm>
            <a:off x="11111450" y="7368500"/>
            <a:ext cx="6258600" cy="78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ple choice options">
  <p:cSld name="TITLE_ONLY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917950" y="890050"/>
            <a:ext cx="13201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B3241"/>
              </a:buClr>
              <a:buSzPts val="4400"/>
              <a:buNone/>
              <a:defRPr>
                <a:solidFill>
                  <a:srgbClr val="4B324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917950" y="2876300"/>
            <a:ext cx="6256800" cy="906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917950" y="4140150"/>
            <a:ext cx="790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3" type="subTitle"/>
          </p:nvPr>
        </p:nvSpPr>
        <p:spPr>
          <a:xfrm>
            <a:off x="9468000" y="2876300"/>
            <a:ext cx="6256800" cy="90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9468000" y="4140150"/>
            <a:ext cx="790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5" type="subTitle"/>
          </p:nvPr>
        </p:nvSpPr>
        <p:spPr>
          <a:xfrm>
            <a:off x="917950" y="5904750"/>
            <a:ext cx="6256800" cy="9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6" type="body"/>
          </p:nvPr>
        </p:nvSpPr>
        <p:spPr>
          <a:xfrm>
            <a:off x="917950" y="7168600"/>
            <a:ext cx="790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7" type="subTitle"/>
          </p:nvPr>
        </p:nvSpPr>
        <p:spPr>
          <a:xfrm>
            <a:off x="9468000" y="5904750"/>
            <a:ext cx="6256800" cy="90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182850" lIns="182850" spcFirstLastPara="1" rIns="182850" wrap="square" tIns="180000">
            <a:no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8" type="body"/>
          </p:nvPr>
        </p:nvSpPr>
        <p:spPr>
          <a:xfrm>
            <a:off x="9468000" y="7168600"/>
            <a:ext cx="79020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917950" y="892800"/>
            <a:ext cx="79020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917950" y="2876300"/>
            <a:ext cx="7902000" cy="59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31800" lvl="1" marL="9144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3200"/>
              <a:buChar char="–"/>
              <a:defRPr/>
            </a:lvl2pPr>
            <a:lvl3pPr indent="-406400" lvl="2" marL="137160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SzPts val="2800"/>
              <a:buChar char="–"/>
              <a:defRPr/>
            </a:lvl3pPr>
            <a:lvl4pPr indent="-406400" lvl="3" marL="18288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4pPr>
            <a:lvl5pPr indent="-406400" lvl="4" marL="228600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–"/>
              <a:defRPr/>
            </a:lvl5pPr>
            <a:lvl6pPr indent="-406400" lvl="5" marL="2743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6pPr>
            <a:lvl7pPr indent="-406400" lvl="6" marL="32004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–"/>
              <a:defRPr/>
            </a:lvl7pPr>
            <a:lvl8pPr indent="-406400" lvl="7" marL="365760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SzPts val="2800"/>
              <a:buChar char="–"/>
              <a:defRPr/>
            </a:lvl8pPr>
            <a:lvl9pPr indent="-406400" lvl="8" marL="411480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SzPts val="2800"/>
              <a:buChar char="–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7950" y="890050"/>
            <a:ext cx="13201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  <a:defRPr b="1" i="0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Montserrat Medium"/>
              <a:buNone/>
              <a:defRPr b="0" i="0" sz="5600" u="none" cap="none" strike="noStrik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7950" y="2519050"/>
            <a:ext cx="16452001" cy="6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Char char="●"/>
              <a:defRPr b="0" i="0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Char char="–"/>
              <a:defRPr b="0" i="0" sz="32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06400" lvl="2" marL="1371600" marR="0" rtl="0" algn="l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–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06400" lvl="3" marL="18288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–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06400" lvl="4" marL="2286000" marR="0" rtl="0" algn="l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–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06400" lvl="5" marL="27432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–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06400" lvl="6" marL="32004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–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06400" lvl="7" marL="365760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Char char="–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06400" lvl="8" marL="4114800" marR="0" rtl="0" algn="l">
              <a:lnSpc>
                <a:spcPct val="130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ts val="2800"/>
              <a:buFont typeface="Montserrat"/>
              <a:buChar char="–"/>
              <a:defRPr b="0" i="0" sz="2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B324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9" r="0" t="0"/>
          <a:stretch/>
        </p:blipFill>
        <p:spPr>
          <a:xfrm>
            <a:off x="17408298" y="9005905"/>
            <a:ext cx="448851" cy="83835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8">
          <p15:clr>
            <a:srgbClr val="EA4335"/>
          </p15:clr>
        </p15:guide>
        <p15:guide id="2" pos="10942">
          <p15:clr>
            <a:srgbClr val="EA4335"/>
          </p15:clr>
        </p15:guide>
        <p15:guide id="3" orient="horz" pos="561">
          <p15:clr>
            <a:srgbClr val="EA4335"/>
          </p15:clr>
        </p15:guide>
        <p15:guide id="4" orient="horz" pos="1812">
          <p15:clr>
            <a:srgbClr val="EA4335"/>
          </p15:clr>
        </p15:guide>
        <p15:guide id="5" orient="horz" pos="5568">
          <p15:clr>
            <a:srgbClr val="EA4335"/>
          </p15:clr>
        </p15:guide>
        <p15:guide id="6" orient="horz" pos="6039">
          <p15:clr>
            <a:srgbClr val="EA4335"/>
          </p15:clr>
        </p15:guide>
        <p15:guide id="7" orient="horz" pos="1385">
          <p15:clr>
            <a:srgbClr val="EA4335"/>
          </p15:clr>
        </p15:guide>
        <p15:guide id="8" pos="5556">
          <p15:clr>
            <a:srgbClr val="EA4335"/>
          </p15:clr>
        </p15:guide>
        <p15:guide id="9" pos="596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799950" y="2876300"/>
            <a:ext cx="143322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>
                <a:solidFill>
                  <a:srgbClr val="4B3241"/>
                </a:solidFill>
              </a:rPr>
              <a:t>Displacement Reactions of Metals</a:t>
            </a:r>
            <a:endParaRPr>
              <a:solidFill>
                <a:srgbClr val="4B3241"/>
              </a:solidFill>
            </a:endParaRPr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917950" y="890050"/>
            <a:ext cx="16452001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>
                <a:solidFill>
                  <a:srgbClr val="4B3241"/>
                </a:solidFill>
              </a:rPr>
              <a:t>Combined Science - Chemistry - Key Stage 4</a:t>
            </a:r>
            <a:endParaRPr>
              <a:solidFill>
                <a:srgbClr val="4B3241"/>
              </a:solidFill>
            </a:endParaRPr>
          </a:p>
        </p:txBody>
      </p:sp>
      <p:sp>
        <p:nvSpPr>
          <p:cNvPr id="81" name="Google Shape;81;p14"/>
          <p:cNvSpPr txBox="1"/>
          <p:nvPr>
            <p:ph idx="2" type="subTitle"/>
          </p:nvPr>
        </p:nvSpPr>
        <p:spPr>
          <a:xfrm>
            <a:off x="917950" y="8210950"/>
            <a:ext cx="79020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>
                <a:solidFill>
                  <a:srgbClr val="4B3241"/>
                </a:solidFill>
              </a:rPr>
              <a:t>Mr Campbell</a:t>
            </a:r>
            <a:endParaRPr>
              <a:solidFill>
                <a:srgbClr val="4B324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917950" y="1138225"/>
            <a:ext cx="1327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795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(iii)     replace the copper sulfate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could be implied</a:t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with any compound of a named metal less reactive than copper (platinum, gold, silver)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14775" y="0"/>
            <a:ext cx="17653200" cy="86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254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Q1.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55600" marR="355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student investigated displacement reactions of metals.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556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student added different metals to copper sulfate solution and measured the temperature change.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556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more reactive the metal is compared with copper, the bigger the temperature change.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556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950" y="4701750"/>
            <a:ext cx="3823138" cy="39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5411950" y="5003900"/>
            <a:ext cx="117474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239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(a)     State </a:t>
            </a: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three</a:t>
            </a: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variables that the student must control to make their investigation a fair test.  </a:t>
            </a: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(3)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583750" y="8483025"/>
            <a:ext cx="6421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Question from exampro</a:t>
            </a:r>
            <a:endParaRPr b="0" i="0" sz="2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0" y="0"/>
            <a:ext cx="1737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239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(b)     </a:t>
            </a: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Figure 2</a:t>
            </a: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shows the thermometer in one experiment before and after the student added a metal to the copper sulfate solution.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5300" y="1641075"/>
            <a:ext cx="8176450" cy="7013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8" name="Google Shape;98;p16"/>
          <p:cNvGraphicFramePr/>
          <p:nvPr/>
        </p:nvGraphicFramePr>
        <p:xfrm>
          <a:off x="8184425" y="198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{7D0D19E0-007E-4487-BDFE-0FC6553B96AE}</a:tableStyleId>
              </a:tblPr>
              <a:tblGrid>
                <a:gridCol w="6618275"/>
                <a:gridCol w="2666025"/>
              </a:tblGrid>
              <a:tr h="224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GB" sz="35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Temperature before adding metal in °C</a:t>
                      </a:r>
                      <a:endParaRPr sz="35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t/>
                      </a:r>
                      <a:endParaRPr sz="35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________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1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GB" sz="35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Temperature after adding metal in °C</a:t>
                      </a:r>
                      <a:endParaRPr sz="35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________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73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0"/>
                        <a:buFont typeface="Arial"/>
                        <a:buNone/>
                      </a:pPr>
                      <a:r>
                        <a:rPr lang="en-GB" sz="35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Change in temperature in °C</a:t>
                      </a:r>
                      <a:endParaRPr sz="35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>
                          <a:solidFill>
                            <a:schemeClr val="dk2"/>
                          </a:solidFill>
                        </a:rPr>
                        <a:t>                    ________</a:t>
                      </a:r>
                      <a:endParaRPr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6"/>
          <p:cNvSpPr txBox="1"/>
          <p:nvPr/>
        </p:nvSpPr>
        <p:spPr>
          <a:xfrm>
            <a:off x="8919975" y="8160875"/>
            <a:ext cx="78132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Table 1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233425" y="8197175"/>
            <a:ext cx="6421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Question from exampro</a:t>
            </a:r>
            <a:endParaRPr b="0" i="0" sz="2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0"/>
            <a:ext cx="1778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239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(c)     The student repeated the experiment three times with each metal.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239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Table 2</a:t>
            </a: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shows the mean temperature change for each metal.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581950" y="165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{7D0D19E0-007E-4487-BDFE-0FC6553B96AE}</a:tableStyleId>
              </a:tblPr>
              <a:tblGrid>
                <a:gridCol w="4648550"/>
                <a:gridCol w="3837400"/>
              </a:tblGrid>
              <a:tr h="69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Metal</a:t>
                      </a:r>
                      <a:endParaRPr b="1"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b="1"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Mean temperature change in °C</a:t>
                      </a:r>
                      <a:endParaRPr b="1"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Cobalt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4.5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Gold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Magnesium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10.0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Nickel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3.0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Silver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r>
                        <a:rPr lang="en-GB" sz="3100" u="none" cap="none" strike="noStrike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1.5</a:t>
                      </a:r>
                      <a:endParaRPr sz="3100" u="none" cap="none" strike="noStrike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17"/>
          <p:cNvSpPr txBox="1"/>
          <p:nvPr/>
        </p:nvSpPr>
        <p:spPr>
          <a:xfrm>
            <a:off x="8820000" y="2040225"/>
            <a:ext cx="896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(i)    Use the results to work out which metal is the most reactive.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Give a reason for your answer.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Most reactive metal _________________________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Reason _________________________________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_________________________________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(2)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9468000" y="8697775"/>
            <a:ext cx="6421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Question from exampro</a:t>
            </a:r>
            <a:endParaRPr b="0" i="0" sz="2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0" y="0"/>
            <a:ext cx="1761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(ii)    Explain why there was no temperature change when silver metal was added to the copper sulfate solution.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______________________________________________________________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______________________________________________________________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(2)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(iii)     It is </a:t>
            </a: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possible to put all six metals in order of reactivity using these results.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Suggest how you could change the experiment to be able to put all six metals into order of reactivity.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______________________________________________________________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______________________________________________________________             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                                                                          </a:t>
            </a: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(2)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411950" y="8838500"/>
            <a:ext cx="64212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Question from exampro</a:t>
            </a:r>
            <a:endParaRPr b="0" i="0" sz="2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917950" y="890050"/>
            <a:ext cx="132012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GB">
                <a:solidFill>
                  <a:schemeClr val="dk2"/>
                </a:solidFill>
              </a:rPr>
              <a:t>Answers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917950" y="1610700"/>
            <a:ext cx="16885800" cy="7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723900" marR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500"/>
              <a:t>Q1.</a:t>
            </a:r>
            <a:endParaRPr b="1" sz="3500"/>
          </a:p>
          <a:p>
            <a:pPr indent="0" lvl="0" marL="723900" marR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GB" sz="3500"/>
              <a:t>a)     </a:t>
            </a:r>
            <a:r>
              <a:rPr b="1" lang="en-GB" sz="3500"/>
              <a:t>Z</a:t>
            </a:r>
            <a:endParaRPr b="1" sz="3500"/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500"/>
              <a:t>1</a:t>
            </a:r>
            <a:endParaRPr b="1" sz="3500"/>
          </a:p>
          <a:p>
            <a:pPr indent="0" lvl="0" marL="723900" marR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GB" sz="3500"/>
              <a:t>(b)     magnesium sulfate does not react with any of the metals</a:t>
            </a:r>
            <a:endParaRPr sz="3500"/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3200"/>
              <a:buNone/>
            </a:pPr>
            <a:r>
              <a:rPr i="1" lang="en-GB" sz="3500"/>
              <a:t>allow there is no change / increase in temperature with any of the metals</a:t>
            </a:r>
            <a:endParaRPr i="1" sz="3500"/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500"/>
              <a:t>1</a:t>
            </a:r>
            <a:endParaRPr b="1" sz="3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0" y="0"/>
            <a:ext cx="17674800" cy="9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01600" marR="254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Q2.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23900" marR="3556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(a) 	any </a:t>
            </a: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three</a:t>
            </a: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from: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•        concentration of (salt) solution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•        volume of (salt) solution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ignore amount of solution</a:t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•        </a:t>
            </a: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initial</a:t>
            </a: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temperature (of the solution)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ignore room temperature</a:t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•        surface area / form of metal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079500" marR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•        moles of metal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allow mass / amount</a:t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ignore time</a:t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1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ignore size of tube</a:t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32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22800" y="1052325"/>
            <a:ext cx="15162000" cy="6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239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(b) 	20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239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32</a:t>
            </a:r>
            <a:endParaRPr b="0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7239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12 (if you have correctly calculated a temperature change from incorrect readings you would get 1 mark here)</a:t>
            </a:r>
            <a:endParaRPr b="0" i="1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GB" sz="35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35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605525" y="519075"/>
            <a:ext cx="16452001" cy="6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5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GB" sz="3500"/>
              <a:t>(i)    magnesium</a:t>
            </a:r>
            <a:endParaRPr sz="3500"/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500"/>
              <a:t>1</a:t>
            </a:r>
            <a:endParaRPr b="1" sz="3500"/>
          </a:p>
          <a:p>
            <a:pPr indent="0" lvl="0" marL="10795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GB" sz="3500"/>
              <a:t>because biggest/largest temperature change</a:t>
            </a:r>
            <a:endParaRPr sz="3500"/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3200"/>
              <a:buNone/>
            </a:pPr>
            <a:r>
              <a:rPr i="1" lang="en-GB" sz="3500"/>
              <a:t>accept gives out most energy</a:t>
            </a:r>
            <a:endParaRPr i="1" sz="3500"/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3500"/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500"/>
              <a:t>1</a:t>
            </a:r>
            <a:endParaRPr b="1" sz="3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SzPts val="3200"/>
              <a:buNone/>
            </a:pPr>
            <a:r>
              <a:t/>
            </a:r>
            <a:endParaRPr sz="3500"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917941" y="958665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681725" y="4859925"/>
            <a:ext cx="16452001" cy="6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0795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GB" sz="3500"/>
              <a:t>(ii)    does not react / silver cannot displace copper</a:t>
            </a:r>
            <a:endParaRPr sz="3500"/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500"/>
              <a:t>1</a:t>
            </a:r>
            <a:endParaRPr b="1" sz="3500"/>
          </a:p>
          <a:p>
            <a:pPr indent="0" lvl="0" marL="1079500" marR="723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</a:pPr>
            <a:r>
              <a:rPr lang="en-GB" sz="3500"/>
              <a:t>because silver not more reactive (than copper) </a:t>
            </a:r>
            <a:r>
              <a:rPr b="1" lang="en-GB" sz="3500"/>
              <a:t>or</a:t>
            </a:r>
            <a:r>
              <a:rPr lang="en-GB" sz="3500"/>
              <a:t> silver below copper in reactivity series</a:t>
            </a:r>
            <a:endParaRPr sz="3500"/>
          </a:p>
          <a:p>
            <a:pPr indent="0" lvl="0" marL="1435100" marR="10795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3200"/>
              <a:buNone/>
            </a:pPr>
            <a:r>
              <a:rPr i="1" lang="en-GB" sz="3500"/>
              <a:t>do </a:t>
            </a:r>
            <a:r>
              <a:rPr b="1" i="1" lang="en-GB" sz="3500"/>
              <a:t>not</a:t>
            </a:r>
            <a:r>
              <a:rPr i="1" lang="en-GB" sz="3500"/>
              <a:t> accept silver is less reactive than copper sulfate</a:t>
            </a:r>
            <a:endParaRPr i="1" sz="3500"/>
          </a:p>
          <a:p>
            <a:pPr indent="0" lvl="0" marL="0" marR="355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3500"/>
              <a:t>1</a:t>
            </a:r>
            <a:endParaRPr b="1" sz="3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SzPts val="3200"/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ak National Academy v2">
  <a:themeElements>
    <a:clrScheme name="Simple Light">
      <a:dk1>
        <a:srgbClr val="65BE4B"/>
      </a:dk1>
      <a:lt1>
        <a:srgbClr val="FFFFFF"/>
      </a:lt1>
      <a:dk2>
        <a:srgbClr val="434343"/>
      </a:dk2>
      <a:lt2>
        <a:srgbClr val="D2D2D7"/>
      </a:lt2>
      <a:accent1>
        <a:srgbClr val="008237"/>
      </a:accent1>
      <a:accent2>
        <a:srgbClr val="46C7E1"/>
      </a:accent2>
      <a:accent3>
        <a:srgbClr val="00468C"/>
      </a:accent3>
      <a:accent4>
        <a:srgbClr val="786EC8"/>
      </a:accent4>
      <a:accent5>
        <a:srgbClr val="F03C78"/>
      </a:accent5>
      <a:accent6>
        <a:srgbClr val="00968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921229DDF0B8438BAE37CADC49030E" ma:contentTypeVersion="16" ma:contentTypeDescription="Create a new document." ma:contentTypeScope="" ma:versionID="a71436a6af4061444715d7da2efa39d7">
  <xsd:schema xmlns:xsd="http://www.w3.org/2001/XMLSchema" xmlns:xs="http://www.w3.org/2001/XMLSchema" xmlns:p="http://schemas.microsoft.com/office/2006/metadata/properties" xmlns:ns2="ee06f254-a2dc-41ef-bce9-2a79fc45591e" xmlns:ns3="4f60bb04-6aca-44b4-bb57-e705d5190b4a" targetNamespace="http://schemas.microsoft.com/office/2006/metadata/properties" ma:root="true" ma:fieldsID="13595849e03e6156ddbc6af91c72b277" ns2:_="" ns3:_="">
    <xsd:import namespace="ee06f254-a2dc-41ef-bce9-2a79fc45591e"/>
    <xsd:import namespace="4f60bb04-6aca-44b4-bb57-e705d5190b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6f254-a2dc-41ef-bce9-2a79fc455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547d1d0-3da5-4772-b279-2d11b77b4c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0bb04-6aca-44b4-bb57-e705d5190b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627dca4-f023-46e2-bce7-3696f0ce755a}" ma:internalName="TaxCatchAll" ma:showField="CatchAllData" ma:web="4f60bb04-6aca-44b4-bb57-e705d5190b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60bb04-6aca-44b4-bb57-e705d5190b4a" xsi:nil="true"/>
    <lcf76f155ced4ddcb4097134ff3c332f xmlns="ee06f254-a2dc-41ef-bce9-2a79fc4559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621CBB0-F30F-4BFB-97F0-A9BA6D818342}"/>
</file>

<file path=customXml/itemProps2.xml><?xml version="1.0" encoding="utf-8"?>
<ds:datastoreItem xmlns:ds="http://schemas.openxmlformats.org/officeDocument/2006/customXml" ds:itemID="{A3815CFB-48FD-4D55-90EF-575010286F85}"/>
</file>

<file path=customXml/itemProps3.xml><?xml version="1.0" encoding="utf-8"?>
<ds:datastoreItem xmlns:ds="http://schemas.openxmlformats.org/officeDocument/2006/customXml" ds:itemID="{417F684E-C084-4986-B306-D19DDF31EFE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0x0101009B921229DDF0B8438BAE37CADC49030E</vt:lpwstr>
  </property>
  <property fmtid="{D5CDD505-2E9C-101B-9397-08002B2CF9AE}" pid="3" name="MediaServiceImageTags">
    <vt:lpwstr/>
  </property>
</Properties>
</file>