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5"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53"/>
    <p:restoredTop sz="95915"/>
  </p:normalViewPr>
  <p:slideViewPr>
    <p:cSldViewPr snapToGrid="0">
      <p:cViewPr varScale="1">
        <p:scale>
          <a:sx n="52" d="100"/>
          <a:sy n="52" d="100"/>
        </p:scale>
        <p:origin x="192" y="1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7651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8335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212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670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2497495-0637-405E-AE64-5CC7506D51F5}" type="datetime1">
              <a:rPr lang="en-US" smtClean="0"/>
              <a:t>11/24/23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8688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60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018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11/24/23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927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197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11/24/23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1821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11/24/23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187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D291B17-9318-49DB-B28B-6E5994AE9581}" type="datetime1">
              <a:rPr lang="en-US" smtClean="0"/>
              <a:t>11/24/23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8149265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nk and blue clouds">
            <a:extLst>
              <a:ext uri="{FF2B5EF4-FFF2-40B4-BE49-F238E27FC236}">
                <a16:creationId xmlns:a16="http://schemas.microsoft.com/office/drawing/2014/main" id="{A1F479C7-6C65-D0DD-14AA-27AE11E5FBEA}"/>
              </a:ext>
            </a:extLst>
          </p:cNvPr>
          <p:cNvPicPr>
            <a:picLocks noChangeAspect="1"/>
          </p:cNvPicPr>
          <p:nvPr/>
        </p:nvPicPr>
        <p:blipFill rotWithShape="1">
          <a:blip r:embed="rId2"/>
          <a:srcRect t="14449"/>
          <a:stretch/>
        </p:blipFill>
        <p:spPr>
          <a:xfrm>
            <a:off x="20" y="10"/>
            <a:ext cx="12191980" cy="6857990"/>
          </a:xfrm>
          <a:prstGeom prst="rect">
            <a:avLst/>
          </a:prstGeom>
        </p:spPr>
      </p:pic>
      <p:sp>
        <p:nvSpPr>
          <p:cNvPr id="7" name="Rectangle 6">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479351-5E4F-ADE7-3FD8-4763789CD27A}"/>
              </a:ext>
            </a:extLst>
          </p:cNvPr>
          <p:cNvSpPr>
            <a:spLocks noGrp="1"/>
          </p:cNvSpPr>
          <p:nvPr>
            <p:ph type="ctrTitle"/>
          </p:nvPr>
        </p:nvSpPr>
        <p:spPr>
          <a:xfrm>
            <a:off x="1051560" y="914400"/>
            <a:ext cx="9966960" cy="4169044"/>
          </a:xfrm>
        </p:spPr>
        <p:txBody>
          <a:bodyPr anchor="b">
            <a:normAutofit fontScale="90000"/>
          </a:bodyPr>
          <a:lstStyle/>
          <a:p>
            <a:br>
              <a:rPr lang="en-US" b="1" dirty="0">
                <a:latin typeface="Söhne"/>
              </a:rPr>
            </a:br>
            <a:br>
              <a:rPr lang="en-US" b="1" dirty="0">
                <a:latin typeface="Söhne"/>
              </a:rPr>
            </a:br>
            <a:br>
              <a:rPr lang="en-US" b="1" dirty="0">
                <a:latin typeface="Söhne"/>
              </a:rPr>
            </a:br>
            <a:br>
              <a:rPr lang="en-US" b="1" dirty="0">
                <a:latin typeface="Söhne"/>
              </a:rPr>
            </a:br>
            <a:br>
              <a:rPr lang="en-US" b="1" dirty="0">
                <a:latin typeface="Söhne"/>
              </a:rPr>
            </a:br>
            <a:br>
              <a:rPr lang="en-US" b="1" dirty="0">
                <a:latin typeface="Söhne"/>
              </a:rPr>
            </a:br>
            <a:br>
              <a:rPr lang="en-US" b="1" dirty="0">
                <a:latin typeface="Söhne"/>
              </a:rPr>
            </a:br>
            <a:br>
              <a:rPr lang="en-US" b="1" dirty="0">
                <a:latin typeface="Söhne"/>
              </a:rPr>
            </a:br>
            <a:br>
              <a:rPr lang="en-US" b="1" dirty="0">
                <a:latin typeface="Söhne"/>
              </a:rPr>
            </a:br>
            <a:br>
              <a:rPr lang="en-US" b="1" dirty="0">
                <a:latin typeface="Söhne"/>
              </a:rPr>
            </a:br>
            <a:br>
              <a:rPr lang="en-US" b="1" dirty="0">
                <a:latin typeface="Söhne"/>
              </a:rPr>
            </a:br>
            <a:r>
              <a:rPr lang="en-US" b="1" i="0" dirty="0">
                <a:effectLst/>
                <a:latin typeface="Söhne"/>
              </a:rPr>
              <a:t>Fifteen Puzzle Game</a:t>
            </a:r>
            <a:br>
              <a:rPr lang="en-US" b="1" i="0" dirty="0">
                <a:effectLst/>
                <a:latin typeface="Söhne"/>
              </a:rPr>
            </a:br>
            <a:endParaRPr lang="en-US" dirty="0">
              <a:solidFill>
                <a:srgbClr val="FFFFFF"/>
              </a:solidFill>
            </a:endParaRPr>
          </a:p>
        </p:txBody>
      </p:sp>
      <p:sp>
        <p:nvSpPr>
          <p:cNvPr id="3" name="Subtitle 2">
            <a:extLst>
              <a:ext uri="{FF2B5EF4-FFF2-40B4-BE49-F238E27FC236}">
                <a16:creationId xmlns:a16="http://schemas.microsoft.com/office/drawing/2014/main" id="{1BFBC467-3F9B-D1FF-26D9-36CFEA1785C5}"/>
              </a:ext>
            </a:extLst>
          </p:cNvPr>
          <p:cNvSpPr>
            <a:spLocks noGrp="1"/>
          </p:cNvSpPr>
          <p:nvPr>
            <p:ph type="subTitle" idx="1"/>
          </p:nvPr>
        </p:nvSpPr>
        <p:spPr>
          <a:xfrm>
            <a:off x="1069848" y="4389120"/>
            <a:ext cx="7891272" cy="1069848"/>
          </a:xfrm>
        </p:spPr>
        <p:txBody>
          <a:bodyPr>
            <a:normAutofit/>
          </a:bodyPr>
          <a:lstStyle/>
          <a:p>
            <a:r>
              <a:rPr lang="en-US" dirty="0">
                <a:solidFill>
                  <a:srgbClr val="FFFFFF"/>
                </a:solidFill>
              </a:rPr>
              <a:t>Sarah mustafa, </a:t>
            </a:r>
          </a:p>
        </p:txBody>
      </p:sp>
    </p:spTree>
    <p:extLst>
      <p:ext uri="{BB962C8B-B14F-4D97-AF65-F5344CB8AC3E}">
        <p14:creationId xmlns:p14="http://schemas.microsoft.com/office/powerpoint/2010/main" val="3366623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A882-03D0-30E0-0C6D-D998737780BE}"/>
              </a:ext>
            </a:extLst>
          </p:cNvPr>
          <p:cNvSpPr>
            <a:spLocks noGrp="1"/>
          </p:cNvSpPr>
          <p:nvPr>
            <p:ph type="title"/>
          </p:nvPr>
        </p:nvSpPr>
        <p:spPr>
          <a:xfrm>
            <a:off x="1069848" y="484631"/>
            <a:ext cx="10058400" cy="1902107"/>
          </a:xfrm>
        </p:spPr>
        <p:txBody>
          <a:bodyPr/>
          <a:lstStyle/>
          <a:p>
            <a:r>
              <a:rPr lang="en-US" b="1" i="0" dirty="0">
                <a:effectLst/>
                <a:latin typeface="Söhne"/>
              </a:rPr>
              <a:t>Displaying the Puzzle</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3976E993-7192-6AC3-64B9-12A8E62360CA}"/>
              </a:ext>
            </a:extLst>
          </p:cNvPr>
          <p:cNvSpPr>
            <a:spLocks noGrp="1"/>
          </p:cNvSpPr>
          <p:nvPr>
            <p:ph idx="1"/>
          </p:nvPr>
        </p:nvSpPr>
        <p:spPr/>
        <p:txBody>
          <a:bodyPr/>
          <a:lstStyle/>
          <a:p>
            <a:pPr algn="l">
              <a:buFont typeface="Arial" panose="020B0604020202020204" pitchFamily="34" charset="0"/>
              <a:buChar char="•"/>
            </a:pPr>
            <a:r>
              <a:rPr lang="en-US" b="1" i="0" dirty="0">
                <a:effectLst/>
                <a:latin typeface="Söhne"/>
              </a:rPr>
              <a:t>Displaying the Shuffled Puzzle: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a:t>
            </a:r>
            <a:r>
              <a:rPr lang="en-US" b="0" i="1" dirty="0" err="1">
                <a:effectLst/>
                <a:latin typeface="Söhne"/>
              </a:rPr>
              <a:t>displayBoard</a:t>
            </a:r>
            <a:r>
              <a:rPr lang="en-US" b="0" i="0" dirty="0">
                <a:effectLst/>
                <a:latin typeface="Söhne"/>
              </a:rPr>
              <a:t> function renders the shuffled puzzle on the user interface.</a:t>
            </a:r>
          </a:p>
          <a:p>
            <a:pPr marL="742950" lvl="1" indent="-285750" algn="l">
              <a:buFont typeface="Arial" panose="020B0604020202020204" pitchFamily="34" charset="0"/>
              <a:buChar char="•"/>
            </a:pPr>
            <a:r>
              <a:rPr lang="en-US" b="0" i="0" dirty="0">
                <a:effectLst/>
                <a:latin typeface="Söhne"/>
              </a:rPr>
              <a:t>It dynamically creates HTML elements representing each tile and updates their positions based on the shuffled configuration.</a:t>
            </a:r>
          </a:p>
          <a:p>
            <a:pPr algn="l">
              <a:buFont typeface="Arial" panose="020B0604020202020204" pitchFamily="34" charset="0"/>
              <a:buChar char="•"/>
            </a:pPr>
            <a:r>
              <a:rPr lang="en-US" b="1" i="0" dirty="0">
                <a:effectLst/>
                <a:latin typeface="Söhne"/>
              </a:rPr>
              <a:t>Interactive Clickable Tiles: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Clickable tiles are determined by the valid moves from the empty space.</a:t>
            </a:r>
          </a:p>
          <a:p>
            <a:pPr marL="742950" lvl="1" indent="-285750" algn="l">
              <a:buFont typeface="Arial" panose="020B0604020202020204" pitchFamily="34" charset="0"/>
              <a:buChar char="•"/>
            </a:pPr>
            <a:r>
              <a:rPr lang="en-US" b="0" i="0" dirty="0">
                <a:effectLst/>
                <a:latin typeface="Söhne"/>
              </a:rPr>
              <a:t>These tiles are visually highlighted and made interactive, allowing players to make valid moves by clicking.</a:t>
            </a:r>
          </a:p>
          <a:p>
            <a:endParaRPr lang="en-US" dirty="0"/>
          </a:p>
        </p:txBody>
      </p:sp>
    </p:spTree>
    <p:extLst>
      <p:ext uri="{BB962C8B-B14F-4D97-AF65-F5344CB8AC3E}">
        <p14:creationId xmlns:p14="http://schemas.microsoft.com/office/powerpoint/2010/main" val="268811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A882-03D0-30E0-0C6D-D998737780BE}"/>
              </a:ext>
            </a:extLst>
          </p:cNvPr>
          <p:cNvSpPr>
            <a:spLocks noGrp="1"/>
          </p:cNvSpPr>
          <p:nvPr>
            <p:ph type="title"/>
          </p:nvPr>
        </p:nvSpPr>
        <p:spPr>
          <a:xfrm>
            <a:off x="1069848" y="484631"/>
            <a:ext cx="10058400" cy="1902107"/>
          </a:xfrm>
        </p:spPr>
        <p:txBody>
          <a:bodyPr/>
          <a:lstStyle/>
          <a:p>
            <a:r>
              <a:rPr lang="en-US" b="1" dirty="0">
                <a:effectLst/>
                <a:latin typeface="Helvetica Neue" panose="02000503000000020004" pitchFamily="2" charset="0"/>
              </a:rPr>
              <a:t>User Interaction</a:t>
            </a:r>
          </a:p>
        </p:txBody>
      </p:sp>
      <p:sp>
        <p:nvSpPr>
          <p:cNvPr id="3" name="Content Placeholder 2">
            <a:extLst>
              <a:ext uri="{FF2B5EF4-FFF2-40B4-BE49-F238E27FC236}">
                <a16:creationId xmlns:a16="http://schemas.microsoft.com/office/drawing/2014/main" id="{3976E993-7192-6AC3-64B9-12A8E62360CA}"/>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The game enables user interaction through tile clicking. Each click swaps the clicked tile with the adjacent empty space. User moves are tracked to monitor progress and determine when the puzzle is solved.</a:t>
            </a:r>
          </a:p>
          <a:p>
            <a:pPr algn="l">
              <a:buFont typeface="Arial" panose="020B0604020202020204" pitchFamily="34" charset="0"/>
              <a:buChar char="•"/>
            </a:pPr>
            <a:r>
              <a:rPr lang="en-US" b="0" i="0" dirty="0">
                <a:effectLst/>
                <a:latin typeface="Söhne Mono"/>
              </a:rPr>
              <a:t>User Moves: - The user interacts with the game by clicking on clickable tiles to make moves. - Click events are handled by the </a:t>
            </a:r>
            <a:r>
              <a:rPr lang="en-US" b="0" i="1" dirty="0" err="1">
                <a:effectLst/>
                <a:latin typeface="Söhne Mono"/>
              </a:rPr>
              <a:t>swapPieces</a:t>
            </a:r>
            <a:r>
              <a:rPr lang="en-US" b="0" i="0" dirty="0">
                <a:effectLst/>
                <a:latin typeface="Söhne Mono"/>
              </a:rPr>
              <a:t> function.</a:t>
            </a:r>
            <a:endParaRPr lang="en-US" b="0" i="0" dirty="0">
              <a:effectLst/>
              <a:latin typeface="Söhne"/>
            </a:endParaRPr>
          </a:p>
          <a:p>
            <a:pPr algn="l">
              <a:buFont typeface="Arial" panose="020B0604020202020204" pitchFamily="34" charset="0"/>
              <a:buChar char="•"/>
            </a:pPr>
            <a:r>
              <a:rPr lang="en-US" b="0" i="0" dirty="0">
                <a:effectLst/>
                <a:latin typeface="Söhne Mono"/>
              </a:rPr>
              <a:t>The </a:t>
            </a:r>
            <a:r>
              <a:rPr lang="en-US" b="0" i="1" dirty="0" err="1">
                <a:effectLst/>
                <a:latin typeface="Söhne Mono"/>
              </a:rPr>
              <a:t>swapPieces</a:t>
            </a:r>
            <a:r>
              <a:rPr lang="en-US" i="1" dirty="0">
                <a:latin typeface="Söhne Mono"/>
              </a:rPr>
              <a:t> </a:t>
            </a:r>
            <a:r>
              <a:rPr lang="en-US" b="0" i="0" dirty="0">
                <a:effectLst/>
                <a:latin typeface="Söhne Mono"/>
              </a:rPr>
              <a:t>function: - Is called when a clickable tile is clicked. - Swaps the clicked tile with the empty tile. - Increments the `moves` variable. - Calls the `</a:t>
            </a:r>
            <a:r>
              <a:rPr lang="en-US" b="0" i="0" dirty="0" err="1">
                <a:effectLst/>
                <a:latin typeface="Söhne Mono"/>
              </a:rPr>
              <a:t>displayBoard</a:t>
            </a:r>
            <a:r>
              <a:rPr lang="en-US" b="0" i="0" dirty="0">
                <a:effectLst/>
                <a:latin typeface="Söhne Mono"/>
              </a:rPr>
              <a:t>` function to update the game board. </a:t>
            </a:r>
            <a:br>
              <a:rPr lang="en-US" dirty="0"/>
            </a:br>
            <a:endParaRPr lang="en-US" dirty="0"/>
          </a:p>
        </p:txBody>
      </p:sp>
    </p:spTree>
    <p:extLst>
      <p:ext uri="{BB962C8B-B14F-4D97-AF65-F5344CB8AC3E}">
        <p14:creationId xmlns:p14="http://schemas.microsoft.com/office/powerpoint/2010/main" val="373757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6593-5554-85BF-8E9F-D0EDD102E6D6}"/>
              </a:ext>
            </a:extLst>
          </p:cNvPr>
          <p:cNvSpPr>
            <a:spLocks noGrp="1"/>
          </p:cNvSpPr>
          <p:nvPr>
            <p:ph type="title"/>
          </p:nvPr>
        </p:nvSpPr>
        <p:spPr/>
        <p:txBody>
          <a:bodyPr/>
          <a:lstStyle/>
          <a:p>
            <a:r>
              <a:rPr lang="en-US" b="1" dirty="0">
                <a:effectLst/>
                <a:latin typeface="Helvetica Neue" panose="02000503000000020004" pitchFamily="2" charset="0"/>
              </a:rPr>
              <a:t>User Interaction</a:t>
            </a:r>
            <a:endParaRPr lang="en-US" dirty="0"/>
          </a:p>
        </p:txBody>
      </p:sp>
      <p:pic>
        <p:nvPicPr>
          <p:cNvPr id="4" name="Content Placeholder 3">
            <a:extLst>
              <a:ext uri="{FF2B5EF4-FFF2-40B4-BE49-F238E27FC236}">
                <a16:creationId xmlns:a16="http://schemas.microsoft.com/office/drawing/2014/main" id="{BB2A6CB6-FD8E-7ADF-6BD8-DB156F4B5E2F}"/>
              </a:ext>
            </a:extLst>
          </p:cNvPr>
          <p:cNvPicPr>
            <a:picLocks noGrp="1" noChangeAspect="1"/>
          </p:cNvPicPr>
          <p:nvPr>
            <p:ph idx="1"/>
          </p:nvPr>
        </p:nvPicPr>
        <p:blipFill>
          <a:blip r:embed="rId2"/>
          <a:stretch>
            <a:fillRect/>
          </a:stretch>
        </p:blipFill>
        <p:spPr>
          <a:xfrm>
            <a:off x="3413125" y="2806700"/>
            <a:ext cx="5372100" cy="2974168"/>
          </a:xfrm>
          <a:prstGeom prst="rect">
            <a:avLst/>
          </a:prstGeom>
        </p:spPr>
      </p:pic>
    </p:spTree>
    <p:extLst>
      <p:ext uri="{BB962C8B-B14F-4D97-AF65-F5344CB8AC3E}">
        <p14:creationId xmlns:p14="http://schemas.microsoft.com/office/powerpoint/2010/main" val="175516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25F1-8623-5E2B-743D-C440201E6CD3}"/>
              </a:ext>
            </a:extLst>
          </p:cNvPr>
          <p:cNvSpPr>
            <a:spLocks noGrp="1"/>
          </p:cNvSpPr>
          <p:nvPr>
            <p:ph type="title"/>
          </p:nvPr>
        </p:nvSpPr>
        <p:spPr/>
        <p:txBody>
          <a:bodyPr/>
          <a:lstStyle/>
          <a:p>
            <a:r>
              <a:rPr lang="en-US" b="1" i="0" dirty="0">
                <a:solidFill>
                  <a:schemeClr val="tx1"/>
                </a:solidFill>
                <a:effectLst/>
                <a:latin typeface="Söhne"/>
              </a:rPr>
              <a:t>CODE SUMMERY</a:t>
            </a:r>
            <a:endParaRPr lang="en-US" b="1" dirty="0">
              <a:solidFill>
                <a:schemeClr val="tx1"/>
              </a:solidFill>
            </a:endParaRPr>
          </a:p>
        </p:txBody>
      </p:sp>
      <p:sp>
        <p:nvSpPr>
          <p:cNvPr id="3" name="Content Placeholder 2">
            <a:extLst>
              <a:ext uri="{FF2B5EF4-FFF2-40B4-BE49-F238E27FC236}">
                <a16:creationId xmlns:a16="http://schemas.microsoft.com/office/drawing/2014/main" id="{7E3A0275-E6FE-B9D2-8F24-812AE8DC3264}"/>
              </a:ext>
            </a:extLst>
          </p:cNvPr>
          <p:cNvSpPr>
            <a:spLocks noGrp="1"/>
          </p:cNvSpPr>
          <p:nvPr>
            <p:ph idx="1"/>
          </p:nvPr>
        </p:nvSpPr>
        <p:spPr/>
        <p:txBody>
          <a:bodyPr>
            <a:normAutofit/>
          </a:bodyPr>
          <a:lstStyle/>
          <a:p>
            <a:r>
              <a:rPr lang="en-US" sz="2400" b="0" i="0" dirty="0">
                <a:effectLst/>
                <a:latin typeface="Söhne Mono"/>
              </a:rPr>
              <a:t>The Fifteen Puzzle Game is implemented successfully using HTML, CSS, and JavaScript. - The game provides an interactive and visually appealing experience for users.</a:t>
            </a:r>
          </a:p>
          <a:p>
            <a:r>
              <a:rPr lang="en-US" sz="2400" b="0" i="0" dirty="0">
                <a:effectLst/>
                <a:latin typeface="Söhne Mono"/>
              </a:rPr>
              <a:t>The project combines HTML for structure, CSS for styling, and JavaScript for interactivity. - The `</a:t>
            </a:r>
            <a:r>
              <a:rPr lang="en-US" sz="2400" b="0" i="0" dirty="0" err="1">
                <a:effectLst/>
                <a:latin typeface="Söhne Mono"/>
              </a:rPr>
              <a:t>initializeGame</a:t>
            </a:r>
            <a:r>
              <a:rPr lang="en-US" sz="2400" b="0" i="0" dirty="0">
                <a:effectLst/>
                <a:latin typeface="Söhne Mono"/>
              </a:rPr>
              <a:t>` function sets up the initial puzzle board, and `</a:t>
            </a:r>
            <a:r>
              <a:rPr lang="en-US" sz="2400" b="0" i="0" dirty="0" err="1">
                <a:effectLst/>
                <a:latin typeface="Söhne Mono"/>
              </a:rPr>
              <a:t>shuffleBoard</a:t>
            </a:r>
            <a:r>
              <a:rPr lang="en-US" sz="2400" b="0" i="0" dirty="0">
                <a:effectLst/>
                <a:latin typeface="Söhne Mono"/>
              </a:rPr>
              <a:t>` randomizes the puzzle for a new game. - User interactions are handled by the `</a:t>
            </a:r>
            <a:r>
              <a:rPr lang="en-US" sz="2400" b="0" i="0" dirty="0" err="1">
                <a:effectLst/>
                <a:latin typeface="Söhne Mono"/>
              </a:rPr>
              <a:t>swapPieces</a:t>
            </a:r>
            <a:r>
              <a:rPr lang="en-US" sz="2400" b="0" i="0" dirty="0">
                <a:effectLst/>
                <a:latin typeface="Söhne Mono"/>
              </a:rPr>
              <a:t>` function, which swaps tiles and updates the board. - The `</a:t>
            </a:r>
            <a:r>
              <a:rPr lang="en-US" sz="2400" b="0" i="0" dirty="0" err="1">
                <a:effectLst/>
                <a:latin typeface="Söhne Mono"/>
              </a:rPr>
              <a:t>displayBoard</a:t>
            </a:r>
            <a:r>
              <a:rPr lang="en-US" sz="2400" b="0" i="0" dirty="0">
                <a:effectLst/>
                <a:latin typeface="Söhne Mono"/>
              </a:rPr>
              <a:t>` function renders the shuffled puzzle on the UI, making clickable tiles interactive.</a:t>
            </a:r>
            <a:endParaRPr lang="en-US" sz="2400" dirty="0"/>
          </a:p>
        </p:txBody>
      </p:sp>
    </p:spTree>
    <p:extLst>
      <p:ext uri="{BB962C8B-B14F-4D97-AF65-F5344CB8AC3E}">
        <p14:creationId xmlns:p14="http://schemas.microsoft.com/office/powerpoint/2010/main" val="36850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2041-39B3-5278-AAB9-8A1164136848}"/>
              </a:ext>
            </a:extLst>
          </p:cNvPr>
          <p:cNvSpPr>
            <a:spLocks noGrp="1"/>
          </p:cNvSpPr>
          <p:nvPr>
            <p:ph type="title"/>
          </p:nvPr>
        </p:nvSpPr>
        <p:spPr>
          <a:xfrm>
            <a:off x="798000" y="1847335"/>
            <a:ext cx="10058400" cy="3163329"/>
          </a:xfrm>
        </p:spPr>
        <p:txBody>
          <a:bodyPr/>
          <a:lstStyle/>
          <a:p>
            <a:pPr algn="ctr"/>
            <a:r>
              <a:rPr lang="en-US" dirty="0"/>
              <a:t>THANK YOU!</a:t>
            </a:r>
          </a:p>
        </p:txBody>
      </p:sp>
    </p:spTree>
    <p:extLst>
      <p:ext uri="{BB962C8B-B14F-4D97-AF65-F5344CB8AC3E}">
        <p14:creationId xmlns:p14="http://schemas.microsoft.com/office/powerpoint/2010/main" val="426515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5BD6-A3E9-ED7D-D091-BCE6752BA132}"/>
              </a:ext>
            </a:extLst>
          </p:cNvPr>
          <p:cNvSpPr>
            <a:spLocks noGrp="1"/>
          </p:cNvSpPr>
          <p:nvPr>
            <p:ph type="title"/>
          </p:nvPr>
        </p:nvSpPr>
        <p:spPr>
          <a:xfrm>
            <a:off x="1069848" y="484632"/>
            <a:ext cx="10058400" cy="2351558"/>
          </a:xfrm>
        </p:spPr>
        <p:txBody>
          <a:bodyPr/>
          <a:lstStyle/>
          <a:p>
            <a:r>
              <a:rPr lang="en-US" b="1" i="0" dirty="0">
                <a:effectLst/>
                <a:latin typeface="Söhne"/>
              </a:rPr>
              <a:t>Introduction</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BA46908A-79E8-9046-49B7-742CD58309B5}"/>
              </a:ext>
            </a:extLst>
          </p:cNvPr>
          <p:cNvSpPr>
            <a:spLocks noGrp="1"/>
          </p:cNvSpPr>
          <p:nvPr>
            <p:ph idx="1"/>
          </p:nvPr>
        </p:nvSpPr>
        <p:spPr/>
        <p:txBody>
          <a:bodyPr/>
          <a:lstStyle/>
          <a:p>
            <a:pPr algn="l">
              <a:buFont typeface="Arial" panose="020B0604020202020204" pitchFamily="34" charset="0"/>
              <a:buChar char="•"/>
            </a:pPr>
            <a:r>
              <a:rPr lang="en-US" b="1" i="0" dirty="0">
                <a:effectLst/>
                <a:latin typeface="Söhne"/>
              </a:rPr>
              <a:t>Fifteen Puzzle Overview:</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An engaging tile-based puzzle where the goal is to rearrange numbered tiles into numerical order.</a:t>
            </a:r>
          </a:p>
          <a:p>
            <a:pPr marL="742950" lvl="1" indent="-285750" algn="l">
              <a:buFont typeface="Arial" panose="020B0604020202020204" pitchFamily="34" charset="0"/>
              <a:buChar char="•"/>
            </a:pPr>
            <a:r>
              <a:rPr lang="en-US" b="0" i="0" dirty="0">
                <a:effectLst/>
                <a:latin typeface="Söhne"/>
              </a:rPr>
              <a:t>Each move involves sliding a tile into the empty space, progressively solving the puzzle.</a:t>
            </a:r>
          </a:p>
          <a:p>
            <a:pPr marL="742950" lvl="1" indent="-285750" algn="l">
              <a:buFont typeface="Arial" panose="020B0604020202020204" pitchFamily="34" charset="0"/>
              <a:buChar char="•"/>
            </a:pPr>
            <a:endParaRPr lang="en-US" dirty="0">
              <a:latin typeface="Söhne"/>
            </a:endParaRPr>
          </a:p>
          <a:p>
            <a:pPr lvl="1" indent="0" algn="l">
              <a:buNone/>
            </a:pPr>
            <a:r>
              <a:rPr lang="en-US" b="1" i="0" dirty="0">
                <a:effectLst/>
                <a:latin typeface="Söhne"/>
              </a:rPr>
              <a:t>Collaboration of Technologies:</a:t>
            </a:r>
            <a:endParaRPr lang="en-US" dirty="0">
              <a:latin typeface="Söhne"/>
            </a:endParaRPr>
          </a:p>
          <a:p>
            <a:pPr lvl="1" indent="0" algn="l">
              <a:buNone/>
            </a:pPr>
            <a:r>
              <a:rPr lang="en-US" b="0" i="0" dirty="0">
                <a:effectLst/>
                <a:latin typeface="Söhne"/>
              </a:rPr>
              <a:t>We Seamlessly integrated HTML, CSS, and JavaScript for a cohesive and dynamic user experience.</a:t>
            </a:r>
            <a:endParaRPr lang="en-US" dirty="0">
              <a:latin typeface="Söhne"/>
            </a:endParaRPr>
          </a:p>
          <a:p>
            <a:pPr lvl="1" indent="0" algn="l">
              <a:buNone/>
            </a:pPr>
            <a:r>
              <a:rPr lang="en-US" b="1" i="0" dirty="0">
                <a:effectLst/>
                <a:latin typeface="Söhne"/>
              </a:rPr>
              <a:t>Efficiency and Simplicity:</a:t>
            </a:r>
            <a:endParaRPr lang="en-US" dirty="0">
              <a:latin typeface="Söhne"/>
            </a:endParaRPr>
          </a:p>
          <a:p>
            <a:pPr lvl="1" indent="0" algn="l">
              <a:buNone/>
            </a:pPr>
            <a:r>
              <a:rPr lang="en-US" b="0" i="0" dirty="0">
                <a:effectLst/>
                <a:latin typeface="Söhne"/>
              </a:rPr>
              <a:t>We Leveraged the strengths of each technology to create an efficient, responsive, and visually appealing puzzle game.</a:t>
            </a:r>
          </a:p>
          <a:p>
            <a:pPr algn="l">
              <a:buFont typeface="Arial" panose="020B0604020202020204" pitchFamily="34" charset="0"/>
              <a:buChar char="•"/>
            </a:pPr>
            <a:endParaRPr lang="en-US" b="0" i="0" dirty="0">
              <a:effectLst/>
              <a:latin typeface="Söhne"/>
            </a:endParaRPr>
          </a:p>
        </p:txBody>
      </p:sp>
    </p:spTree>
    <p:extLst>
      <p:ext uri="{BB962C8B-B14F-4D97-AF65-F5344CB8AC3E}">
        <p14:creationId xmlns:p14="http://schemas.microsoft.com/office/powerpoint/2010/main" val="125090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A67F-74BE-6C72-ADEF-02773B4BC314}"/>
              </a:ext>
            </a:extLst>
          </p:cNvPr>
          <p:cNvSpPr>
            <a:spLocks noGrp="1"/>
          </p:cNvSpPr>
          <p:nvPr>
            <p:ph type="title"/>
          </p:nvPr>
        </p:nvSpPr>
        <p:spPr/>
        <p:txBody>
          <a:bodyPr/>
          <a:lstStyle/>
          <a:p>
            <a:r>
              <a:rPr lang="en-US" b="1" i="0" dirty="0">
                <a:effectLst/>
                <a:latin typeface="Söhne"/>
              </a:rPr>
              <a:t>Tech Stack</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FA457CF2-20C0-D34C-27C7-10AC6A637597}"/>
              </a:ext>
            </a:extLst>
          </p:cNvPr>
          <p:cNvSpPr>
            <a:spLocks noGrp="1"/>
          </p:cNvSpPr>
          <p:nvPr>
            <p:ph idx="1"/>
          </p:nvPr>
        </p:nvSpPr>
        <p:spPr/>
        <p:txBody>
          <a:bodyPr/>
          <a:lstStyle/>
          <a:p>
            <a:pPr algn="l">
              <a:buFont typeface="+mj-lt"/>
              <a:buAutoNum type="arabicPeriod"/>
            </a:pPr>
            <a:r>
              <a:rPr lang="en-US" b="1" i="0" dirty="0">
                <a:effectLst/>
                <a:latin typeface="Söhne"/>
              </a:rPr>
              <a:t>HTML (Hypertext Markup Language):</a:t>
            </a:r>
            <a:endParaRPr lang="en-US" b="0" i="0" dirty="0">
              <a:effectLst/>
              <a:latin typeface="Söhne"/>
            </a:endParaRPr>
          </a:p>
          <a:p>
            <a:pPr marL="742950" lvl="1" indent="-285750" algn="l">
              <a:buFont typeface="+mj-lt"/>
              <a:buAutoNum type="arabicPeriod"/>
            </a:pPr>
            <a:r>
              <a:rPr lang="en-US" b="0" i="0" dirty="0">
                <a:effectLst/>
                <a:latin typeface="Söhne"/>
              </a:rPr>
              <a:t>Used for creating the structural foundation of the Fifteen Puzzle game.</a:t>
            </a:r>
          </a:p>
          <a:p>
            <a:pPr marL="742950" lvl="1" indent="-285750" algn="l">
              <a:buFont typeface="+mj-lt"/>
              <a:buAutoNum type="arabicPeriod"/>
            </a:pPr>
            <a:r>
              <a:rPr lang="en-US" b="0" i="0" dirty="0">
                <a:effectLst/>
                <a:latin typeface="Söhne"/>
              </a:rPr>
              <a:t>Defines the layout and arrangement of elements on the web page.</a:t>
            </a:r>
          </a:p>
          <a:p>
            <a:pPr algn="l">
              <a:buFont typeface="+mj-lt"/>
              <a:buAutoNum type="arabicPeriod"/>
            </a:pPr>
            <a:r>
              <a:rPr lang="en-US" b="1" i="0" dirty="0">
                <a:effectLst/>
                <a:latin typeface="Söhne"/>
              </a:rPr>
              <a:t>CSS (Cascading Style Sheets):</a:t>
            </a:r>
            <a:endParaRPr lang="en-US" b="0" i="0" dirty="0">
              <a:effectLst/>
              <a:latin typeface="Söhne"/>
            </a:endParaRPr>
          </a:p>
          <a:p>
            <a:pPr marL="742950" lvl="1" indent="-285750" algn="l">
              <a:buFont typeface="+mj-lt"/>
              <a:buAutoNum type="arabicPeriod"/>
            </a:pPr>
            <a:r>
              <a:rPr lang="en-US" b="0" i="0" dirty="0">
                <a:effectLst/>
                <a:latin typeface="Söhne"/>
              </a:rPr>
              <a:t>Employed for styling and visual presentation of the game interface.</a:t>
            </a:r>
          </a:p>
          <a:p>
            <a:pPr marL="742950" lvl="1" indent="-285750" algn="l">
              <a:buFont typeface="+mj-lt"/>
              <a:buAutoNum type="arabicPeriod"/>
            </a:pPr>
            <a:r>
              <a:rPr lang="en-US" b="0" i="0" dirty="0">
                <a:effectLst/>
                <a:latin typeface="Söhne"/>
              </a:rPr>
              <a:t>Defines the colors, fonts, and overall aesthetics of the puzzle.</a:t>
            </a:r>
          </a:p>
          <a:p>
            <a:pPr algn="l">
              <a:buFont typeface="+mj-lt"/>
              <a:buAutoNum type="arabicPeriod"/>
            </a:pPr>
            <a:r>
              <a:rPr lang="en-US" b="1" i="0" dirty="0">
                <a:effectLst/>
                <a:latin typeface="Söhne"/>
              </a:rPr>
              <a:t>JavaScript:</a:t>
            </a:r>
            <a:endParaRPr lang="en-US" b="0" i="0" dirty="0">
              <a:effectLst/>
              <a:latin typeface="Söhne"/>
            </a:endParaRPr>
          </a:p>
          <a:p>
            <a:pPr marL="742950" lvl="1" indent="-285750" algn="l">
              <a:buFont typeface="+mj-lt"/>
              <a:buAutoNum type="arabicPeriod"/>
            </a:pPr>
            <a:r>
              <a:rPr lang="en-US" b="0" i="0" dirty="0">
                <a:effectLst/>
                <a:latin typeface="Söhne"/>
              </a:rPr>
              <a:t>Utilized for implementing interactive game mechanics.</a:t>
            </a:r>
          </a:p>
          <a:p>
            <a:pPr marL="742950" lvl="1" indent="-285750" algn="l">
              <a:buFont typeface="+mj-lt"/>
              <a:buAutoNum type="arabicPeriod"/>
            </a:pPr>
            <a:r>
              <a:rPr lang="en-US" b="0" i="0" dirty="0">
                <a:effectLst/>
                <a:latin typeface="Söhne"/>
              </a:rPr>
              <a:t>Powers the shuffling of tiles and facilitates user interactions.</a:t>
            </a:r>
          </a:p>
          <a:p>
            <a:br>
              <a:rPr lang="en-US" dirty="0"/>
            </a:br>
            <a:endParaRPr lang="en-US" dirty="0"/>
          </a:p>
        </p:txBody>
      </p:sp>
    </p:spTree>
    <p:extLst>
      <p:ext uri="{BB962C8B-B14F-4D97-AF65-F5344CB8AC3E}">
        <p14:creationId xmlns:p14="http://schemas.microsoft.com/office/powerpoint/2010/main" val="146270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987C-6083-CAE0-A48E-6C7D0304768E}"/>
              </a:ext>
            </a:extLst>
          </p:cNvPr>
          <p:cNvSpPr>
            <a:spLocks noGrp="1"/>
          </p:cNvSpPr>
          <p:nvPr>
            <p:ph type="title"/>
          </p:nvPr>
        </p:nvSpPr>
        <p:spPr>
          <a:xfrm>
            <a:off x="1069848" y="484631"/>
            <a:ext cx="10058400" cy="2289565"/>
          </a:xfrm>
        </p:spPr>
        <p:txBody>
          <a:bodyPr/>
          <a:lstStyle/>
          <a:p>
            <a:r>
              <a:rPr lang="en-US" b="1" i="0" dirty="0">
                <a:effectLst/>
                <a:latin typeface="Söhne"/>
              </a:rPr>
              <a:t>Game Initialization</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AA49882E-31F1-ECC8-79DD-E53AD596EF9B}"/>
              </a:ext>
            </a:extLst>
          </p:cNvPr>
          <p:cNvSpPr>
            <a:spLocks noGrp="1"/>
          </p:cNvSpPr>
          <p:nvPr>
            <p:ph idx="1"/>
          </p:nvPr>
        </p:nvSpPr>
        <p:spPr/>
        <p:txBody>
          <a:bodyPr/>
          <a:lstStyle/>
          <a:p>
            <a:pPr algn="l">
              <a:buFont typeface="Arial" panose="020B0604020202020204" pitchFamily="34" charset="0"/>
              <a:buChar char="•"/>
            </a:pPr>
            <a:r>
              <a:rPr lang="en-US" b="1" i="0" dirty="0">
                <a:effectLst/>
                <a:latin typeface="Söhne"/>
              </a:rPr>
              <a:t>Setting Up the Initial Puzzle Board:</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game starts by setting up the initial configuration of the puzzle board.</a:t>
            </a:r>
          </a:p>
          <a:p>
            <a:pPr marL="742950" lvl="1" indent="-285750" algn="l">
              <a:buFont typeface="Arial" panose="020B0604020202020204" pitchFamily="34" charset="0"/>
              <a:buChar char="•"/>
            </a:pPr>
            <a:r>
              <a:rPr lang="en-US" b="0" i="0" dirty="0">
                <a:effectLst/>
                <a:latin typeface="Söhne"/>
              </a:rPr>
              <a:t>Tiles are arranged in numerical order with one tile missing.</a:t>
            </a:r>
          </a:p>
          <a:p>
            <a:pPr algn="l">
              <a:buFont typeface="Arial" panose="020B0604020202020204" pitchFamily="34" charset="0"/>
              <a:buChar char="•"/>
            </a:pPr>
            <a:r>
              <a:rPr lang="en-US" b="1" i="0" dirty="0">
                <a:effectLst/>
                <a:latin typeface="Söhne"/>
              </a:rPr>
              <a:t>Displaying the Background Image: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A selected background image is applied to create a visually engaging puzzle board.</a:t>
            </a:r>
          </a:p>
          <a:p>
            <a:pPr marL="742950" lvl="1" indent="-285750" algn="l">
              <a:buFont typeface="Arial" panose="020B0604020202020204" pitchFamily="34" charset="0"/>
              <a:buChar char="•"/>
            </a:pPr>
            <a:r>
              <a:rPr lang="en-US" b="0" i="0" dirty="0">
                <a:effectLst/>
                <a:latin typeface="Söhne"/>
              </a:rPr>
              <a:t>In this project, the background image is applied to all tiles for a cohesive look.</a:t>
            </a:r>
          </a:p>
          <a:p>
            <a:pPr marL="0" indent="0">
              <a:buNone/>
            </a:pPr>
            <a:br>
              <a:rPr lang="en-US" dirty="0"/>
            </a:br>
            <a:endParaRPr lang="en-US" dirty="0"/>
          </a:p>
        </p:txBody>
      </p:sp>
    </p:spTree>
    <p:extLst>
      <p:ext uri="{BB962C8B-B14F-4D97-AF65-F5344CB8AC3E}">
        <p14:creationId xmlns:p14="http://schemas.microsoft.com/office/powerpoint/2010/main" val="294618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5AB1-DB5D-58F6-8BBF-49E8AE5269AD}"/>
              </a:ext>
            </a:extLst>
          </p:cNvPr>
          <p:cNvSpPr>
            <a:spLocks noGrp="1"/>
          </p:cNvSpPr>
          <p:nvPr>
            <p:ph type="title"/>
          </p:nvPr>
        </p:nvSpPr>
        <p:spPr>
          <a:xfrm>
            <a:off x="1069848" y="484632"/>
            <a:ext cx="10058400" cy="2187952"/>
          </a:xfrm>
        </p:spPr>
        <p:txBody>
          <a:bodyPr/>
          <a:lstStyle/>
          <a:p>
            <a:r>
              <a:rPr lang="en-US" b="1" i="0" dirty="0">
                <a:effectLst/>
                <a:latin typeface="Söhne"/>
              </a:rPr>
              <a:t>Game Initialization</a:t>
            </a:r>
            <a:br>
              <a:rPr lang="en-US" b="1" i="0" dirty="0">
                <a:effectLst/>
                <a:latin typeface="Söhne"/>
              </a:rPr>
            </a:br>
            <a:endParaRPr lang="en-US" dirty="0"/>
          </a:p>
        </p:txBody>
      </p:sp>
      <p:pic>
        <p:nvPicPr>
          <p:cNvPr id="4" name="Content Placeholder 3">
            <a:extLst>
              <a:ext uri="{FF2B5EF4-FFF2-40B4-BE49-F238E27FC236}">
                <a16:creationId xmlns:a16="http://schemas.microsoft.com/office/drawing/2014/main" id="{7C961FED-60BC-1A06-BE4B-B2EE7E2BAA19}"/>
              </a:ext>
            </a:extLst>
          </p:cNvPr>
          <p:cNvPicPr>
            <a:picLocks noGrp="1" noChangeAspect="1"/>
          </p:cNvPicPr>
          <p:nvPr>
            <p:ph idx="1"/>
          </p:nvPr>
        </p:nvPicPr>
        <p:blipFill>
          <a:blip r:embed="rId2"/>
          <a:stretch>
            <a:fillRect/>
          </a:stretch>
        </p:blipFill>
        <p:spPr>
          <a:xfrm>
            <a:off x="2149475" y="2758698"/>
            <a:ext cx="7899400" cy="2187952"/>
          </a:xfrm>
          <a:prstGeom prst="rect">
            <a:avLst/>
          </a:prstGeom>
        </p:spPr>
      </p:pic>
    </p:spTree>
    <p:extLst>
      <p:ext uri="{BB962C8B-B14F-4D97-AF65-F5344CB8AC3E}">
        <p14:creationId xmlns:p14="http://schemas.microsoft.com/office/powerpoint/2010/main" val="383359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9EDF-6AD8-9490-EC77-110A8CCF81EF}"/>
              </a:ext>
            </a:extLst>
          </p:cNvPr>
          <p:cNvSpPr>
            <a:spLocks noGrp="1"/>
          </p:cNvSpPr>
          <p:nvPr>
            <p:ph type="title"/>
          </p:nvPr>
        </p:nvSpPr>
        <p:spPr>
          <a:xfrm>
            <a:off x="1069848" y="484632"/>
            <a:ext cx="10058400" cy="1964100"/>
          </a:xfrm>
        </p:spPr>
        <p:txBody>
          <a:bodyPr/>
          <a:lstStyle/>
          <a:p>
            <a:r>
              <a:rPr lang="en-US" b="1" i="0" dirty="0">
                <a:effectLst/>
                <a:latin typeface="Söhne"/>
              </a:rPr>
              <a:t>Shuffling the Puzzle</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5169F97C-519A-C4FC-1BCD-7B2A26F6F172}"/>
              </a:ext>
            </a:extLst>
          </p:cNvPr>
          <p:cNvSpPr>
            <a:spLocks noGrp="1"/>
          </p:cNvSpPr>
          <p:nvPr>
            <p:ph idx="1"/>
          </p:nvPr>
        </p:nvSpPr>
        <p:spPr/>
        <p:txBody>
          <a:bodyPr>
            <a:normAutofit/>
          </a:bodyPr>
          <a:lstStyle/>
          <a:p>
            <a:pPr algn="l">
              <a:buFont typeface="Arial" panose="020B0604020202020204" pitchFamily="34" charset="0"/>
              <a:buChar char="•"/>
            </a:pPr>
            <a:r>
              <a:rPr lang="en-US" b="1" i="0" dirty="0">
                <a:effectLst/>
                <a:latin typeface="Söhne"/>
              </a:rPr>
              <a:t>Algorithm for Randomizing the Puzzle: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game incorporates a shuffling mechanism to create a randomized starting position.</a:t>
            </a:r>
          </a:p>
          <a:p>
            <a:pPr marL="742950" lvl="1" indent="-285750" algn="l">
              <a:buFont typeface="Arial" panose="020B0604020202020204" pitchFamily="34" charset="0"/>
              <a:buChar char="•"/>
            </a:pPr>
            <a:r>
              <a:rPr lang="en-US" b="0" i="0" dirty="0">
                <a:effectLst/>
                <a:latin typeface="Söhne"/>
              </a:rPr>
              <a:t>A loop iterates through a set number of shuffling steps, ensuring a well-mixed puzzle.</a:t>
            </a:r>
          </a:p>
          <a:p>
            <a:pPr algn="l">
              <a:buFont typeface="Arial" panose="020B0604020202020204" pitchFamily="34" charset="0"/>
              <a:buChar char="•"/>
            </a:pPr>
            <a:r>
              <a:rPr lang="en-US" b="1" i="0" dirty="0">
                <a:effectLst/>
                <a:latin typeface="Söhne"/>
              </a:rPr>
              <a:t>Ensuring Solvability:</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shuffling algorithm is designed to guarantee that the puzzle remains solvable.</a:t>
            </a:r>
          </a:p>
          <a:p>
            <a:pPr marL="742950" lvl="1" indent="-285750" algn="l">
              <a:buFont typeface="Arial" panose="020B0604020202020204" pitchFamily="34" charset="0"/>
              <a:buChar char="•"/>
            </a:pPr>
            <a:r>
              <a:rPr lang="en-US" b="0" i="0" dirty="0">
                <a:effectLst/>
                <a:latin typeface="Söhne"/>
              </a:rPr>
              <a:t>The puzzle is shuffled by making valid moves, maintaining solvability conditions.</a:t>
            </a:r>
          </a:p>
          <a:p>
            <a:pPr marL="742950" lvl="1" indent="-285750" algn="l">
              <a:buFont typeface="Arial" panose="020B0604020202020204" pitchFamily="34" charset="0"/>
              <a:buChar char="•"/>
            </a:pPr>
            <a:endParaRPr lang="en-US" dirty="0">
              <a:latin typeface="Söhne"/>
            </a:endParaRPr>
          </a:p>
          <a:p>
            <a:pPr algn="l">
              <a:buFont typeface="Arial" panose="020B0604020202020204" pitchFamily="34" charset="0"/>
              <a:buChar char="•"/>
            </a:pPr>
            <a:r>
              <a:rPr lang="en-US" b="0" i="0" dirty="0">
                <a:effectLst/>
                <a:latin typeface="Söhne"/>
              </a:rPr>
              <a:t>The </a:t>
            </a:r>
            <a:r>
              <a:rPr lang="en-US" b="0" i="1" dirty="0" err="1">
                <a:effectLst/>
                <a:latin typeface="Söhne"/>
              </a:rPr>
              <a:t>shuffleBoard</a:t>
            </a:r>
            <a:r>
              <a:rPr lang="en-US" b="0" i="0" dirty="0">
                <a:effectLst/>
                <a:latin typeface="Söhne"/>
              </a:rPr>
              <a:t> function randomizes the puzzle configuration.</a:t>
            </a:r>
          </a:p>
          <a:p>
            <a:pPr algn="l">
              <a:buFont typeface="Arial" panose="020B0604020202020204" pitchFamily="34" charset="0"/>
              <a:buChar char="•"/>
            </a:pPr>
            <a:r>
              <a:rPr lang="en-US" b="0" i="0" dirty="0">
                <a:effectLst/>
                <a:latin typeface="Söhne"/>
              </a:rPr>
              <a:t>A set number of random valid moves are made to shuffle the tiles.</a:t>
            </a:r>
          </a:p>
          <a:p>
            <a:pPr algn="l">
              <a:buFont typeface="Arial" panose="020B0604020202020204" pitchFamily="34" charset="0"/>
              <a:buChar char="•"/>
            </a:pPr>
            <a:r>
              <a:rPr lang="en-US" b="0" i="0" dirty="0">
                <a:effectLst/>
                <a:latin typeface="Söhne"/>
              </a:rPr>
              <a:t>The display is updated to reflect the new shuffled state.</a:t>
            </a:r>
          </a:p>
          <a:p>
            <a:endParaRPr lang="en-US" b="0" i="0" dirty="0">
              <a:effectLst/>
              <a:latin typeface="Söhne"/>
            </a:endParaRPr>
          </a:p>
          <a:p>
            <a:endParaRPr lang="en-US" dirty="0"/>
          </a:p>
        </p:txBody>
      </p:sp>
    </p:spTree>
    <p:extLst>
      <p:ext uri="{BB962C8B-B14F-4D97-AF65-F5344CB8AC3E}">
        <p14:creationId xmlns:p14="http://schemas.microsoft.com/office/powerpoint/2010/main" val="159666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968F-6F92-2CE8-B882-99DE3502E719}"/>
              </a:ext>
            </a:extLst>
          </p:cNvPr>
          <p:cNvSpPr>
            <a:spLocks noGrp="1"/>
          </p:cNvSpPr>
          <p:nvPr>
            <p:ph type="title"/>
          </p:nvPr>
        </p:nvSpPr>
        <p:spPr>
          <a:xfrm>
            <a:off x="1069848" y="484631"/>
            <a:ext cx="10058400" cy="2320561"/>
          </a:xfrm>
        </p:spPr>
        <p:txBody>
          <a:bodyPr/>
          <a:lstStyle/>
          <a:p>
            <a:r>
              <a:rPr lang="en-US" b="1" i="0" dirty="0">
                <a:effectLst/>
                <a:latin typeface="Söhne"/>
              </a:rPr>
              <a:t>Shuffling the Puzzle</a:t>
            </a:r>
            <a:br>
              <a:rPr lang="en-US" b="1" i="0" dirty="0">
                <a:effectLst/>
                <a:latin typeface="Söhne"/>
              </a:rPr>
            </a:br>
            <a:endParaRPr lang="en-US" dirty="0"/>
          </a:p>
        </p:txBody>
      </p:sp>
      <p:pic>
        <p:nvPicPr>
          <p:cNvPr id="4" name="Content Placeholder 3">
            <a:extLst>
              <a:ext uri="{FF2B5EF4-FFF2-40B4-BE49-F238E27FC236}">
                <a16:creationId xmlns:a16="http://schemas.microsoft.com/office/drawing/2014/main" id="{DC88FA11-3E69-7260-CFA9-7F4F229EE9C2}"/>
              </a:ext>
            </a:extLst>
          </p:cNvPr>
          <p:cNvPicPr>
            <a:picLocks noGrp="1" noChangeAspect="1"/>
          </p:cNvPicPr>
          <p:nvPr>
            <p:ph idx="1"/>
          </p:nvPr>
        </p:nvPicPr>
        <p:blipFill>
          <a:blip r:embed="rId2"/>
          <a:stretch>
            <a:fillRect/>
          </a:stretch>
        </p:blipFill>
        <p:spPr>
          <a:xfrm>
            <a:off x="3052102" y="2027159"/>
            <a:ext cx="4588562" cy="4051300"/>
          </a:xfrm>
          <a:prstGeom prst="rect">
            <a:avLst/>
          </a:prstGeom>
        </p:spPr>
      </p:pic>
    </p:spTree>
    <p:extLst>
      <p:ext uri="{BB962C8B-B14F-4D97-AF65-F5344CB8AC3E}">
        <p14:creationId xmlns:p14="http://schemas.microsoft.com/office/powerpoint/2010/main" val="248307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A882-03D0-30E0-0C6D-D998737780BE}"/>
              </a:ext>
            </a:extLst>
          </p:cNvPr>
          <p:cNvSpPr>
            <a:spLocks noGrp="1"/>
          </p:cNvSpPr>
          <p:nvPr>
            <p:ph type="title"/>
          </p:nvPr>
        </p:nvSpPr>
        <p:spPr>
          <a:xfrm>
            <a:off x="1069848" y="484631"/>
            <a:ext cx="10058400" cy="1902107"/>
          </a:xfrm>
        </p:spPr>
        <p:txBody>
          <a:bodyPr/>
          <a:lstStyle/>
          <a:p>
            <a:r>
              <a:rPr lang="en-US" b="1" i="0" dirty="0">
                <a:effectLst/>
                <a:latin typeface="Söhne"/>
              </a:rPr>
              <a:t>Displaying the Puzzle</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3976E993-7192-6AC3-64B9-12A8E62360CA}"/>
              </a:ext>
            </a:extLst>
          </p:cNvPr>
          <p:cNvSpPr>
            <a:spLocks noGrp="1"/>
          </p:cNvSpPr>
          <p:nvPr>
            <p:ph idx="1"/>
          </p:nvPr>
        </p:nvSpPr>
        <p:spPr/>
        <p:txBody>
          <a:bodyPr/>
          <a:lstStyle/>
          <a:p>
            <a:pPr algn="l">
              <a:buFont typeface="Arial" panose="020B0604020202020204" pitchFamily="34" charset="0"/>
              <a:buChar char="•"/>
            </a:pPr>
            <a:r>
              <a:rPr lang="en-US" b="1" i="0" dirty="0">
                <a:effectLst/>
                <a:latin typeface="Söhne"/>
              </a:rPr>
              <a:t>Displaying the Shuffled Puzzle: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a:t>
            </a:r>
            <a:r>
              <a:rPr lang="en-US" b="0" i="1" dirty="0" err="1">
                <a:effectLst/>
                <a:latin typeface="Söhne"/>
              </a:rPr>
              <a:t>displayBoard</a:t>
            </a:r>
            <a:r>
              <a:rPr lang="en-US" b="0" i="0" dirty="0">
                <a:effectLst/>
                <a:latin typeface="Söhne"/>
              </a:rPr>
              <a:t> function renders the shuffled puzzle on the user interface.</a:t>
            </a:r>
          </a:p>
          <a:p>
            <a:pPr marL="742950" lvl="1" indent="-285750" algn="l">
              <a:buFont typeface="Arial" panose="020B0604020202020204" pitchFamily="34" charset="0"/>
              <a:buChar char="•"/>
            </a:pPr>
            <a:r>
              <a:rPr lang="en-US" b="0" i="0" dirty="0">
                <a:effectLst/>
                <a:latin typeface="Söhne"/>
              </a:rPr>
              <a:t>It dynamically creates HTML elements representing each tile and updates their positions based on the shuffled configuration.</a:t>
            </a:r>
          </a:p>
          <a:p>
            <a:pPr algn="l">
              <a:buFont typeface="Arial" panose="020B0604020202020204" pitchFamily="34" charset="0"/>
              <a:buChar char="•"/>
            </a:pPr>
            <a:r>
              <a:rPr lang="en-US" b="1" i="0" dirty="0">
                <a:effectLst/>
                <a:latin typeface="Söhne"/>
              </a:rPr>
              <a:t>Interactive Clickable Tiles: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Clickable tiles are determined by the valid moves from the empty space.</a:t>
            </a:r>
          </a:p>
          <a:p>
            <a:pPr marL="742950" lvl="1" indent="-285750" algn="l">
              <a:buFont typeface="Arial" panose="020B0604020202020204" pitchFamily="34" charset="0"/>
              <a:buChar char="•"/>
            </a:pPr>
            <a:r>
              <a:rPr lang="en-US" b="0" i="0" dirty="0">
                <a:effectLst/>
                <a:latin typeface="Söhne"/>
              </a:rPr>
              <a:t>These tiles are visually highlighted and made interactive, allowing players to make valid moves by clicking.</a:t>
            </a:r>
          </a:p>
          <a:p>
            <a:endParaRPr lang="en-US" dirty="0"/>
          </a:p>
        </p:txBody>
      </p:sp>
    </p:spTree>
    <p:extLst>
      <p:ext uri="{BB962C8B-B14F-4D97-AF65-F5344CB8AC3E}">
        <p14:creationId xmlns:p14="http://schemas.microsoft.com/office/powerpoint/2010/main" val="416134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687E-72A3-BCC4-A1A2-01578C837851}"/>
              </a:ext>
            </a:extLst>
          </p:cNvPr>
          <p:cNvSpPr>
            <a:spLocks noGrp="1"/>
          </p:cNvSpPr>
          <p:nvPr>
            <p:ph type="title"/>
          </p:nvPr>
        </p:nvSpPr>
        <p:spPr/>
        <p:txBody>
          <a:bodyPr/>
          <a:lstStyle/>
          <a:p>
            <a:r>
              <a:rPr lang="en-US" b="1" i="0" dirty="0">
                <a:effectLst/>
                <a:latin typeface="Söhne"/>
              </a:rPr>
              <a:t>Displaying the Puzzle</a:t>
            </a:r>
            <a:br>
              <a:rPr lang="en-US" b="1" i="0" dirty="0">
                <a:effectLst/>
                <a:latin typeface="Söhne"/>
              </a:rPr>
            </a:br>
            <a:endParaRPr lang="en-US" dirty="0"/>
          </a:p>
        </p:txBody>
      </p:sp>
      <p:pic>
        <p:nvPicPr>
          <p:cNvPr id="4" name="Content Placeholder 3">
            <a:extLst>
              <a:ext uri="{FF2B5EF4-FFF2-40B4-BE49-F238E27FC236}">
                <a16:creationId xmlns:a16="http://schemas.microsoft.com/office/drawing/2014/main" id="{CDDAF835-37C1-FBE9-5C95-9E7AE8A823F8}"/>
              </a:ext>
            </a:extLst>
          </p:cNvPr>
          <p:cNvPicPr>
            <a:picLocks noGrp="1" noChangeAspect="1"/>
          </p:cNvPicPr>
          <p:nvPr>
            <p:ph idx="1"/>
          </p:nvPr>
        </p:nvPicPr>
        <p:blipFill>
          <a:blip r:embed="rId2"/>
          <a:stretch>
            <a:fillRect/>
          </a:stretch>
        </p:blipFill>
        <p:spPr>
          <a:xfrm>
            <a:off x="2681218" y="2120900"/>
            <a:ext cx="6835914" cy="4051300"/>
          </a:xfrm>
          <a:prstGeom prst="rect">
            <a:avLst/>
          </a:prstGeom>
        </p:spPr>
      </p:pic>
    </p:spTree>
    <p:extLst>
      <p:ext uri="{BB962C8B-B14F-4D97-AF65-F5344CB8AC3E}">
        <p14:creationId xmlns:p14="http://schemas.microsoft.com/office/powerpoint/2010/main" val="2146635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{8426CB08-C177-5144-9BA8-270B8989EC90}tf10001070</Template>
  <TotalTime>52</TotalTime>
  <Words>744</Words>
  <Application>Microsoft Macintosh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Helvetica Neue</vt:lpstr>
      <vt:lpstr>Rockwell</vt:lpstr>
      <vt:lpstr>Rockwell Condensed</vt:lpstr>
      <vt:lpstr>Rockwell Extra Bold</vt:lpstr>
      <vt:lpstr>Söhne</vt:lpstr>
      <vt:lpstr>Söhne Mono</vt:lpstr>
      <vt:lpstr>Wingdings</vt:lpstr>
      <vt:lpstr>Wood Type</vt:lpstr>
      <vt:lpstr>           Fifteen Puzzle Game </vt:lpstr>
      <vt:lpstr>Introduction </vt:lpstr>
      <vt:lpstr>Tech Stack </vt:lpstr>
      <vt:lpstr>Game Initialization </vt:lpstr>
      <vt:lpstr>Game Initialization </vt:lpstr>
      <vt:lpstr>Shuffling the Puzzle </vt:lpstr>
      <vt:lpstr>Shuffling the Puzzle </vt:lpstr>
      <vt:lpstr>Displaying the Puzzle </vt:lpstr>
      <vt:lpstr>Displaying the Puzzle </vt:lpstr>
      <vt:lpstr>Displaying the Puzzle </vt:lpstr>
      <vt:lpstr>User Interaction</vt:lpstr>
      <vt:lpstr>User Interaction</vt:lpstr>
      <vt:lpstr>CODE SUMMERY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Fifteen Puzzle Game </dc:title>
  <dc:creator>Sarah mustafa</dc:creator>
  <cp:lastModifiedBy>Sarah mustafa</cp:lastModifiedBy>
  <cp:revision>1</cp:revision>
  <dcterms:created xsi:type="dcterms:W3CDTF">2023-11-24T10:57:31Z</dcterms:created>
  <dcterms:modified xsi:type="dcterms:W3CDTF">2023-11-24T11:49:45Z</dcterms:modified>
</cp:coreProperties>
</file>