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Poppins Italic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jpe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D1FF">
                    <a:alpha val="82000"/>
                  </a:srgbClr>
                </a:gs>
                <a:gs pos="50000">
                  <a:srgbClr val="001496">
                    <a:alpha val="82000"/>
                  </a:srgbClr>
                </a:gs>
                <a:gs pos="100000">
                  <a:srgbClr val="000F70">
                    <a:alpha val="8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594739" y="547695"/>
            <a:ext cx="7098522" cy="7098522"/>
          </a:xfrm>
          <a:custGeom>
            <a:avLst/>
            <a:gdLst/>
            <a:ahLst/>
            <a:cxnLst/>
            <a:rect r="r" b="b" t="t" l="l"/>
            <a:pathLst>
              <a:path h="7098522" w="7098522">
                <a:moveTo>
                  <a:pt x="0" y="0"/>
                </a:moveTo>
                <a:lnTo>
                  <a:pt x="7098522" y="0"/>
                </a:lnTo>
                <a:lnTo>
                  <a:pt x="7098522" y="7098521"/>
                </a:lnTo>
                <a:lnTo>
                  <a:pt x="0" y="7098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0163" y="866195"/>
            <a:ext cx="14887673" cy="625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68"/>
              </a:lnSpc>
            </a:pPr>
            <a:r>
              <a:rPr lang="en-US" sz="1169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 for medical laboratory system.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8454" y="7550966"/>
            <a:ext cx="8886806" cy="218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2"/>
              </a:lnSpc>
            </a:pPr>
            <a:r>
              <a:rPr lang="en-US" sz="30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Sarah Yaser            221001902 </a:t>
            </a:r>
          </a:p>
          <a:p>
            <a:pPr algn="just">
              <a:lnSpc>
                <a:spcPts val="4332"/>
              </a:lnSpc>
            </a:pPr>
            <a:r>
              <a:rPr lang="en-US" sz="30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Mohamed Reda    221001846</a:t>
            </a:r>
          </a:p>
          <a:p>
            <a:pPr algn="just">
              <a:lnSpc>
                <a:spcPts val="4332"/>
              </a:lnSpc>
            </a:pPr>
            <a:r>
              <a:rPr lang="en-US" sz="30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Mohamed KHalf    222000072</a:t>
            </a:r>
          </a:p>
          <a:p>
            <a:pPr algn="just">
              <a:lnSpc>
                <a:spcPts val="4332"/>
              </a:lnSpc>
              <a:spcBef>
                <a:spcPct val="0"/>
              </a:spcBef>
            </a:pPr>
            <a:r>
              <a:rPr lang="en-US" sz="30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Asmaa Ragb          221001773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44434" y="8698736"/>
            <a:ext cx="8886806" cy="55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2"/>
              </a:lnSpc>
              <a:spcBef>
                <a:spcPct val="0"/>
              </a:spcBef>
            </a:pPr>
            <a:r>
              <a:rPr lang="en-US" sz="30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DR. Mohamed ELSayeh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5590449" y="925830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984383" y="9115299"/>
            <a:ext cx="286001" cy="286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18017" y="5332448"/>
            <a:ext cx="9766116" cy="4954552"/>
          </a:xfrm>
          <a:custGeom>
            <a:avLst/>
            <a:gdLst/>
            <a:ahLst/>
            <a:cxnLst/>
            <a:rect r="r" b="b" t="t" l="l"/>
            <a:pathLst>
              <a:path h="4954552" w="9766116">
                <a:moveTo>
                  <a:pt x="0" y="0"/>
                </a:moveTo>
                <a:lnTo>
                  <a:pt x="9766116" y="0"/>
                </a:lnTo>
                <a:lnTo>
                  <a:pt x="9766116" y="4954552"/>
                </a:lnTo>
                <a:lnTo>
                  <a:pt x="0" y="4954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6871" y="0"/>
            <a:ext cx="9707262" cy="4953120"/>
          </a:xfrm>
          <a:custGeom>
            <a:avLst/>
            <a:gdLst/>
            <a:ahLst/>
            <a:cxnLst/>
            <a:rect r="r" b="b" t="t" l="l"/>
            <a:pathLst>
              <a:path h="4953120" w="9707262">
                <a:moveTo>
                  <a:pt x="0" y="0"/>
                </a:moveTo>
                <a:lnTo>
                  <a:pt x="9707262" y="0"/>
                </a:lnTo>
                <a:lnTo>
                  <a:pt x="9707262" y="4953120"/>
                </a:lnTo>
                <a:lnTo>
                  <a:pt x="0" y="49531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22830" y="4222494"/>
            <a:ext cx="8804262" cy="3111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  <a:spcBef>
                <a:spcPct val="0"/>
              </a:spcBef>
            </a:pPr>
            <a:r>
              <a:rPr lang="en-US" sz="35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Built a Python desktop application using Tkinter. It connects to the database and allows users to add, update, delete, and view records through a simple interface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51881" y="1271267"/>
            <a:ext cx="7146742" cy="10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18"/>
              </a:lnSpc>
            </a:pPr>
            <a:r>
              <a:rPr lang="en-US" sz="703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UI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3079010" y="2947788"/>
            <a:ext cx="8804262" cy="63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  <a:spcBef>
                <a:spcPct val="0"/>
              </a:spcBef>
            </a:pPr>
            <a:r>
              <a:rPr lang="en-US" b="true" sz="350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Step 7 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84383" y="9115299"/>
            <a:ext cx="286001" cy="28600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18017" y="5332448"/>
            <a:ext cx="9766116" cy="4954552"/>
          </a:xfrm>
          <a:custGeom>
            <a:avLst/>
            <a:gdLst/>
            <a:ahLst/>
            <a:cxnLst/>
            <a:rect r="r" b="b" t="t" l="l"/>
            <a:pathLst>
              <a:path h="4954552" w="9766116">
                <a:moveTo>
                  <a:pt x="0" y="0"/>
                </a:moveTo>
                <a:lnTo>
                  <a:pt x="9766116" y="0"/>
                </a:lnTo>
                <a:lnTo>
                  <a:pt x="9766116" y="4954552"/>
                </a:lnTo>
                <a:lnTo>
                  <a:pt x="0" y="4954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76871" y="0"/>
            <a:ext cx="9707262" cy="4953120"/>
          </a:xfrm>
          <a:custGeom>
            <a:avLst/>
            <a:gdLst/>
            <a:ahLst/>
            <a:cxnLst/>
            <a:rect r="r" b="b" t="t" l="l"/>
            <a:pathLst>
              <a:path h="4953120" w="9707262">
                <a:moveTo>
                  <a:pt x="0" y="0"/>
                </a:moveTo>
                <a:lnTo>
                  <a:pt x="9707262" y="0"/>
                </a:lnTo>
                <a:lnTo>
                  <a:pt x="9707262" y="4953120"/>
                </a:lnTo>
                <a:lnTo>
                  <a:pt x="0" y="49531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68498" y="2206714"/>
            <a:ext cx="8804262" cy="61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7"/>
              </a:lnSpc>
              <a:spcBef>
                <a:spcPct val="0"/>
              </a:spcBef>
            </a:pPr>
            <a:r>
              <a:rPr lang="en-US" b="true" sz="340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Way to Run the App in VSCode</a:t>
            </a:r>
            <a:r>
              <a:rPr lang="en-US" sz="34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97258" y="523815"/>
            <a:ext cx="7146742" cy="10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18"/>
              </a:lnSpc>
            </a:pPr>
            <a:r>
              <a:rPr lang="en-US" sz="703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UI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675" y="3212834"/>
            <a:ext cx="9574808" cy="6619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5180" indent="-367590" lvl="1">
              <a:lnSpc>
                <a:spcPts val="4767"/>
              </a:lnSpc>
              <a:buAutoNum type="arabicPeriod" startAt="1"/>
            </a:pPr>
            <a:r>
              <a:rPr lang="en-US" sz="34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Install Python and Tkinter</a:t>
            </a:r>
          </a:p>
          <a:p>
            <a:pPr algn="just">
              <a:lnSpc>
                <a:spcPts val="4767"/>
              </a:lnSpc>
            </a:pPr>
          </a:p>
          <a:p>
            <a:pPr algn="just">
              <a:lnSpc>
                <a:spcPts val="4767"/>
              </a:lnSpc>
            </a:pPr>
            <a:r>
              <a:rPr lang="en-US" sz="34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2. Open VSCode and make sure you have the Python extension installed.</a:t>
            </a:r>
          </a:p>
          <a:p>
            <a:pPr algn="just">
              <a:lnSpc>
                <a:spcPts val="4767"/>
              </a:lnSpc>
            </a:pPr>
          </a:p>
          <a:p>
            <a:pPr algn="just">
              <a:lnSpc>
                <a:spcPts val="4767"/>
              </a:lnSpc>
            </a:pPr>
            <a:r>
              <a:rPr lang="en-US" sz="34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3. Download the medical_lab_app .py file.</a:t>
            </a:r>
          </a:p>
          <a:p>
            <a:pPr algn="just">
              <a:lnSpc>
                <a:spcPts val="4767"/>
              </a:lnSpc>
            </a:pPr>
          </a:p>
          <a:p>
            <a:pPr algn="just">
              <a:lnSpc>
                <a:spcPts val="4767"/>
              </a:lnSpc>
            </a:pPr>
            <a:r>
              <a:rPr lang="en-US" sz="34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4. Open it in VSCode.</a:t>
            </a:r>
          </a:p>
          <a:p>
            <a:pPr algn="just">
              <a:lnSpc>
                <a:spcPts val="4767"/>
              </a:lnSpc>
            </a:pPr>
            <a:r>
              <a:rPr lang="en-US" sz="34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5. Set Up the Database:</a:t>
            </a:r>
          </a:p>
          <a:p>
            <a:pPr algn="just">
              <a:lnSpc>
                <a:spcPts val="4767"/>
              </a:lnSpc>
            </a:pPr>
            <a:r>
              <a:rPr lang="en-US" sz="34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6.Run the App:</a:t>
            </a:r>
          </a:p>
          <a:p>
            <a:pPr algn="just">
              <a:lnSpc>
                <a:spcPts val="47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D1FF">
                    <a:alpha val="86000"/>
                  </a:srgbClr>
                </a:gs>
                <a:gs pos="50000">
                  <a:srgbClr val="001496">
                    <a:alpha val="86000"/>
                  </a:srgbClr>
                </a:gs>
                <a:gs pos="100000">
                  <a:srgbClr val="000F70">
                    <a:alpha val="8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839908" y="2165933"/>
            <a:ext cx="6608184" cy="6602071"/>
          </a:xfrm>
          <a:custGeom>
            <a:avLst/>
            <a:gdLst/>
            <a:ahLst/>
            <a:cxnLst/>
            <a:rect r="r" b="b" t="t" l="l"/>
            <a:pathLst>
              <a:path h="6602071" w="6608184">
                <a:moveTo>
                  <a:pt x="0" y="0"/>
                </a:moveTo>
                <a:lnTo>
                  <a:pt x="6608184" y="0"/>
                </a:lnTo>
                <a:lnTo>
                  <a:pt x="6608184" y="6602071"/>
                </a:lnTo>
                <a:lnTo>
                  <a:pt x="0" y="66020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63769" y="1882393"/>
            <a:ext cx="12597633" cy="251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 &amp; 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1440" y="5371515"/>
            <a:ext cx="17485120" cy="192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  <a:spcBef>
                <a:spcPct val="0"/>
              </a:spcBef>
            </a:pPr>
            <a:r>
              <a:rPr lang="en-US" sz="36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started with identifying entities, created the ER diagram and schema, wrote the SQL code, tested it with sample data, and then developed the application. This project helped me apply everything I learned in a real way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96029" y="880674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53198" y="1830980"/>
            <a:ext cx="5961378" cy="6318882"/>
            <a:chOff x="0" y="0"/>
            <a:chExt cx="923573" cy="978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3573" cy="978960"/>
            </a:xfrm>
            <a:custGeom>
              <a:avLst/>
              <a:gdLst/>
              <a:ahLst/>
              <a:cxnLst/>
              <a:rect r="r" b="b" t="t" l="l"/>
              <a:pathLst>
                <a:path h="978960" w="923573">
                  <a:moveTo>
                    <a:pt x="103894" y="0"/>
                  </a:moveTo>
                  <a:lnTo>
                    <a:pt x="819679" y="0"/>
                  </a:lnTo>
                  <a:cubicBezTo>
                    <a:pt x="847233" y="0"/>
                    <a:pt x="873659" y="10946"/>
                    <a:pt x="893143" y="30430"/>
                  </a:cubicBezTo>
                  <a:cubicBezTo>
                    <a:pt x="912627" y="49914"/>
                    <a:pt x="923573" y="76340"/>
                    <a:pt x="923573" y="103894"/>
                  </a:cubicBezTo>
                  <a:lnTo>
                    <a:pt x="923573" y="875066"/>
                  </a:lnTo>
                  <a:cubicBezTo>
                    <a:pt x="923573" y="902620"/>
                    <a:pt x="912627" y="929046"/>
                    <a:pt x="893143" y="948530"/>
                  </a:cubicBezTo>
                  <a:cubicBezTo>
                    <a:pt x="873659" y="968014"/>
                    <a:pt x="847233" y="978960"/>
                    <a:pt x="819679" y="978960"/>
                  </a:cubicBezTo>
                  <a:lnTo>
                    <a:pt x="103894" y="978960"/>
                  </a:lnTo>
                  <a:cubicBezTo>
                    <a:pt x="76340" y="978960"/>
                    <a:pt x="49914" y="968014"/>
                    <a:pt x="30430" y="948530"/>
                  </a:cubicBezTo>
                  <a:cubicBezTo>
                    <a:pt x="10946" y="929046"/>
                    <a:pt x="0" y="902620"/>
                    <a:pt x="0" y="875066"/>
                  </a:cubicBezTo>
                  <a:lnTo>
                    <a:pt x="0" y="103894"/>
                  </a:lnTo>
                  <a:cubicBezTo>
                    <a:pt x="0" y="76340"/>
                    <a:pt x="10946" y="49914"/>
                    <a:pt x="30430" y="30430"/>
                  </a:cubicBezTo>
                  <a:cubicBezTo>
                    <a:pt x="49914" y="10946"/>
                    <a:pt x="76340" y="0"/>
                    <a:pt x="103894" y="0"/>
                  </a:cubicBezTo>
                  <a:close/>
                </a:path>
              </a:pathLst>
            </a:custGeom>
            <a:blipFill>
              <a:blip r:embed="rId3"/>
              <a:stretch>
                <a:fillRect l="-42831" t="0" r="-42831" b="0"/>
              </a:stretch>
            </a:blipFill>
            <a:ln w="323850" cap="rnd">
              <a:gradFill>
                <a:gsLst>
                  <a:gs pos="0">
                    <a:srgbClr val="00D1FF">
                      <a:alpha val="100000"/>
                    </a:srgbClr>
                  </a:gs>
                  <a:gs pos="100000">
                    <a:srgbClr val="0014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65286" y="7200900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730198" y="1582778"/>
            <a:ext cx="7879312" cy="133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29515" y="3080889"/>
            <a:ext cx="9178892" cy="487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2"/>
              </a:lnSpc>
              <a:spcBef>
                <a:spcPct val="0"/>
              </a:spcBef>
            </a:pPr>
            <a:r>
              <a:rPr lang="en-US" sz="5494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Th</a:t>
            </a:r>
            <a:r>
              <a:rPr lang="en-US" sz="5494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is project aims to design and implement a database system for a medical laboratory. The goal of this project  is to manage laboratorians, patients, medical tests, components, and test results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1768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729062" y="1028700"/>
            <a:ext cx="5389372" cy="6508903"/>
            <a:chOff x="0" y="0"/>
            <a:chExt cx="834955" cy="10083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4955" cy="1008399"/>
            </a:xfrm>
            <a:custGeom>
              <a:avLst/>
              <a:gdLst/>
              <a:ahLst/>
              <a:cxnLst/>
              <a:rect r="r" b="b" t="t" l="l"/>
              <a:pathLst>
                <a:path h="1008399" w="834955">
                  <a:moveTo>
                    <a:pt x="114921" y="0"/>
                  </a:moveTo>
                  <a:lnTo>
                    <a:pt x="720033" y="0"/>
                  </a:lnTo>
                  <a:cubicBezTo>
                    <a:pt x="750512" y="0"/>
                    <a:pt x="779743" y="12108"/>
                    <a:pt x="801295" y="33660"/>
                  </a:cubicBezTo>
                  <a:cubicBezTo>
                    <a:pt x="822847" y="55212"/>
                    <a:pt x="834955" y="84442"/>
                    <a:pt x="834955" y="114921"/>
                  </a:cubicBezTo>
                  <a:lnTo>
                    <a:pt x="834955" y="893478"/>
                  </a:lnTo>
                  <a:cubicBezTo>
                    <a:pt x="834955" y="956947"/>
                    <a:pt x="783503" y="1008399"/>
                    <a:pt x="720033" y="1008399"/>
                  </a:cubicBezTo>
                  <a:lnTo>
                    <a:pt x="114921" y="1008399"/>
                  </a:lnTo>
                  <a:cubicBezTo>
                    <a:pt x="84442" y="1008399"/>
                    <a:pt x="55212" y="996292"/>
                    <a:pt x="33660" y="974740"/>
                  </a:cubicBezTo>
                  <a:cubicBezTo>
                    <a:pt x="12108" y="953188"/>
                    <a:pt x="0" y="923957"/>
                    <a:pt x="0" y="893478"/>
                  </a:cubicBezTo>
                  <a:lnTo>
                    <a:pt x="0" y="114921"/>
                  </a:lnTo>
                  <a:cubicBezTo>
                    <a:pt x="0" y="84442"/>
                    <a:pt x="12108" y="55212"/>
                    <a:pt x="33660" y="33660"/>
                  </a:cubicBezTo>
                  <a:cubicBezTo>
                    <a:pt x="55212" y="12108"/>
                    <a:pt x="84442" y="0"/>
                    <a:pt x="114921" y="0"/>
                  </a:cubicBezTo>
                  <a:close/>
                </a:path>
              </a:pathLst>
            </a:custGeom>
            <a:blipFill>
              <a:blip r:embed="rId3"/>
              <a:stretch>
                <a:fillRect l="-34510" t="0" r="-34510" b="0"/>
              </a:stretch>
            </a:blipFill>
            <a:ln w="323850" cap="rnd">
              <a:gradFill>
                <a:gsLst>
                  <a:gs pos="0">
                    <a:srgbClr val="00D1FF">
                      <a:alpha val="100000"/>
                    </a:srgbClr>
                  </a:gs>
                  <a:gs pos="100000">
                    <a:srgbClr val="0014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05959" y="1268271"/>
            <a:ext cx="8487068" cy="132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Tools Used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6269" y="3778693"/>
            <a:ext cx="12217042" cy="4623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</a:p>
          <a:p>
            <a:pPr algn="ctr" marL="811281" indent="-405641" lvl="1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Database: SQL for creating tables, inserting data, and writing queries.</a:t>
            </a:r>
          </a:p>
          <a:p>
            <a:pPr algn="ctr">
              <a:lnSpc>
                <a:spcPts val="5260"/>
              </a:lnSpc>
            </a:pPr>
          </a:p>
          <a:p>
            <a:pPr algn="ctr" marL="811281" indent="-405641" lvl="1">
              <a:lnSpc>
                <a:spcPts val="5260"/>
              </a:lnSpc>
              <a:buFont typeface="Arial"/>
              <a:buChar char="•"/>
            </a:pPr>
            <a:r>
              <a:rPr lang="en-US" sz="37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UI: Python (Tkinter) for creating a desktop</a:t>
            </a:r>
          </a:p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application for easy data management.</a:t>
            </a:r>
          </a:p>
          <a:p>
            <a:pPr algn="ctr">
              <a:lnSpc>
                <a:spcPts val="52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1768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75693" y="1864951"/>
            <a:ext cx="5389372" cy="6508903"/>
            <a:chOff x="0" y="0"/>
            <a:chExt cx="834955" cy="10083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4955" cy="1008399"/>
            </a:xfrm>
            <a:custGeom>
              <a:avLst/>
              <a:gdLst/>
              <a:ahLst/>
              <a:cxnLst/>
              <a:rect r="r" b="b" t="t" l="l"/>
              <a:pathLst>
                <a:path h="1008399" w="834955">
                  <a:moveTo>
                    <a:pt x="114921" y="0"/>
                  </a:moveTo>
                  <a:lnTo>
                    <a:pt x="720033" y="0"/>
                  </a:lnTo>
                  <a:cubicBezTo>
                    <a:pt x="750512" y="0"/>
                    <a:pt x="779743" y="12108"/>
                    <a:pt x="801295" y="33660"/>
                  </a:cubicBezTo>
                  <a:cubicBezTo>
                    <a:pt x="822847" y="55212"/>
                    <a:pt x="834955" y="84442"/>
                    <a:pt x="834955" y="114921"/>
                  </a:cubicBezTo>
                  <a:lnTo>
                    <a:pt x="834955" y="893478"/>
                  </a:lnTo>
                  <a:cubicBezTo>
                    <a:pt x="834955" y="956947"/>
                    <a:pt x="783503" y="1008399"/>
                    <a:pt x="720033" y="1008399"/>
                  </a:cubicBezTo>
                  <a:lnTo>
                    <a:pt x="114921" y="1008399"/>
                  </a:lnTo>
                  <a:cubicBezTo>
                    <a:pt x="84442" y="1008399"/>
                    <a:pt x="55212" y="996292"/>
                    <a:pt x="33660" y="974740"/>
                  </a:cubicBezTo>
                  <a:cubicBezTo>
                    <a:pt x="12108" y="953188"/>
                    <a:pt x="0" y="923957"/>
                    <a:pt x="0" y="893478"/>
                  </a:cubicBezTo>
                  <a:lnTo>
                    <a:pt x="0" y="114921"/>
                  </a:lnTo>
                  <a:cubicBezTo>
                    <a:pt x="0" y="84442"/>
                    <a:pt x="12108" y="55212"/>
                    <a:pt x="33660" y="33660"/>
                  </a:cubicBezTo>
                  <a:cubicBezTo>
                    <a:pt x="55212" y="12108"/>
                    <a:pt x="84442" y="0"/>
                    <a:pt x="114921" y="0"/>
                  </a:cubicBezTo>
                  <a:close/>
                </a:path>
              </a:pathLst>
            </a:custGeom>
            <a:blipFill>
              <a:blip r:embed="rId3"/>
              <a:stretch>
                <a:fillRect l="-25409" t="0" r="-25409" b="0"/>
              </a:stretch>
            </a:blipFill>
            <a:ln w="323850" cap="rnd">
              <a:gradFill>
                <a:gsLst>
                  <a:gs pos="0">
                    <a:srgbClr val="00D1FF">
                      <a:alpha val="100000"/>
                    </a:srgbClr>
                  </a:gs>
                  <a:gs pos="100000">
                    <a:srgbClr val="0014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18994" y="279134"/>
            <a:ext cx="8487068" cy="370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Entities and Attributes</a:t>
            </a:r>
          </a:p>
          <a:p>
            <a:pPr algn="l">
              <a:lnSpc>
                <a:spcPts val="941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71768" y="4250085"/>
            <a:ext cx="10636508" cy="244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34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 started by identifying the main entities :</a:t>
            </a:r>
          </a:p>
          <a:p>
            <a:pPr algn="ctr">
              <a:lnSpc>
                <a:spcPts val="4841"/>
              </a:lnSpc>
              <a:spcBef>
                <a:spcPct val="0"/>
              </a:spcBef>
            </a:pPr>
            <a:r>
              <a:rPr lang="en-US" sz="34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laboratorian, patient, component, medical test, test result, and a linking table called test component. Each has its own relevant attributes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8994" y="2990266"/>
            <a:ext cx="9306480" cy="5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59136" y="1642472"/>
            <a:ext cx="9689131" cy="5329022"/>
          </a:xfrm>
          <a:custGeom>
            <a:avLst/>
            <a:gdLst/>
            <a:ahLst/>
            <a:cxnLst/>
            <a:rect r="r" b="b" t="t" l="l"/>
            <a:pathLst>
              <a:path h="5329022" w="9689131">
                <a:moveTo>
                  <a:pt x="0" y="0"/>
                </a:moveTo>
                <a:lnTo>
                  <a:pt x="9689130" y="0"/>
                </a:lnTo>
                <a:lnTo>
                  <a:pt x="9689130" y="5329022"/>
                </a:lnTo>
                <a:lnTo>
                  <a:pt x="0" y="53290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2067" y="629802"/>
            <a:ext cx="8487068" cy="132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ER Diagram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9954" y="3009140"/>
            <a:ext cx="8318915" cy="110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ER diagram shows how the entities are related.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9954" y="2202054"/>
            <a:ext cx="8318915" cy="5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841239"/>
            <a:ext cx="8318915" cy="5445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One-to-Many between Laboratorian and Test Result </a:t>
            </a:r>
          </a:p>
          <a:p>
            <a:pPr algn="l">
              <a:lnSpc>
                <a:spcPts val="4339"/>
              </a:lnSpc>
            </a:pPr>
          </a:p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One-to-Many between Patient and Test Result </a:t>
            </a:r>
          </a:p>
          <a:p>
            <a:pPr algn="l">
              <a:lnSpc>
                <a:spcPts val="4339"/>
              </a:lnSpc>
            </a:pPr>
          </a:p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Many-to-Many between Medical Test and Component, managed through Test Component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470961" y="1802659"/>
            <a:ext cx="11619211" cy="5122176"/>
          </a:xfrm>
          <a:custGeom>
            <a:avLst/>
            <a:gdLst/>
            <a:ahLst/>
            <a:cxnLst/>
            <a:rect r="r" b="b" t="t" l="l"/>
            <a:pathLst>
              <a:path h="5122176" w="11619211">
                <a:moveTo>
                  <a:pt x="0" y="0"/>
                </a:moveTo>
                <a:lnTo>
                  <a:pt x="11619212" y="0"/>
                </a:lnTo>
                <a:lnTo>
                  <a:pt x="11619212" y="5122175"/>
                </a:lnTo>
                <a:lnTo>
                  <a:pt x="0" y="51221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97" t="-2573" r="0" b="-257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44069" y="7305834"/>
            <a:ext cx="12314744" cy="225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1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Tanslated the ER diagram into a Relational Schema. Each table has a primary key, and foreign keys link related tables. </a:t>
            </a:r>
          </a:p>
          <a:p>
            <a:pPr algn="ctr">
              <a:lnSpc>
                <a:spcPts val="4471"/>
              </a:lnSpc>
              <a:spcBef>
                <a:spcPct val="0"/>
              </a:spcBef>
            </a:pPr>
            <a:r>
              <a:rPr lang="en-US" sz="31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test_component table uses a composite key to manage the many-to-many relationship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57150"/>
            <a:ext cx="6787445" cy="2668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63"/>
              </a:lnSpc>
            </a:pPr>
            <a:r>
              <a:rPr lang="en-US" sz="958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Relational   Schema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2173" y="3097438"/>
            <a:ext cx="8179268" cy="55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8"/>
              </a:lnSpc>
              <a:spcBef>
                <a:spcPct val="0"/>
              </a:spcBef>
            </a:pPr>
            <a:r>
              <a:rPr lang="en-US" b="true" sz="30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087890" y="190154"/>
            <a:ext cx="7802535" cy="9906692"/>
          </a:xfrm>
          <a:custGeom>
            <a:avLst/>
            <a:gdLst/>
            <a:ahLst/>
            <a:cxnLst/>
            <a:rect r="r" b="b" t="t" l="l"/>
            <a:pathLst>
              <a:path h="9906692" w="7802535">
                <a:moveTo>
                  <a:pt x="0" y="0"/>
                </a:moveTo>
                <a:lnTo>
                  <a:pt x="7802535" y="0"/>
                </a:lnTo>
                <a:lnTo>
                  <a:pt x="7802535" y="9906692"/>
                </a:lnTo>
                <a:lnTo>
                  <a:pt x="0" y="9906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64" t="0" r="-236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8182" y="206131"/>
            <a:ext cx="8795818" cy="103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8"/>
              </a:lnSpc>
            </a:pPr>
            <a:r>
              <a:rPr lang="en-US" sz="703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SQL Table Creation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8182" y="3758076"/>
            <a:ext cx="10433220" cy="187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8"/>
              </a:lnSpc>
              <a:spcBef>
                <a:spcPct val="0"/>
              </a:spcBef>
            </a:pPr>
            <a:r>
              <a:rPr lang="en-US" sz="35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Used SQL to create the tables. I included constraints like PRIMARY KEY, FOREIGN KEY, and NOT NULL to ensure data consistency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296626" y="1800867"/>
            <a:ext cx="10433220" cy="59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8"/>
              </a:lnSpc>
              <a:spcBef>
                <a:spcPct val="0"/>
              </a:spcBef>
            </a:pPr>
            <a:r>
              <a:rPr lang="en-US" sz="33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Step 4: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8182" y="6996081"/>
            <a:ext cx="10433220" cy="63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8"/>
              </a:lnSpc>
              <a:spcBef>
                <a:spcPct val="0"/>
              </a:spcBef>
            </a:pPr>
            <a:r>
              <a:rPr lang="en-US" sz="35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SQL Code Example for Laboratorian Table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7226" y="2602914"/>
            <a:ext cx="11158319" cy="7015416"/>
          </a:xfrm>
          <a:custGeom>
            <a:avLst/>
            <a:gdLst/>
            <a:ahLst/>
            <a:cxnLst/>
            <a:rect r="r" b="b" t="t" l="l"/>
            <a:pathLst>
              <a:path h="7015416" w="11158319">
                <a:moveTo>
                  <a:pt x="0" y="0"/>
                </a:moveTo>
                <a:lnTo>
                  <a:pt x="11158320" y="0"/>
                </a:lnTo>
                <a:lnTo>
                  <a:pt x="11158320" y="7015416"/>
                </a:lnTo>
                <a:lnTo>
                  <a:pt x="0" y="7015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145" t="-6260" r="-91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4683" y="118557"/>
            <a:ext cx="6882394" cy="196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8"/>
              </a:lnSpc>
            </a:pPr>
            <a:r>
              <a:rPr lang="en-US" sz="703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Inserting Sample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150721"/>
            <a:ext cx="9144000" cy="289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3"/>
              </a:lnSpc>
            </a:pPr>
            <a:r>
              <a:rPr lang="en-US" sz="32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Inserted 10  records into each table </a:t>
            </a:r>
          </a:p>
          <a:p>
            <a:pPr algn="ctr">
              <a:lnSpc>
                <a:spcPts val="4573"/>
              </a:lnSpc>
            </a:pPr>
            <a:r>
              <a:rPr lang="en-US" sz="32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test the system. </a:t>
            </a:r>
          </a:p>
          <a:p>
            <a:pPr algn="ctr">
              <a:lnSpc>
                <a:spcPts val="4573"/>
              </a:lnSpc>
              <a:spcBef>
                <a:spcPct val="0"/>
              </a:spcBef>
            </a:pPr>
            <a:r>
              <a:rPr lang="en-US" sz="32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data simulates real-world operations and helps validate queries and relationships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159985" y="2507664"/>
            <a:ext cx="9643404" cy="61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3"/>
              </a:lnSpc>
              <a:spcBef>
                <a:spcPct val="0"/>
              </a:spcBef>
            </a:pPr>
            <a:r>
              <a:rPr lang="en-US" b="true" sz="34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Step 5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4165" y="47625"/>
            <a:ext cx="8487068" cy="251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Example SQL Queries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598915" y="172914"/>
            <a:ext cx="9832086" cy="5599239"/>
          </a:xfrm>
          <a:custGeom>
            <a:avLst/>
            <a:gdLst/>
            <a:ahLst/>
            <a:cxnLst/>
            <a:rect r="r" b="b" t="t" l="l"/>
            <a:pathLst>
              <a:path h="5599239" w="9832086">
                <a:moveTo>
                  <a:pt x="0" y="0"/>
                </a:moveTo>
                <a:lnTo>
                  <a:pt x="9832086" y="0"/>
                </a:lnTo>
                <a:lnTo>
                  <a:pt x="9832086" y="5599239"/>
                </a:lnTo>
                <a:lnTo>
                  <a:pt x="0" y="559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2137" y="3657779"/>
            <a:ext cx="8263777" cy="108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8"/>
              </a:lnSpc>
              <a:spcBef>
                <a:spcPct val="0"/>
              </a:spcBef>
            </a:pPr>
            <a:r>
              <a:rPr lang="en-US" sz="30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These queries help retrieve important data from the database 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18353" y="5274339"/>
            <a:ext cx="17720536" cy="588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1"/>
              </a:lnSpc>
              <a:spcBef>
                <a:spcPct val="0"/>
              </a:spcBef>
            </a:pPr>
          </a:p>
          <a:p>
            <a:pPr algn="l" marL="650998" indent="-325499" lvl="1">
              <a:lnSpc>
                <a:spcPts val="4221"/>
              </a:lnSpc>
              <a:spcBef>
                <a:spcPct val="0"/>
              </a:spcBef>
              <a:buAutoNum type="arabicPeriod" startAt="1"/>
            </a:pP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Find Patients Who Took the CBC Test in the Last Year</a:t>
            </a:r>
          </a:p>
          <a:p>
            <a:pPr algn="l" marL="650998" indent="-325499" lvl="1">
              <a:lnSpc>
                <a:spcPts val="4221"/>
              </a:lnSpc>
              <a:spcBef>
                <a:spcPct val="0"/>
              </a:spcBef>
              <a:buFont typeface="Arial"/>
              <a:buChar char="•"/>
            </a:pP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Ident</a:t>
            </a: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ifies patients who have taken the CBC test within the last year.</a:t>
            </a:r>
          </a:p>
          <a:p>
            <a:pPr algn="l">
              <a:lnSpc>
                <a:spcPts val="4221"/>
              </a:lnSpc>
              <a:spcBef>
                <a:spcPct val="0"/>
              </a:spcBef>
            </a:pPr>
          </a:p>
          <a:p>
            <a:pPr algn="l">
              <a:lnSpc>
                <a:spcPts val="4221"/>
              </a:lnSpc>
              <a:spcBef>
                <a:spcPct val="0"/>
              </a:spcBef>
            </a:pP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2.Find Components Below Minimum Quantity</a:t>
            </a:r>
          </a:p>
          <a:p>
            <a:pPr algn="l" marL="650998" indent="-325499" lvl="1">
              <a:lnSpc>
                <a:spcPts val="4221"/>
              </a:lnSpc>
              <a:spcBef>
                <a:spcPct val="0"/>
              </a:spcBef>
              <a:buFont typeface="Arial"/>
              <a:buChar char="•"/>
            </a:pP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L</a:t>
            </a: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ists components that are below their required minimum quantity.</a:t>
            </a:r>
          </a:p>
          <a:p>
            <a:pPr algn="l">
              <a:lnSpc>
                <a:spcPts val="4221"/>
              </a:lnSpc>
              <a:spcBef>
                <a:spcPct val="0"/>
              </a:spcBef>
            </a:pPr>
          </a:p>
          <a:p>
            <a:pPr algn="l">
              <a:lnSpc>
                <a:spcPts val="4221"/>
              </a:lnSpc>
              <a:spcBef>
                <a:spcPct val="0"/>
              </a:spcBef>
            </a:pP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3.</a:t>
            </a: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Calculate Total Amount Paid by a Patient in the Last 3 Years</a:t>
            </a:r>
          </a:p>
          <a:p>
            <a:pPr algn="l" marL="650998" indent="-325499" lvl="1">
              <a:lnSpc>
                <a:spcPts val="4221"/>
              </a:lnSpc>
              <a:spcBef>
                <a:spcPct val="0"/>
              </a:spcBef>
              <a:buFont typeface="Arial"/>
              <a:buChar char="•"/>
            </a:pP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Sums </a:t>
            </a:r>
            <a:r>
              <a:rPr lang="en-US" sz="30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up the total amount spent by a specific patient on tests over the past 3 years.</a:t>
            </a:r>
          </a:p>
          <a:p>
            <a:pPr algn="l">
              <a:lnSpc>
                <a:spcPts val="4221"/>
              </a:lnSpc>
              <a:spcBef>
                <a:spcPct val="0"/>
              </a:spcBef>
            </a:pPr>
          </a:p>
          <a:p>
            <a:pPr algn="l">
              <a:lnSpc>
                <a:spcPts val="4221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0965" y="2657133"/>
            <a:ext cx="9503400" cy="552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1"/>
              </a:lnSpc>
              <a:spcBef>
                <a:spcPct val="0"/>
              </a:spcBef>
            </a:pPr>
            <a:r>
              <a:rPr lang="en-US" b="true" sz="30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Step 6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DAGn__vLROQ</dc:identifier>
  <dcterms:modified xsi:type="dcterms:W3CDTF">2011-08-01T06:04:30Z</dcterms:modified>
  <cp:revision>1</cp:revision>
  <dc:title>database for medical laboratory system.</dc:title>
</cp:coreProperties>
</file>