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0D9"/>
          </a:solidFill>
        </a:fill>
      </a:tcStyle>
    </a:wholeTbl>
    <a:band2H>
      <a:tcTxStyle b="def" i="def"/>
      <a:tcStyle>
        <a:tcBdr/>
        <a:fill>
          <a:solidFill>
            <a:srgbClr val="E8E9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6"/>
          </a:solidFill>
        </a:fill>
      </a:tcStyle>
    </a:wholeTbl>
    <a:band2H>
      <a:tcTxStyle b="def" i="def"/>
      <a:tcStyle>
        <a:tcBdr/>
        <a:fill>
          <a:solidFill>
            <a:srgbClr val="E6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DCA"/>
          </a:solidFill>
        </a:fill>
      </a:tcStyle>
    </a:wholeTbl>
    <a:band2H>
      <a:tcTxStyle b="def" i="def"/>
      <a:tcStyle>
        <a:tcBdr/>
        <a:fill>
          <a:solidFill>
            <a:srgbClr val="F3E8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Slide</a:t>
            </a:r>
          </a:p>
          <a:p>
            <a:pPr/>
            <a:r>
              <a:t>Include the name of the Project and Group Members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(Read Me) Motivation &amp; Summary Slide</a:t>
            </a:r>
          </a:p>
          <a:p>
            <a:pPr/>
            <a:r>
              <a:t>Define the core message or hypothesis of your project.</a:t>
            </a:r>
          </a:p>
          <a:p>
            <a:pPr/>
            <a:r>
              <a:t>Describe the questions you asked, and </a:t>
            </a:r>
            <a:r>
              <a:rPr i="1"/>
              <a:t>why</a:t>
            </a:r>
            <a:r>
              <a:t> you asked them</a:t>
            </a:r>
          </a:p>
          <a:p>
            <a:pPr/>
            <a:r>
              <a:t>Describe whether you were able to answer these questions to your satisfaction, and briefly summarize your findings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&amp; Data</a:t>
            </a:r>
          </a:p>
          <a:p>
            <a:pPr/>
            <a:r>
              <a:t>Elaborate on the questions you asked, describing what kinds of data you needed to answer them, and where you found 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Cleanup &amp; Exploration</a:t>
            </a:r>
          </a:p>
          <a:p>
            <a:pPr/>
            <a:r>
              <a:t>Describe the exploration and cleanup process</a:t>
            </a:r>
          </a:p>
          <a:p>
            <a:pPr/>
            <a:r>
              <a:t>Discuss insights you had while exploring the data that you didn't anticipate</a:t>
            </a:r>
          </a:p>
          <a:p>
            <a:pPr/>
            <a:r>
              <a:t>Discuss any problems that arose after exploring the data, and how you resolved them</a:t>
            </a:r>
          </a:p>
          <a:p>
            <a:pPr/>
            <a:r>
              <a:t>Present and discuss interesting figures developed during exploration, ideally with the help of Jupyter Notebook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steps you took to analyze the data and answer each question you asked in your proposal</a:t>
            </a:r>
          </a:p>
          <a:p>
            <a:pPr/>
            <a:r>
              <a:t>Present and discuss interesting figures developed during analysis, ideally with the help of Jupyter Notebook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  <a:p>
            <a:pPr/>
            <a:r>
              <a:t>Discuss your findings. Did you find what you expected to find? If not, why not? What inferences or general conclusions can you draw from your analysis?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 Mortem</a:t>
            </a:r>
          </a:p>
          <a:p>
            <a:pPr/>
            <a:r>
              <a:t>Discuss any difficulties that arose, and how you dealt with them</a:t>
            </a:r>
          </a:p>
          <a:p>
            <a:pPr/>
            <a:r>
              <a:t>Discuss any additional questions that came up, but which you didn't have time to answer: What would you research next, if you had two more weeks?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  <a:p>
            <a:pPr/>
            <a:r>
              <a:t>Open-floor Q&amp;A with the audience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" name="Straight Connector 13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1128403" y="945912"/>
            <a:ext cx="8637073" cy="261855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1128403" y="3564466"/>
            <a:ext cx="8637075" cy="1071097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4"/>
          <a:stretch>
            <a:fillRect/>
          </a:stretch>
        </p:blipFill>
        <p:spPr>
          <a:xfrm>
            <a:off x="1138571" y="643464"/>
            <a:ext cx="9597234" cy="1554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10237126" y="134930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0" name="Straight Connector 13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1130268" y="2171768"/>
            <a:ext cx="9603278" cy="329457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3" name="Picture 23" descr="Picture 23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4"/>
          <a:stretch>
            <a:fillRect/>
          </a:stretch>
        </p:blipFill>
        <p:spPr>
          <a:xfrm>
            <a:off x="1138571" y="643464"/>
            <a:ext cx="9597234" cy="15545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3" name="Straight Connector 13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1129167" y="1756129"/>
            <a:ext cx="8619060" cy="205006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1129164" y="3806195"/>
            <a:ext cx="8619062" cy="101293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6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4"/>
          <a:stretch>
            <a:fillRect/>
          </a:stretch>
        </p:blipFill>
        <p:spPr>
          <a:xfrm>
            <a:off x="1138571" y="643464"/>
            <a:ext cx="9597234" cy="1554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6" name="Straight Connector 13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131051" y="958035"/>
            <a:ext cx="9605637" cy="10593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1129164" y="2165619"/>
            <a:ext cx="4645156" cy="32938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9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4"/>
          <a:stretch>
            <a:fillRect/>
          </a:stretch>
        </p:blipFill>
        <p:spPr>
          <a:xfrm>
            <a:off x="1138571" y="643464"/>
            <a:ext cx="9597234" cy="15545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9" name="Straight Connector 13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129164" y="953335"/>
            <a:ext cx="9607663" cy="10563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1129164" y="2169727"/>
            <a:ext cx="4645156" cy="80194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ext Placeholder 4"/>
          <p:cNvSpPr/>
          <p:nvPr>
            <p:ph type="body" sz="quarter" idx="21"/>
          </p:nvPr>
        </p:nvSpPr>
        <p:spPr>
          <a:xfrm>
            <a:off x="6094336" y="2173179"/>
            <a:ext cx="4645155" cy="802239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pic>
        <p:nvPicPr>
          <p:cNvPr id="73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4"/>
          <a:stretch>
            <a:fillRect/>
          </a:stretch>
        </p:blipFill>
        <p:spPr>
          <a:xfrm>
            <a:off x="1138571" y="643464"/>
            <a:ext cx="9597234" cy="15545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1" name="Straight Connector 13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1" name="Straight Connector 13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1124289" y="952577"/>
            <a:ext cx="3275016" cy="232217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4723334" y="952577"/>
            <a:ext cx="6012472" cy="450522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quarter" idx="21"/>
          </p:nvPr>
        </p:nvSpPr>
        <p:spPr>
          <a:xfrm>
            <a:off x="1124291" y="3274752"/>
            <a:ext cx="3275013" cy="21789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05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4"/>
          <a:stretch>
            <a:fillRect/>
          </a:stretch>
        </p:blipFill>
        <p:spPr>
          <a:xfrm>
            <a:off x="1138571" y="643464"/>
            <a:ext cx="9597234" cy="15545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5" name="Straight Connector 13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8" name="Group 7"/>
          <p:cNvGrpSpPr/>
          <p:nvPr/>
        </p:nvGrpSpPr>
        <p:grpSpPr>
          <a:xfrm>
            <a:off x="7477385" y="482169"/>
            <a:ext cx="4074538" cy="5149103"/>
            <a:chOff x="0" y="0"/>
            <a:chExt cx="4074536" cy="5149101"/>
          </a:xfrm>
        </p:grpSpPr>
        <p:sp>
          <p:nvSpPr>
            <p:cNvPr id="116" name="Rectangle 17"/>
            <p:cNvSpPr/>
            <p:nvPr/>
          </p:nvSpPr>
          <p:spPr>
            <a:xfrm>
              <a:off x="-1" y="-1"/>
              <a:ext cx="4074538" cy="5149103"/>
            </a:xfrm>
            <a:prstGeom prst="rect">
              <a:avLst/>
            </a:prstGeom>
            <a:gradFill flip="none" rotWithShape="1">
              <a:gsLst>
                <a:gs pos="0">
                  <a:srgbClr val="262626"/>
                </a:gs>
                <a:gs pos="100000">
                  <a:srgbClr val="0D0D0D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5"/>
              <a:ext cx="3450292" cy="4466454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19" name="Title Text"/>
          <p:cNvSpPr txBox="1"/>
          <p:nvPr>
            <p:ph type="title"/>
          </p:nvPr>
        </p:nvSpPr>
        <p:spPr>
          <a:xfrm>
            <a:off x="1129124" y="1129513"/>
            <a:ext cx="5854873" cy="192420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0" name="Picture Placeholder 2"/>
          <p:cNvSpPr/>
          <p:nvPr>
            <p:ph type="pic" sz="quarter" idx="21"/>
          </p:nvPr>
        </p:nvSpPr>
        <p:spPr>
          <a:xfrm>
            <a:off x="8124389" y="1122542"/>
            <a:ext cx="2791173" cy="3866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28247" y="3053719"/>
            <a:ext cx="5846487" cy="20960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2" name="Picture 21" descr="Picture 21"/>
          <p:cNvPicPr>
            <a:picLocks noChangeAspect="1"/>
          </p:cNvPicPr>
          <p:nvPr/>
        </p:nvPicPr>
        <p:blipFill>
          <a:blip r:embed="rId3">
            <a:extLst/>
          </a:blip>
          <a:srcRect l="0" t="473" r="48549" b="36564"/>
          <a:stretch>
            <a:fillRect/>
          </a:stretch>
        </p:blipFill>
        <p:spPr>
          <a:xfrm>
            <a:off x="1138686" y="643464"/>
            <a:ext cx="5866366" cy="155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6489528" y="137408"/>
            <a:ext cx="498285" cy="523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" name="Straight Connector 13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130268" y="953323"/>
            <a:ext cx="9603278" cy="1049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l="0" t="0" r="15828" b="36434"/>
          <a:stretch>
            <a:fillRect/>
          </a:stretch>
        </p:blipFill>
        <p:spPr>
          <a:xfrm>
            <a:off x="1138571" y="643464"/>
            <a:ext cx="9597234" cy="15545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0230810" y="137408"/>
            <a:ext cx="498286" cy="523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70" marR="0" indent="-3265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image" Target="../media/image1.png"/><Relationship Id="rId5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9"/>
          <p:cNvSpPr/>
          <p:nvPr/>
        </p:nvSpPr>
        <p:spPr>
          <a:xfrm>
            <a:off x="0" y="468768"/>
            <a:ext cx="12192000" cy="6389231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3" name="Title 1"/>
          <p:cNvSpPr txBox="1"/>
          <p:nvPr>
            <p:ph type="ctrTitle"/>
          </p:nvPr>
        </p:nvSpPr>
        <p:spPr>
          <a:xfrm>
            <a:off x="4976633" y="992221"/>
            <a:ext cx="6313518" cy="4873558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Google Trends &amp; Covid Data Analysis Project</a:t>
            </a:r>
          </a:p>
        </p:txBody>
      </p:sp>
      <p:sp>
        <p:nvSpPr>
          <p:cNvPr id="134" name="Subtitle 2"/>
          <p:cNvSpPr txBox="1"/>
          <p:nvPr>
            <p:ph type="subTitle" sz="quarter" idx="1"/>
          </p:nvPr>
        </p:nvSpPr>
        <p:spPr>
          <a:xfrm>
            <a:off x="968055" y="996608"/>
            <a:ext cx="3286595" cy="4864784"/>
          </a:xfrm>
          <a:prstGeom prst="rect">
            <a:avLst/>
          </a:prstGeom>
        </p:spPr>
        <p:txBody>
          <a:bodyPr anchor="ctr"/>
          <a:lstStyle/>
          <a:p>
            <a:pPr algn="r">
              <a:defRPr sz="2000">
                <a:solidFill>
                  <a:srgbClr val="454545"/>
                </a:solidFill>
              </a:defRPr>
            </a:pPr>
            <a:r>
              <a:t>Sarah DalleyHood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Angeli Lucila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Dramane Nebie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Perry Reynolds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Keiko Yara</a:t>
            </a:r>
          </a:p>
        </p:txBody>
      </p:sp>
      <p:pic>
        <p:nvPicPr>
          <p:cNvPr id="135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23891" t="10889" r="45768" b="20966"/>
          <a:stretch>
            <a:fillRect/>
          </a:stretch>
        </p:blipFill>
        <p:spPr>
          <a:xfrm rot="5400000">
            <a:off x="2918116" y="3351274"/>
            <a:ext cx="3459439" cy="155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ample Categories: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Categor</a:t>
            </a:r>
            <a:r>
              <a:t>y Samples</a:t>
            </a:r>
          </a:p>
        </p:txBody>
      </p:sp>
      <p:sp>
        <p:nvSpPr>
          <p:cNvPr id="261" name="Entertainment Media: covers topics like book retailers, CD &amp; Audio Shopping, DVD &amp; Video Shopping, Entertainment Media Rentals, Video Game Retailers…"/>
          <p:cNvSpPr txBox="1"/>
          <p:nvPr>
            <p:ph type="body" idx="4294967295"/>
          </p:nvPr>
        </p:nvSpPr>
        <p:spPr>
          <a:xfrm>
            <a:off x="1130268" y="1576551"/>
            <a:ext cx="9602790" cy="4109545"/>
          </a:xfrm>
          <a:prstGeom prst="rect">
            <a:avLst/>
          </a:prstGeom>
        </p:spPr>
        <p:txBody>
          <a:bodyPr/>
          <a:lstStyle/>
          <a:p>
            <a:pPr marL="228599" indent="-228599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Entertainment Media</a:t>
            </a:r>
          </a:p>
          <a:p>
            <a:pPr lvl="1" marL="711198" indent="-228598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Book retailers </a:t>
            </a:r>
            <a:endParaRPr sz="2800"/>
          </a:p>
          <a:p>
            <a:pPr lvl="1" marL="711198" indent="-228598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CD &amp; Audio Shopping</a:t>
            </a:r>
          </a:p>
          <a:p>
            <a:pPr lvl="1" marL="711198" indent="-228598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DVD &amp; Video Shopping</a:t>
            </a:r>
          </a:p>
          <a:p>
            <a:pPr lvl="1" marL="711198" indent="-228598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Entertainment Media Rentals</a:t>
            </a:r>
            <a:r>
              <a:t> / </a:t>
            </a:r>
            <a:r>
              <a:t>Video Game Retailers</a:t>
            </a:r>
            <a:endParaRPr sz="2800"/>
          </a:p>
          <a:p>
            <a:pPr marL="228599" indent="-228599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Health News</a:t>
            </a:r>
          </a:p>
          <a:p>
            <a:pPr lvl="1" marL="711198" indent="-228598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All health news</a:t>
            </a:r>
            <a:endParaRPr sz="2800"/>
          </a:p>
          <a:p>
            <a:pPr lvl="1" marL="711198" indent="-228598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Health policy</a:t>
            </a:r>
          </a:p>
          <a:p>
            <a:pPr lvl="1" marL="711198" indent="-228598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Covid topics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Data Analysis - Means Comparison</a:t>
            </a:r>
          </a:p>
        </p:txBody>
      </p:sp>
      <p:sp>
        <p:nvSpPr>
          <p:cNvPr id="264" name="Content Placeholder 2"/>
          <p:cNvSpPr txBox="1"/>
          <p:nvPr>
            <p:ph type="body" idx="4294967295"/>
          </p:nvPr>
        </p:nvSpPr>
        <p:spPr>
          <a:xfrm>
            <a:off x="1130268" y="1781968"/>
            <a:ext cx="9602790" cy="364137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spcBef>
                <a:spcPts val="900"/>
              </a:spcBef>
              <a:buSz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Entertainment Media</a:t>
            </a:r>
          </a:p>
          <a:p>
            <a:pPr marL="0" indent="0" defTabSz="896111">
              <a:spcBef>
                <a:spcPts val="90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	Average interest in entertainment media </a:t>
            </a:r>
            <a:r>
              <a:rPr i="1"/>
              <a:t>stayed the same</a:t>
            </a:r>
            <a:r>
              <a:t> for both states</a:t>
            </a:r>
            <a:endParaRPr sz="2700"/>
          </a:p>
          <a:p>
            <a:pPr marL="0" indent="0" defTabSz="896111">
              <a:spcBef>
                <a:spcPts val="900"/>
              </a:spcBef>
              <a:buSz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Health News</a:t>
            </a:r>
          </a:p>
          <a:p>
            <a:pPr lvl="1" marL="0" indent="482600" defTabSz="896111">
              <a:spcBef>
                <a:spcPts val="90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	Average interest in Health News increased for California, but not for Wyoming</a:t>
            </a:r>
            <a:endParaRPr sz="2700"/>
          </a:p>
          <a:p>
            <a:pPr marL="0" indent="0" defTabSz="896111">
              <a:spcBef>
                <a:spcPts val="90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896111">
              <a:spcBef>
                <a:spcPts val="90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Do either of these sound odd? Let’s look at the graphs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Entertainment Media - California"/>
          <p:cNvSpPr txBox="1"/>
          <p:nvPr>
            <p:ph type="title"/>
          </p:nvPr>
        </p:nvSpPr>
        <p:spPr>
          <a:xfrm>
            <a:off x="1130269" y="953323"/>
            <a:ext cx="9603277" cy="569874"/>
          </a:xfrm>
          <a:prstGeom prst="rect">
            <a:avLst/>
          </a:prstGeom>
        </p:spPr>
        <p:txBody>
          <a:bodyPr/>
          <a:lstStyle/>
          <a:p>
            <a:pPr defTabSz="824880">
              <a:defRPr sz="2511"/>
            </a:pPr>
            <a:r>
              <a:t>Entertainment Media</a:t>
            </a:r>
            <a:r>
              <a:t>, </a:t>
            </a:r>
            <a:r>
              <a:t>California</a:t>
            </a:r>
            <a:br/>
            <a:r>
              <a:rPr sz="744"/>
              <a:t>(YOY by Month)</a:t>
            </a:r>
          </a:p>
        </p:txBody>
      </p:sp>
      <p:pic>
        <p:nvPicPr>
          <p:cNvPr id="269" name="Screenshot 2021-01-12 at 19.39.05.png" descr="Screenshot 2021-01-12 at 19.39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89666"/>
            <a:ext cx="12192001" cy="2878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Entertainment Media - Wyoming"/>
          <p:cNvSpPr txBox="1"/>
          <p:nvPr>
            <p:ph type="title"/>
          </p:nvPr>
        </p:nvSpPr>
        <p:spPr>
          <a:xfrm>
            <a:off x="1130269" y="953323"/>
            <a:ext cx="9603277" cy="731099"/>
          </a:xfrm>
          <a:prstGeom prst="rect">
            <a:avLst/>
          </a:prstGeom>
        </p:spPr>
        <p:txBody>
          <a:bodyPr/>
          <a:lstStyle/>
          <a:p>
            <a:pPr/>
            <a:r>
              <a:t>Entertainment Media</a:t>
            </a:r>
            <a:r>
              <a:t>, </a:t>
            </a:r>
            <a:r>
              <a:t>Wyoming</a:t>
            </a:r>
            <a:br/>
            <a:r>
              <a:rPr sz="800"/>
              <a:t>(YOY by Month)</a:t>
            </a:r>
          </a:p>
        </p:txBody>
      </p:sp>
      <p:pic>
        <p:nvPicPr>
          <p:cNvPr id="272" name="Screenshot 2021-01-12 at 17.15.03.png" descr="Screenshot 2021-01-12 at 17.15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006881"/>
            <a:ext cx="12192002" cy="2844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Health News - California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Health News</a:t>
            </a:r>
            <a:r>
              <a:t>, </a:t>
            </a:r>
            <a:r>
              <a:t>California</a:t>
            </a:r>
            <a:br/>
            <a:r>
              <a:rPr sz="800"/>
              <a:t>(YOY by Month)</a:t>
            </a:r>
          </a:p>
        </p:txBody>
      </p:sp>
      <p:pic>
        <p:nvPicPr>
          <p:cNvPr id="275" name="Screenshot 2021-01-12 at 19.39.25.png" descr="Screenshot 2021-01-12 at 19.39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93900"/>
            <a:ext cx="12192001" cy="287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Health News - Wyoming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Health News</a:t>
            </a:r>
            <a:r>
              <a:t>, </a:t>
            </a:r>
            <a:r>
              <a:t>Wyoming</a:t>
            </a:r>
            <a:br/>
            <a:r>
              <a:rPr sz="800"/>
              <a:t>(YOY by Month)</a:t>
            </a:r>
          </a:p>
        </p:txBody>
      </p:sp>
      <p:pic>
        <p:nvPicPr>
          <p:cNvPr id="278" name="Screenshot 2021-01-12 at 17.18.41.png" descr="Screenshot 2021-01-12 at 17.1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26217"/>
            <a:ext cx="12192001" cy="282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Discussion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281" name="Entertainment media:…"/>
          <p:cNvSpPr txBox="1"/>
          <p:nvPr>
            <p:ph type="body" idx="1"/>
          </p:nvPr>
        </p:nvSpPr>
        <p:spPr>
          <a:xfrm>
            <a:off x="1130268" y="1616574"/>
            <a:ext cx="10336138" cy="42756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Entertainment </a:t>
            </a:r>
            <a:r>
              <a:t>M</a:t>
            </a:r>
            <a:r>
              <a:t>edia</a:t>
            </a:r>
          </a:p>
          <a:p>
            <a:pPr lvl="1" marL="685800" indent="-2286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 means test is somewhat misleading</a:t>
            </a:r>
          </a:p>
          <a:p>
            <a:pPr lvl="1" marL="685800" indent="-2286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CA: spike in early months of the lockdown - makes sense, people are looking for more kinds of entertainment to access during their free time</a:t>
            </a:r>
          </a:p>
          <a:p>
            <a:pPr lvl="1" marL="685800" indent="-2286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WY: also a peak in early in the same months, but no lockdown.</a:t>
            </a:r>
            <a:r>
              <a:t>  Perhaps people were in a similar mindset as the rest of country.</a:t>
            </a:r>
          </a:p>
          <a:p>
            <a:pPr marL="0" indent="0">
              <a:buSz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Health News</a:t>
            </a:r>
          </a:p>
          <a:p>
            <a:pPr lvl="1" marL="685800" indent="-2286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Both states have spikes in interest when cases rise, but only CA maintains interest throughout the year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Post Mortem</a:t>
            </a:r>
          </a:p>
        </p:txBody>
      </p:sp>
      <p:sp>
        <p:nvSpPr>
          <p:cNvPr id="284" name="Content Placeholder 2"/>
          <p:cNvSpPr txBox="1"/>
          <p:nvPr>
            <p:ph type="body" idx="1"/>
          </p:nvPr>
        </p:nvSpPr>
        <p:spPr>
          <a:xfrm>
            <a:off x="1130269" y="1650638"/>
            <a:ext cx="9603277" cy="396089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buSzTx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Conclusions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the lockdown under pandemic led people to be more interested in entertainment and health. However, a simple lockdown/no lockdown dichotomy cannot be drawn.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Problems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Google Trends scope: we wanted to try to analyse +1000 categories. Even using the sleep function, it was taking days to even create a csv for one category. Reduction to 21 categories. Additional issues with some of those categories required changing some specific categories (e.g. errors with specific television categories). 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Future </a:t>
            </a:r>
            <a:r>
              <a:t>R</a:t>
            </a:r>
            <a:r>
              <a:t>esearch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Challenging assumption that 2019 is a typical year, comparing 2020 data with more previous years; looking into what employers did despite/in concert with lockdown orders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rcRect l="0" t="1538" r="0" b="0"/>
          <a:stretch>
            <a:fillRect/>
          </a:stretch>
        </p:blipFill>
        <p:spPr>
          <a:xfrm>
            <a:off x="0" y="6119336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Rectangle 14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90" name="Straight Connector 16"/>
          <p:cNvSpPr/>
          <p:nvPr/>
        </p:nvSpPr>
        <p:spPr>
          <a:xfrm>
            <a:off x="0" y="6121269"/>
            <a:ext cx="12192001" cy="2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1" name="Picture 18" descr="Picture 18"/>
          <p:cNvPicPr>
            <a:picLocks noChangeAspect="1"/>
          </p:cNvPicPr>
          <p:nvPr/>
        </p:nvPicPr>
        <p:blipFill>
          <a:blip r:embed="rId4">
            <a:extLst/>
          </a:blip>
          <a:srcRect l="0" t="0" r="15828" b="36434"/>
          <a:stretch>
            <a:fillRect/>
          </a:stretch>
        </p:blipFill>
        <p:spPr>
          <a:xfrm>
            <a:off x="1138571" y="643464"/>
            <a:ext cx="9597234" cy="155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rcRect l="0" t="7785" r="0" b="0"/>
          <a:stretch>
            <a:fillRect/>
          </a:stretch>
        </p:blipFill>
        <p:spPr>
          <a:xfrm>
            <a:off x="18" y="10"/>
            <a:ext cx="12191557" cy="6857917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angle 20"/>
          <p:cNvSpPr/>
          <p:nvPr/>
        </p:nvSpPr>
        <p:spPr>
          <a:xfrm>
            <a:off x="5930686" y="4754483"/>
            <a:ext cx="5610647" cy="1601332"/>
          </a:xfrm>
          <a:prstGeom prst="rect">
            <a:avLst/>
          </a:prstGeom>
          <a:solidFill>
            <a:srgbClr val="000001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94" name="Title 1"/>
          <p:cNvSpPr txBox="1"/>
          <p:nvPr>
            <p:ph type="title"/>
          </p:nvPr>
        </p:nvSpPr>
        <p:spPr>
          <a:xfrm>
            <a:off x="6094412" y="5239129"/>
            <a:ext cx="5279492" cy="96009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pPr/>
            <a:r>
              <a:t>Questions?</a:t>
            </a:r>
          </a:p>
        </p:txBody>
      </p:sp>
      <p:pic>
        <p:nvPicPr>
          <p:cNvPr id="295" name="Picture 22" descr="Picture 22"/>
          <p:cNvPicPr>
            <a:picLocks noChangeAspect="1"/>
          </p:cNvPicPr>
          <p:nvPr/>
        </p:nvPicPr>
        <p:blipFill>
          <a:blip r:embed="rId4">
            <a:extLst/>
          </a:blip>
          <a:srcRect l="0" t="473" r="53440" b="36564"/>
          <a:stretch>
            <a:fillRect/>
          </a:stretch>
        </p:blipFill>
        <p:spPr>
          <a:xfrm>
            <a:off x="6090701" y="4920257"/>
            <a:ext cx="5308585" cy="155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40" name="Content Placeholder 7"/>
          <p:cNvSpPr txBox="1"/>
          <p:nvPr>
            <p:ph type="body" idx="1"/>
          </p:nvPr>
        </p:nvSpPr>
        <p:spPr>
          <a:xfrm>
            <a:off x="1157979" y="1596042"/>
            <a:ext cx="9603276" cy="4308635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spcBef>
                <a:spcPts val="900"/>
              </a:spcBef>
              <a:buSzTx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Motivation </a:t>
            </a:r>
            <a:endParaRPr sz="1800"/>
          </a:p>
          <a:p>
            <a:pPr marL="0" indent="0" defTabSz="850391">
              <a:spcBef>
                <a:spcPts val="900"/>
              </a:spcBef>
              <a:buSzTx/>
              <a:buNone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Covid disrupted a lot of industries, and people ended up with lots of free time - so we were interested in what people’s interests were during this time.  </a:t>
            </a:r>
            <a:endParaRPr sz="1800"/>
          </a:p>
          <a:p>
            <a:pPr marL="0" indent="0" defTabSz="850391">
              <a:spcBef>
                <a:spcPts val="900"/>
              </a:spcBef>
              <a:buSzTx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Project Theme </a:t>
            </a:r>
            <a:endParaRPr sz="1800"/>
          </a:p>
          <a:p>
            <a:pPr marL="0" indent="0" defTabSz="850391">
              <a:spcBef>
                <a:spcPts val="900"/>
              </a:spcBef>
              <a:buSzTx/>
              <a:buNone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Exploration of Top Google Searches in the US between 2019-2020.</a:t>
            </a:r>
            <a:endParaRPr sz="1800"/>
          </a:p>
          <a:p>
            <a:pPr marL="0" indent="0" defTabSz="850391">
              <a:spcBef>
                <a:spcPts val="900"/>
              </a:spcBef>
              <a:buSzTx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Key Questions </a:t>
            </a:r>
            <a:endParaRPr sz="1800"/>
          </a:p>
          <a:p>
            <a:pPr marL="0" indent="0" defTabSz="850391">
              <a:spcBef>
                <a:spcPts val="900"/>
              </a:spcBef>
              <a:buSzTx/>
              <a:buNone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Has Covid-19 impacted Google searches in the US compared to previous years? </a:t>
            </a:r>
            <a:endParaRPr sz="1800"/>
          </a:p>
          <a:p>
            <a:pPr marL="0" indent="0" defTabSz="850391">
              <a:spcBef>
                <a:spcPts val="900"/>
              </a:spcBef>
              <a:buSzTx/>
              <a:buNone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Did State Restrictions play a Factor?</a:t>
            </a:r>
            <a:endParaRPr sz="1800"/>
          </a:p>
          <a:p>
            <a:pPr marL="0" indent="0" defTabSz="850391">
              <a:spcBef>
                <a:spcPts val="900"/>
              </a:spcBef>
              <a:buSzTx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Hypothesis </a:t>
            </a:r>
            <a:endParaRPr sz="1800"/>
          </a:p>
          <a:p>
            <a:pPr marL="0" indent="0" defTabSz="850391">
              <a:spcBef>
                <a:spcPts val="900"/>
              </a:spcBef>
              <a:buSzTx/>
              <a:buNone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We hypothesize that states will differ in their average search interests between 2019 and 2020, and states will vary amongst themselves in their 2020 search interests.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grpSp>
        <p:nvGrpSpPr>
          <p:cNvPr id="222" name="Content Placeholder 3"/>
          <p:cNvGrpSpPr/>
          <p:nvPr/>
        </p:nvGrpSpPr>
        <p:grpSpPr>
          <a:xfrm>
            <a:off x="301564" y="1744465"/>
            <a:ext cx="11588871" cy="3145022"/>
            <a:chOff x="0" y="0"/>
            <a:chExt cx="11588869" cy="3145021"/>
          </a:xfrm>
        </p:grpSpPr>
        <p:grpSp>
          <p:nvGrpSpPr>
            <p:cNvPr id="147" name="Group"/>
            <p:cNvGrpSpPr/>
            <p:nvPr/>
          </p:nvGrpSpPr>
          <p:grpSpPr>
            <a:xfrm>
              <a:off x="-1" y="0"/>
              <a:ext cx="1478175" cy="810125"/>
              <a:chOff x="0" y="0"/>
              <a:chExt cx="1478173" cy="810124"/>
            </a:xfrm>
          </p:grpSpPr>
          <p:sp>
            <p:nvSpPr>
              <p:cNvPr id="145" name="Rounded Rectangle"/>
              <p:cNvSpPr/>
              <p:nvPr/>
            </p:nvSpPr>
            <p:spPr>
              <a:xfrm>
                <a:off x="0" y="0"/>
                <a:ext cx="1478174" cy="810125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46" name="Brainstorm…"/>
              <p:cNvSpPr txBox="1"/>
              <p:nvPr/>
            </p:nvSpPr>
            <p:spPr>
              <a:xfrm>
                <a:off x="23727" y="39302"/>
                <a:ext cx="1430718" cy="7315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Brainstorm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Ideas</a:t>
                </a:r>
              </a:p>
            </p:txBody>
          </p:sp>
        </p:grpSp>
        <p:sp>
          <p:nvSpPr>
            <p:cNvPr id="148" name="Arrow"/>
            <p:cNvSpPr/>
            <p:nvPr/>
          </p:nvSpPr>
          <p:spPr>
            <a:xfrm rot="5400000">
              <a:off x="706749" y="842458"/>
              <a:ext cx="64673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51" name="Group"/>
            <p:cNvGrpSpPr/>
            <p:nvPr/>
          </p:nvGrpSpPr>
          <p:grpSpPr>
            <a:xfrm>
              <a:off x="-1" y="939463"/>
              <a:ext cx="1478175" cy="648962"/>
              <a:chOff x="0" y="0"/>
              <a:chExt cx="1478173" cy="648960"/>
            </a:xfrm>
          </p:grpSpPr>
          <p:sp>
            <p:nvSpPr>
              <p:cNvPr id="149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50" name="Explore Data Sources"/>
              <p:cNvSpPr txBox="1"/>
              <p:nvPr/>
            </p:nvSpPr>
            <p:spPr>
              <a:xfrm>
                <a:off x="19007" y="101593"/>
                <a:ext cx="1440159" cy="445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Explore Data Sources</a:t>
                </a:r>
              </a:p>
            </p:txBody>
          </p:sp>
        </p:grpSp>
        <p:sp>
          <p:nvSpPr>
            <p:cNvPr id="152" name="Arrow"/>
            <p:cNvSpPr/>
            <p:nvPr/>
          </p:nvSpPr>
          <p:spPr>
            <a:xfrm rot="5400000">
              <a:off x="706749" y="1620756"/>
              <a:ext cx="64673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55" name="Group"/>
            <p:cNvGrpSpPr/>
            <p:nvPr/>
          </p:nvGrpSpPr>
          <p:grpSpPr>
            <a:xfrm>
              <a:off x="-1" y="1717762"/>
              <a:ext cx="1478175" cy="648961"/>
              <a:chOff x="0" y="0"/>
              <a:chExt cx="1478173" cy="648960"/>
            </a:xfrm>
          </p:grpSpPr>
          <p:sp>
            <p:nvSpPr>
              <p:cNvPr id="153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54" name="Consult TA's"/>
              <p:cNvSpPr txBox="1"/>
              <p:nvPr/>
            </p:nvSpPr>
            <p:spPr>
              <a:xfrm>
                <a:off x="19007" y="198748"/>
                <a:ext cx="1440159" cy="2514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Consult TA's</a:t>
                </a:r>
              </a:p>
            </p:txBody>
          </p:sp>
        </p:grpSp>
        <p:sp>
          <p:nvSpPr>
            <p:cNvPr id="156" name="Arrow"/>
            <p:cNvSpPr/>
            <p:nvPr/>
          </p:nvSpPr>
          <p:spPr>
            <a:xfrm rot="5400000">
              <a:off x="706749" y="2399054"/>
              <a:ext cx="64673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59" name="Group"/>
            <p:cNvGrpSpPr/>
            <p:nvPr/>
          </p:nvGrpSpPr>
          <p:grpSpPr>
            <a:xfrm>
              <a:off x="-1" y="2496060"/>
              <a:ext cx="1478175" cy="648962"/>
              <a:chOff x="0" y="0"/>
              <a:chExt cx="1478173" cy="648960"/>
            </a:xfrm>
          </p:grpSpPr>
          <p:sp>
            <p:nvSpPr>
              <p:cNvPr id="157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58" name="Define Project Hypothesis"/>
              <p:cNvSpPr txBox="1"/>
              <p:nvPr/>
            </p:nvSpPr>
            <p:spPr>
              <a:xfrm>
                <a:off x="19007" y="101593"/>
                <a:ext cx="1440159" cy="445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Define Project Hypothesis</a:t>
                </a:r>
              </a:p>
            </p:txBody>
          </p:sp>
        </p:grpSp>
        <p:grpSp>
          <p:nvGrpSpPr>
            <p:cNvPr id="162" name="Group"/>
            <p:cNvGrpSpPr/>
            <p:nvPr/>
          </p:nvGrpSpPr>
          <p:grpSpPr>
            <a:xfrm>
              <a:off x="1685115" y="0"/>
              <a:ext cx="1478174" cy="810125"/>
              <a:chOff x="0" y="0"/>
              <a:chExt cx="1478173" cy="810124"/>
            </a:xfrm>
          </p:grpSpPr>
          <p:sp>
            <p:nvSpPr>
              <p:cNvPr id="160" name="Rounded Rectangle"/>
              <p:cNvSpPr/>
              <p:nvPr/>
            </p:nvSpPr>
            <p:spPr>
              <a:xfrm>
                <a:off x="0" y="0"/>
                <a:ext cx="1478174" cy="810125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61" name="Collect Data"/>
              <p:cNvSpPr txBox="1"/>
              <p:nvPr/>
            </p:nvSpPr>
            <p:spPr>
              <a:xfrm>
                <a:off x="23728" y="90101"/>
                <a:ext cx="1430718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Collect Data</a:t>
                </a:r>
              </a:p>
            </p:txBody>
          </p:sp>
        </p:grpSp>
        <p:sp>
          <p:nvSpPr>
            <p:cNvPr id="163" name="Arrow"/>
            <p:cNvSpPr/>
            <p:nvPr/>
          </p:nvSpPr>
          <p:spPr>
            <a:xfrm rot="5400000">
              <a:off x="2391866" y="842458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66" name="Group"/>
            <p:cNvGrpSpPr/>
            <p:nvPr/>
          </p:nvGrpSpPr>
          <p:grpSpPr>
            <a:xfrm>
              <a:off x="1685115" y="939463"/>
              <a:ext cx="1478174" cy="648962"/>
              <a:chOff x="0" y="0"/>
              <a:chExt cx="1478173" cy="648960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65" name="Covid-19 Cases"/>
              <p:cNvSpPr txBox="1"/>
              <p:nvPr/>
            </p:nvSpPr>
            <p:spPr>
              <a:xfrm>
                <a:off x="19006" y="198748"/>
                <a:ext cx="1440160" cy="2514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Covid-19 Cases</a:t>
                </a:r>
              </a:p>
            </p:txBody>
          </p:sp>
        </p:grpSp>
        <p:sp>
          <p:nvSpPr>
            <p:cNvPr id="167" name="Arrow"/>
            <p:cNvSpPr/>
            <p:nvPr/>
          </p:nvSpPr>
          <p:spPr>
            <a:xfrm rot="5400000">
              <a:off x="2391866" y="1620756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70" name="Group"/>
            <p:cNvGrpSpPr/>
            <p:nvPr/>
          </p:nvGrpSpPr>
          <p:grpSpPr>
            <a:xfrm>
              <a:off x="1685115" y="1717762"/>
              <a:ext cx="1478174" cy="648961"/>
              <a:chOff x="0" y="0"/>
              <a:chExt cx="1478173" cy="648960"/>
            </a:xfrm>
          </p:grpSpPr>
          <p:sp>
            <p:nvSpPr>
              <p:cNvPr id="168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69" name="Google Search Trends"/>
              <p:cNvSpPr txBox="1"/>
              <p:nvPr/>
            </p:nvSpPr>
            <p:spPr>
              <a:xfrm>
                <a:off x="19006" y="101593"/>
                <a:ext cx="1440160" cy="445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Google Search Trends</a:t>
                </a:r>
              </a:p>
            </p:txBody>
          </p:sp>
        </p:grpSp>
        <p:sp>
          <p:nvSpPr>
            <p:cNvPr id="171" name="Arrow"/>
            <p:cNvSpPr/>
            <p:nvPr/>
          </p:nvSpPr>
          <p:spPr>
            <a:xfrm rot="5400000">
              <a:off x="2391866" y="2399054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74" name="Group"/>
            <p:cNvGrpSpPr/>
            <p:nvPr/>
          </p:nvGrpSpPr>
          <p:grpSpPr>
            <a:xfrm>
              <a:off x="1685115" y="2496060"/>
              <a:ext cx="1478174" cy="648962"/>
              <a:chOff x="0" y="0"/>
              <a:chExt cx="1478173" cy="648960"/>
            </a:xfrm>
          </p:grpSpPr>
          <p:sp>
            <p:nvSpPr>
              <p:cNvPr id="172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73" name="State Restrictions"/>
              <p:cNvSpPr txBox="1"/>
              <p:nvPr/>
            </p:nvSpPr>
            <p:spPr>
              <a:xfrm>
                <a:off x="19006" y="101593"/>
                <a:ext cx="1440160" cy="445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State Restrictions</a:t>
                </a:r>
              </a:p>
            </p:txBody>
          </p:sp>
        </p:grpSp>
        <p:grpSp>
          <p:nvGrpSpPr>
            <p:cNvPr id="177" name="Group"/>
            <p:cNvGrpSpPr/>
            <p:nvPr/>
          </p:nvGrpSpPr>
          <p:grpSpPr>
            <a:xfrm>
              <a:off x="3370231" y="0"/>
              <a:ext cx="1478174" cy="810125"/>
              <a:chOff x="0" y="0"/>
              <a:chExt cx="1478173" cy="810124"/>
            </a:xfrm>
          </p:grpSpPr>
          <p:sp>
            <p:nvSpPr>
              <p:cNvPr id="175" name="Rounded Rectangle"/>
              <p:cNvSpPr/>
              <p:nvPr/>
            </p:nvSpPr>
            <p:spPr>
              <a:xfrm>
                <a:off x="0" y="0"/>
                <a:ext cx="1478174" cy="810125"/>
              </a:xfrm>
              <a:prstGeom prst="roundRect">
                <a:avLst>
                  <a:gd name="adj" fmla="val 10000"/>
                </a:avLst>
              </a:prstGeom>
              <a:solidFill>
                <a:srgbClr val="FFC000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76" name="Review"/>
              <p:cNvSpPr txBox="1"/>
              <p:nvPr/>
            </p:nvSpPr>
            <p:spPr>
              <a:xfrm>
                <a:off x="23728" y="227261"/>
                <a:ext cx="1430718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Review</a:t>
                </a:r>
              </a:p>
            </p:txBody>
          </p:sp>
        </p:grpSp>
        <p:sp>
          <p:nvSpPr>
            <p:cNvPr id="178" name="Arrow"/>
            <p:cNvSpPr/>
            <p:nvPr/>
          </p:nvSpPr>
          <p:spPr>
            <a:xfrm rot="5400000">
              <a:off x="4076982" y="842458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81" name="Group"/>
            <p:cNvGrpSpPr/>
            <p:nvPr/>
          </p:nvGrpSpPr>
          <p:grpSpPr>
            <a:xfrm>
              <a:off x="3370231" y="939463"/>
              <a:ext cx="1478174" cy="648962"/>
              <a:chOff x="0" y="0"/>
              <a:chExt cx="1478173" cy="648960"/>
            </a:xfrm>
          </p:grpSpPr>
          <p:sp>
            <p:nvSpPr>
              <p:cNvPr id="179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80" name="Review Collected Data"/>
              <p:cNvSpPr txBox="1"/>
              <p:nvPr/>
            </p:nvSpPr>
            <p:spPr>
              <a:xfrm>
                <a:off x="19006" y="101593"/>
                <a:ext cx="1440160" cy="445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Review Collected Data</a:t>
                </a:r>
              </a:p>
            </p:txBody>
          </p:sp>
        </p:grpSp>
        <p:sp>
          <p:nvSpPr>
            <p:cNvPr id="182" name="Arrow"/>
            <p:cNvSpPr/>
            <p:nvPr/>
          </p:nvSpPr>
          <p:spPr>
            <a:xfrm rot="5400000">
              <a:off x="4076982" y="1620756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85" name="Group"/>
            <p:cNvGrpSpPr/>
            <p:nvPr/>
          </p:nvGrpSpPr>
          <p:grpSpPr>
            <a:xfrm>
              <a:off x="3370231" y="1717762"/>
              <a:ext cx="1478174" cy="648961"/>
              <a:chOff x="0" y="0"/>
              <a:chExt cx="1478173" cy="648960"/>
            </a:xfrm>
          </p:grpSpPr>
          <p:sp>
            <p:nvSpPr>
              <p:cNvPr id="183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84" name="Defined a Common Measure"/>
              <p:cNvSpPr txBox="1"/>
              <p:nvPr/>
            </p:nvSpPr>
            <p:spPr>
              <a:xfrm>
                <a:off x="19006" y="4437"/>
                <a:ext cx="1440160" cy="6400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Defined a Common Measure</a:t>
                </a:r>
              </a:p>
            </p:txBody>
          </p:sp>
        </p:grpSp>
        <p:grpSp>
          <p:nvGrpSpPr>
            <p:cNvPr id="188" name="Group"/>
            <p:cNvGrpSpPr/>
            <p:nvPr/>
          </p:nvGrpSpPr>
          <p:grpSpPr>
            <a:xfrm>
              <a:off x="5055348" y="0"/>
              <a:ext cx="1478175" cy="810125"/>
              <a:chOff x="0" y="0"/>
              <a:chExt cx="1478173" cy="810124"/>
            </a:xfrm>
          </p:grpSpPr>
          <p:sp>
            <p:nvSpPr>
              <p:cNvPr id="186" name="Rounded Rectangle"/>
              <p:cNvSpPr/>
              <p:nvPr/>
            </p:nvSpPr>
            <p:spPr>
              <a:xfrm>
                <a:off x="0" y="0"/>
                <a:ext cx="1478174" cy="810125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87" name="Organize Data"/>
              <p:cNvSpPr txBox="1"/>
              <p:nvPr/>
            </p:nvSpPr>
            <p:spPr>
              <a:xfrm>
                <a:off x="23728" y="90101"/>
                <a:ext cx="1430718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Organize Data</a:t>
                </a:r>
              </a:p>
            </p:txBody>
          </p:sp>
        </p:grpSp>
        <p:sp>
          <p:nvSpPr>
            <p:cNvPr id="189" name="Arrow"/>
            <p:cNvSpPr/>
            <p:nvPr/>
          </p:nvSpPr>
          <p:spPr>
            <a:xfrm rot="5400000">
              <a:off x="5762098" y="842458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92" name="Group"/>
            <p:cNvGrpSpPr/>
            <p:nvPr/>
          </p:nvGrpSpPr>
          <p:grpSpPr>
            <a:xfrm>
              <a:off x="5055348" y="939463"/>
              <a:ext cx="1478175" cy="648962"/>
              <a:chOff x="0" y="0"/>
              <a:chExt cx="1478173" cy="648960"/>
            </a:xfrm>
          </p:grpSpPr>
          <p:sp>
            <p:nvSpPr>
              <p:cNvPr id="190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91" name="Trim Data"/>
              <p:cNvSpPr txBox="1"/>
              <p:nvPr/>
            </p:nvSpPr>
            <p:spPr>
              <a:xfrm>
                <a:off x="19006" y="198748"/>
                <a:ext cx="1440160" cy="2514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Trim Data</a:t>
                </a:r>
              </a:p>
            </p:txBody>
          </p:sp>
        </p:grpSp>
        <p:sp>
          <p:nvSpPr>
            <p:cNvPr id="193" name="Arrow"/>
            <p:cNvSpPr/>
            <p:nvPr/>
          </p:nvSpPr>
          <p:spPr>
            <a:xfrm rot="5400000">
              <a:off x="5762098" y="1620756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196" name="Arrange"/>
            <p:cNvGrpSpPr/>
            <p:nvPr/>
          </p:nvGrpSpPr>
          <p:grpSpPr>
            <a:xfrm>
              <a:off x="5055348" y="1717762"/>
              <a:ext cx="1478174" cy="655091"/>
              <a:chOff x="0" y="0"/>
              <a:chExt cx="1478172" cy="655090"/>
            </a:xfrm>
          </p:grpSpPr>
          <p:sp>
            <p:nvSpPr>
              <p:cNvPr id="194" name="Rounded Rectangle"/>
              <p:cNvSpPr/>
              <p:nvPr/>
            </p:nvSpPr>
            <p:spPr>
              <a:xfrm>
                <a:off x="0" y="0"/>
                <a:ext cx="1478173" cy="655091"/>
              </a:xfrm>
              <a:prstGeom prst="roundRect">
                <a:avLst>
                  <a:gd name="adj" fmla="val 5641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8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95" name="Arrange Data"/>
              <p:cNvSpPr txBox="1"/>
              <p:nvPr/>
            </p:nvSpPr>
            <p:spPr>
              <a:xfrm>
                <a:off x="18760" y="173876"/>
                <a:ext cx="1440652" cy="3073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 defTabSz="933450">
                  <a:lnSpc>
                    <a:spcPct val="90000"/>
                  </a:lnSpc>
                  <a:spcBef>
                    <a:spcPts val="8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Arrange</a:t>
                </a:r>
                <a:r>
                  <a:t> Data</a:t>
                </a:r>
                <a:r>
                  <a:t> </a:t>
                </a:r>
              </a:p>
            </p:txBody>
          </p:sp>
        </p:grpSp>
        <p:grpSp>
          <p:nvGrpSpPr>
            <p:cNvPr id="199" name="Group"/>
            <p:cNvGrpSpPr/>
            <p:nvPr/>
          </p:nvGrpSpPr>
          <p:grpSpPr>
            <a:xfrm>
              <a:off x="6740463" y="0"/>
              <a:ext cx="1478175" cy="810125"/>
              <a:chOff x="0" y="0"/>
              <a:chExt cx="1478174" cy="810124"/>
            </a:xfrm>
          </p:grpSpPr>
          <p:sp>
            <p:nvSpPr>
              <p:cNvPr id="197" name="Rounded Rectangle"/>
              <p:cNvSpPr/>
              <p:nvPr/>
            </p:nvSpPr>
            <p:spPr>
              <a:xfrm>
                <a:off x="0" y="0"/>
                <a:ext cx="1478175" cy="810125"/>
              </a:xfrm>
              <a:prstGeom prst="roundRect">
                <a:avLst>
                  <a:gd name="adj" fmla="val 10000"/>
                </a:avLst>
              </a:prstGeom>
              <a:solidFill>
                <a:srgbClr val="FFC000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198" name="Review"/>
              <p:cNvSpPr txBox="1"/>
              <p:nvPr/>
            </p:nvSpPr>
            <p:spPr>
              <a:xfrm>
                <a:off x="23728" y="227261"/>
                <a:ext cx="1430719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Review</a:t>
                </a:r>
              </a:p>
            </p:txBody>
          </p:sp>
        </p:grpSp>
        <p:sp>
          <p:nvSpPr>
            <p:cNvPr id="200" name="Arrow"/>
            <p:cNvSpPr/>
            <p:nvPr/>
          </p:nvSpPr>
          <p:spPr>
            <a:xfrm rot="5400000">
              <a:off x="7447214" y="842458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203" name="Group"/>
            <p:cNvGrpSpPr/>
            <p:nvPr/>
          </p:nvGrpSpPr>
          <p:grpSpPr>
            <a:xfrm>
              <a:off x="6740463" y="939463"/>
              <a:ext cx="1478175" cy="648962"/>
              <a:chOff x="0" y="0"/>
              <a:chExt cx="1478174" cy="648960"/>
            </a:xfrm>
          </p:grpSpPr>
          <p:sp>
            <p:nvSpPr>
              <p:cNvPr id="201" name="Rounded Rectangle"/>
              <p:cNvSpPr/>
              <p:nvPr/>
            </p:nvSpPr>
            <p:spPr>
              <a:xfrm>
                <a:off x="0" y="-1"/>
                <a:ext cx="1478175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202" name="Review Cleaned Data"/>
              <p:cNvSpPr txBox="1"/>
              <p:nvPr/>
            </p:nvSpPr>
            <p:spPr>
              <a:xfrm>
                <a:off x="19006" y="101593"/>
                <a:ext cx="1440161" cy="445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Review Cleaned Data</a:t>
                </a:r>
              </a:p>
            </p:txBody>
          </p:sp>
        </p:grpSp>
        <p:sp>
          <p:nvSpPr>
            <p:cNvPr id="204" name="Arrow"/>
            <p:cNvSpPr/>
            <p:nvPr/>
          </p:nvSpPr>
          <p:spPr>
            <a:xfrm rot="5400000">
              <a:off x="7447214" y="1620756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207" name="Group"/>
            <p:cNvGrpSpPr/>
            <p:nvPr/>
          </p:nvGrpSpPr>
          <p:grpSpPr>
            <a:xfrm>
              <a:off x="6740463" y="1717762"/>
              <a:ext cx="1478175" cy="648961"/>
              <a:chOff x="0" y="0"/>
              <a:chExt cx="1478174" cy="648960"/>
            </a:xfrm>
          </p:grpSpPr>
          <p:sp>
            <p:nvSpPr>
              <p:cNvPr id="205" name="Rounded Rectangle"/>
              <p:cNvSpPr/>
              <p:nvPr/>
            </p:nvSpPr>
            <p:spPr>
              <a:xfrm>
                <a:off x="0" y="-1"/>
                <a:ext cx="1478175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206" name="Brainstorm Visualization ideas"/>
              <p:cNvSpPr txBox="1"/>
              <p:nvPr/>
            </p:nvSpPr>
            <p:spPr>
              <a:xfrm>
                <a:off x="19006" y="4437"/>
                <a:ext cx="1440161" cy="6400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Brainstorm Visualization ideas</a:t>
                </a:r>
              </a:p>
            </p:txBody>
          </p:sp>
        </p:grpSp>
        <p:grpSp>
          <p:nvGrpSpPr>
            <p:cNvPr id="210" name="Group"/>
            <p:cNvGrpSpPr/>
            <p:nvPr/>
          </p:nvGrpSpPr>
          <p:grpSpPr>
            <a:xfrm>
              <a:off x="8425579" y="0"/>
              <a:ext cx="1478174" cy="810125"/>
              <a:chOff x="0" y="0"/>
              <a:chExt cx="1478173" cy="810124"/>
            </a:xfrm>
          </p:grpSpPr>
          <p:sp>
            <p:nvSpPr>
              <p:cNvPr id="208" name="Rounded Rectangle"/>
              <p:cNvSpPr/>
              <p:nvPr/>
            </p:nvSpPr>
            <p:spPr>
              <a:xfrm>
                <a:off x="0" y="0"/>
                <a:ext cx="1478174" cy="810125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209" name="Visualize Data"/>
              <p:cNvSpPr txBox="1"/>
              <p:nvPr/>
            </p:nvSpPr>
            <p:spPr>
              <a:xfrm>
                <a:off x="23728" y="90101"/>
                <a:ext cx="1430718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Visualize Data</a:t>
                </a:r>
              </a:p>
            </p:txBody>
          </p:sp>
        </p:grpSp>
        <p:sp>
          <p:nvSpPr>
            <p:cNvPr id="211" name="Arrow"/>
            <p:cNvSpPr/>
            <p:nvPr/>
          </p:nvSpPr>
          <p:spPr>
            <a:xfrm rot="5400000">
              <a:off x="9132330" y="842458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214" name="Group"/>
            <p:cNvGrpSpPr/>
            <p:nvPr/>
          </p:nvGrpSpPr>
          <p:grpSpPr>
            <a:xfrm>
              <a:off x="8425579" y="939463"/>
              <a:ext cx="1478174" cy="648962"/>
              <a:chOff x="0" y="0"/>
              <a:chExt cx="1478173" cy="648960"/>
            </a:xfrm>
          </p:grpSpPr>
          <p:sp>
            <p:nvSpPr>
              <p:cNvPr id="212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213" name="Choose Graphs of best fit"/>
              <p:cNvSpPr txBox="1"/>
              <p:nvPr/>
            </p:nvSpPr>
            <p:spPr>
              <a:xfrm>
                <a:off x="19006" y="101593"/>
                <a:ext cx="1440160" cy="445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Choose Graphs of best fit</a:t>
                </a:r>
              </a:p>
            </p:txBody>
          </p:sp>
        </p:grpSp>
        <p:grpSp>
          <p:nvGrpSpPr>
            <p:cNvPr id="217" name="Group"/>
            <p:cNvGrpSpPr/>
            <p:nvPr/>
          </p:nvGrpSpPr>
          <p:grpSpPr>
            <a:xfrm>
              <a:off x="10110695" y="0"/>
              <a:ext cx="1478175" cy="810125"/>
              <a:chOff x="0" y="0"/>
              <a:chExt cx="1478173" cy="810124"/>
            </a:xfrm>
          </p:grpSpPr>
          <p:sp>
            <p:nvSpPr>
              <p:cNvPr id="215" name="Rounded Rectangle"/>
              <p:cNvSpPr/>
              <p:nvPr/>
            </p:nvSpPr>
            <p:spPr>
              <a:xfrm>
                <a:off x="0" y="0"/>
                <a:ext cx="1478174" cy="810125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216" name="Analyze…"/>
              <p:cNvSpPr txBox="1"/>
              <p:nvPr/>
            </p:nvSpPr>
            <p:spPr>
              <a:xfrm>
                <a:off x="23728" y="39302"/>
                <a:ext cx="1430718" cy="7315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Analyze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t>Graphs </a:t>
                </a:r>
              </a:p>
            </p:txBody>
          </p:sp>
        </p:grpSp>
        <p:sp>
          <p:nvSpPr>
            <p:cNvPr id="218" name="Arrow"/>
            <p:cNvSpPr/>
            <p:nvPr/>
          </p:nvSpPr>
          <p:spPr>
            <a:xfrm rot="5400000">
              <a:off x="10817447" y="842458"/>
              <a:ext cx="64672" cy="64672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grpSp>
          <p:nvGrpSpPr>
            <p:cNvPr id="221" name="Group"/>
            <p:cNvGrpSpPr/>
            <p:nvPr/>
          </p:nvGrpSpPr>
          <p:grpSpPr>
            <a:xfrm>
              <a:off x="10110695" y="939463"/>
              <a:ext cx="1478175" cy="648962"/>
              <a:chOff x="0" y="0"/>
              <a:chExt cx="1478173" cy="648960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0" y="-1"/>
                <a:ext cx="1478174" cy="648962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</a:p>
            </p:txBody>
          </p:sp>
          <p:sp>
            <p:nvSpPr>
              <p:cNvPr id="220" name="Use Graphs to spot trends"/>
              <p:cNvSpPr txBox="1"/>
              <p:nvPr/>
            </p:nvSpPr>
            <p:spPr>
              <a:xfrm>
                <a:off x="19007" y="101593"/>
                <a:ext cx="1440160" cy="4457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</a:lstStyle>
              <a:p>
                <a:pPr/>
                <a:r>
                  <a:t>Use Graphs to spot trends</a:t>
                </a:r>
              </a:p>
            </p:txBody>
          </p:sp>
        </p:grpSp>
      </p:grpSp>
      <p:grpSp>
        <p:nvGrpSpPr>
          <p:cNvPr id="225" name="Rounded Rectangle 2"/>
          <p:cNvGrpSpPr/>
          <p:nvPr/>
        </p:nvGrpSpPr>
        <p:grpSpPr>
          <a:xfrm>
            <a:off x="10413075" y="4992722"/>
            <a:ext cx="1479670" cy="345439"/>
            <a:chOff x="0" y="0"/>
            <a:chExt cx="1479668" cy="345437"/>
          </a:xfrm>
        </p:grpSpPr>
        <p:sp>
          <p:nvSpPr>
            <p:cNvPr id="223" name="Rounded Rectangle"/>
            <p:cNvSpPr/>
            <p:nvPr/>
          </p:nvSpPr>
          <p:spPr>
            <a:xfrm>
              <a:off x="-1" y="7785"/>
              <a:ext cx="1479670" cy="3298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4" name="Phase"/>
            <p:cNvSpPr txBox="1"/>
            <p:nvPr/>
          </p:nvSpPr>
          <p:spPr>
            <a:xfrm>
              <a:off x="61823" y="-1"/>
              <a:ext cx="1356023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Phase</a:t>
              </a:r>
            </a:p>
          </p:txBody>
        </p:sp>
      </p:grpSp>
      <p:grpSp>
        <p:nvGrpSpPr>
          <p:cNvPr id="228" name="Rounded Rectangle 7"/>
          <p:cNvGrpSpPr/>
          <p:nvPr/>
        </p:nvGrpSpPr>
        <p:grpSpPr>
          <a:xfrm>
            <a:off x="10413075" y="5370547"/>
            <a:ext cx="1479670" cy="345439"/>
            <a:chOff x="0" y="0"/>
            <a:chExt cx="1479668" cy="345437"/>
          </a:xfrm>
        </p:grpSpPr>
        <p:sp>
          <p:nvSpPr>
            <p:cNvPr id="226" name="Rounded Rectangle"/>
            <p:cNvSpPr/>
            <p:nvPr/>
          </p:nvSpPr>
          <p:spPr>
            <a:xfrm>
              <a:off x="-1" y="7785"/>
              <a:ext cx="1479670" cy="329872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27" name="Phase Gate"/>
            <p:cNvSpPr txBox="1"/>
            <p:nvPr/>
          </p:nvSpPr>
          <p:spPr>
            <a:xfrm>
              <a:off x="61823" y="-1"/>
              <a:ext cx="1356023" cy="34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Phase Gate</a:t>
              </a:r>
            </a:p>
          </p:txBody>
        </p:sp>
      </p:grpSp>
      <p:grpSp>
        <p:nvGrpSpPr>
          <p:cNvPr id="231" name="Group"/>
          <p:cNvGrpSpPr/>
          <p:nvPr/>
        </p:nvGrpSpPr>
        <p:grpSpPr>
          <a:xfrm>
            <a:off x="10413823" y="3466817"/>
            <a:ext cx="1478174" cy="648961"/>
            <a:chOff x="0" y="0"/>
            <a:chExt cx="1478172" cy="648959"/>
          </a:xfrm>
        </p:grpSpPr>
        <p:sp>
          <p:nvSpPr>
            <p:cNvPr id="229" name="Rounded Rectangle"/>
            <p:cNvSpPr/>
            <p:nvPr/>
          </p:nvSpPr>
          <p:spPr>
            <a:xfrm>
              <a:off x="0" y="0"/>
              <a:ext cx="1478173" cy="648960"/>
            </a:xfrm>
            <a:prstGeom prst="roundRect">
              <a:avLst>
                <a:gd name="adj" fmla="val 10000"/>
              </a:avLst>
            </a:prstGeom>
            <a:solidFill>
              <a:srgbClr val="CDD0D9">
                <a:alpha val="90000"/>
              </a:srgbClr>
            </a:solidFill>
            <a:ln w="15875" cap="flat">
              <a:solidFill>
                <a:srgbClr val="CDD0D9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ts val="800"/>
                </a:spcBef>
                <a:defRPr sz="2000"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30" name="Brainstorm Visualization ideas"/>
            <p:cNvSpPr txBox="1"/>
            <p:nvPr/>
          </p:nvSpPr>
          <p:spPr>
            <a:xfrm>
              <a:off x="19005" y="4438"/>
              <a:ext cx="1440160" cy="640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779" tIns="17779" rIns="17779" bIns="17779" numCol="1" anchor="ctr">
              <a:spAutoFit/>
            </a:bodyPr>
            <a:lstStyle>
              <a:lvl1pPr algn="ctr" defTabSz="622300">
                <a:lnSpc>
                  <a:spcPct val="90000"/>
                </a:lnSpc>
                <a:spcBef>
                  <a:spcPts val="500"/>
                </a:spcBef>
                <a:defRPr sz="1400"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Brainstorm Visualization ideas</a:t>
              </a:r>
            </a:p>
          </p:txBody>
        </p:sp>
      </p:grpSp>
      <p:sp>
        <p:nvSpPr>
          <p:cNvPr id="232" name="Arrow"/>
          <p:cNvSpPr/>
          <p:nvPr/>
        </p:nvSpPr>
        <p:spPr>
          <a:xfrm rot="5400000">
            <a:off x="11120573" y="3396665"/>
            <a:ext cx="64672" cy="64672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AEB2C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914400">
              <a:lnSpc>
                <a:spcPct val="120000"/>
              </a:lnSpc>
              <a:spcBef>
                <a:spcPts val="1000"/>
              </a:spcBef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Questions &amp; Data</a:t>
            </a:r>
          </a:p>
        </p:txBody>
      </p:sp>
      <p:sp>
        <p:nvSpPr>
          <p:cNvPr id="235" name="Content Placeholder 2"/>
          <p:cNvSpPr txBox="1"/>
          <p:nvPr>
            <p:ph type="body" idx="4294967295"/>
          </p:nvPr>
        </p:nvSpPr>
        <p:spPr>
          <a:xfrm>
            <a:off x="1130268" y="1626670"/>
            <a:ext cx="8636001" cy="4167738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lnSpc>
                <a:spcPct val="112000"/>
              </a:lnSpc>
              <a:spcBef>
                <a:spcPts val="900"/>
              </a:spcBef>
              <a:buSzTx/>
              <a:buNone/>
              <a:defRPr b="1" sz="1100">
                <a:latin typeface="Arial"/>
                <a:ea typeface="Arial"/>
                <a:cs typeface="Arial"/>
                <a:sym typeface="Arial"/>
              </a:defRPr>
            </a:pPr>
            <a:r>
              <a:t>Project Questions </a:t>
            </a:r>
            <a:endParaRPr sz="1800"/>
          </a:p>
          <a:p>
            <a:pPr marL="0" indent="0" defTabSz="850391">
              <a:lnSpc>
                <a:spcPct val="112000"/>
              </a:lnSpc>
              <a:spcBef>
                <a:spcPts val="900"/>
              </a:spcBef>
              <a:buSzTx/>
              <a:buNone/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Will states will differ in their average search interests between 2019 and 2020? Will states vary amongst themselves in their 2020 search interests?</a:t>
            </a:r>
          </a:p>
          <a:p>
            <a:pPr marL="0" indent="0" defTabSz="850391">
              <a:lnSpc>
                <a:spcPct val="112000"/>
              </a:lnSpc>
              <a:spcBef>
                <a:spcPts val="900"/>
              </a:spcBef>
              <a:buSzTx/>
              <a:buNone/>
              <a:defRPr b="1" sz="1100">
                <a:latin typeface="Arial"/>
                <a:ea typeface="Arial"/>
                <a:cs typeface="Arial"/>
                <a:sym typeface="Arial"/>
              </a:defRPr>
            </a:pPr>
            <a:r>
              <a:t>Expectations</a:t>
            </a:r>
            <a:endParaRPr sz="1800"/>
          </a:p>
          <a:p>
            <a:pPr marL="0" indent="0" defTabSz="850391">
              <a:lnSpc>
                <a:spcPct val="112000"/>
              </a:lnSpc>
              <a:spcBef>
                <a:spcPts val="900"/>
              </a:spcBef>
              <a:buSzTx/>
              <a:buNone/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1) The coronavirus had shifted people's google searches, where people would probably search more for entertainment, video online communication, and health information </a:t>
            </a:r>
            <a:endParaRPr sz="1800"/>
          </a:p>
          <a:p>
            <a:pPr marL="0" indent="0" defTabSz="850391">
              <a:lnSpc>
                <a:spcPct val="112000"/>
              </a:lnSpc>
              <a:spcBef>
                <a:spcPts val="900"/>
              </a:spcBef>
              <a:buSzTx/>
              <a:buNone/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2)  A state with strong lockdowns would have more interest in the above categories, due to having more free time </a:t>
            </a:r>
          </a:p>
          <a:p>
            <a:pPr marL="0" indent="0" defTabSz="850391">
              <a:lnSpc>
                <a:spcPct val="112000"/>
              </a:lnSpc>
              <a:spcBef>
                <a:spcPts val="900"/>
              </a:spcBef>
              <a:buSzTx/>
              <a:buNone/>
              <a:defRPr b="1" sz="1100">
                <a:latin typeface="Arial"/>
                <a:ea typeface="Arial"/>
                <a:cs typeface="Arial"/>
                <a:sym typeface="Arial"/>
              </a:defRPr>
            </a:pPr>
            <a:r>
              <a:t>Data Sources </a:t>
            </a:r>
            <a:endParaRPr sz="1800"/>
          </a:p>
          <a:p>
            <a:pPr marL="0" indent="0" defTabSz="850391">
              <a:lnSpc>
                <a:spcPct val="112000"/>
              </a:lnSpc>
              <a:spcBef>
                <a:spcPts val="900"/>
              </a:spcBef>
              <a:buSzTx/>
              <a:buNone/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Google Trends API, Covid Tracking Project Data (Atlantic Monthly Group), ESRI Disaster Response Program API for Stay at Home Orders</a:t>
            </a:r>
          </a:p>
          <a:p>
            <a:pPr marL="0" indent="0" defTabSz="850391">
              <a:lnSpc>
                <a:spcPct val="112000"/>
              </a:lnSpc>
              <a:spcBef>
                <a:spcPts val="900"/>
              </a:spcBef>
              <a:buSzTx/>
              <a:buNone/>
              <a:defRPr b="1" sz="1100">
                <a:latin typeface="Arial"/>
                <a:ea typeface="Arial"/>
                <a:cs typeface="Arial"/>
                <a:sym typeface="Arial"/>
              </a:defRPr>
            </a:pPr>
            <a:r>
              <a:t>Assumptions </a:t>
            </a:r>
          </a:p>
          <a:p>
            <a:pPr marL="379474" indent="-379474" defTabSz="850391">
              <a:lnSpc>
                <a:spcPct val="112000"/>
              </a:lnSpc>
              <a:spcBef>
                <a:spcPts val="900"/>
              </a:spcBef>
              <a:buFontTx/>
              <a:buAutoNum type="arabicPeriod" startAt="1"/>
              <a:defRPr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Default search engine in the US is Google</a:t>
            </a:r>
          </a:p>
          <a:p>
            <a:pPr marL="379474" indent="-379474" defTabSz="850391">
              <a:lnSpc>
                <a:spcPct val="112000"/>
              </a:lnSpc>
              <a:spcBef>
                <a:spcPts val="900"/>
              </a:spcBef>
              <a:buFontTx/>
              <a:buAutoNum type="arabicPeriod" startAt="1"/>
              <a:defRPr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States are homogeneous within themselves</a:t>
            </a:r>
          </a:p>
          <a:p>
            <a:pPr marL="379474" indent="-379474" defTabSz="850391">
              <a:lnSpc>
                <a:spcPct val="112000"/>
              </a:lnSpc>
              <a:spcBef>
                <a:spcPts val="900"/>
              </a:spcBef>
              <a:buFontTx/>
              <a:buAutoNum type="arabicPeriod" startAt="1"/>
              <a:defRPr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2019 represent</a:t>
            </a:r>
            <a:r>
              <a:t>s</a:t>
            </a:r>
            <a:r>
              <a:t> a typical year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Data Cleanup &amp; Exploration</a:t>
            </a:r>
          </a:p>
        </p:txBody>
      </p:sp>
      <p:sp>
        <p:nvSpPr>
          <p:cNvPr id="240" name="Content Placeholder 2"/>
          <p:cNvSpPr txBox="1"/>
          <p:nvPr>
            <p:ph type="body" idx="1"/>
          </p:nvPr>
        </p:nvSpPr>
        <p:spPr>
          <a:xfrm>
            <a:off x="1130269" y="1691699"/>
            <a:ext cx="9603277" cy="3774648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spcBef>
                <a:spcPts val="900"/>
              </a:spcBef>
              <a:buSz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Step 1: Collecting the Data</a:t>
            </a:r>
          </a:p>
          <a:p>
            <a:pPr lvl="1" marL="637794" indent="-212597" defTabSz="850391">
              <a:spcBef>
                <a:spcPts val="9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Google API: conduct a Top Trends keyword search on 2018, 2019, 2020, connect those into larger categories for calling to Google Trends Interest Over Time search </a:t>
            </a:r>
          </a:p>
          <a:p>
            <a:pPr lvl="1" marL="637794" indent="-212597" defTabSz="850391">
              <a:spcBef>
                <a:spcPts val="9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Covid Data: importing </a:t>
            </a:r>
            <a:r>
              <a:t>CSV</a:t>
            </a:r>
            <a:r>
              <a:t>s of data for all states over time</a:t>
            </a:r>
          </a:p>
          <a:p>
            <a:pPr lvl="1" marL="637794" indent="-212597" defTabSz="850391">
              <a:spcBef>
                <a:spcPts val="9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Stay At Home Orders API: calling API for all 50 states (and DoC)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pPr>
            <a:r>
              <a:t>Step 2: Cleanup</a:t>
            </a:r>
          </a:p>
          <a:p>
            <a:pPr lvl="1" marL="637794" indent="-212597" defTabSz="850391">
              <a:spcBef>
                <a:spcPts val="9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Creating </a:t>
            </a:r>
            <a:r>
              <a:t>CSV</a:t>
            </a:r>
            <a:r>
              <a:t>s for each state with </a:t>
            </a:r>
            <a:r>
              <a:t>C</a:t>
            </a:r>
            <a:r>
              <a:t>ovid case numbers and stay at home orders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wo State Comparison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Two State Comparison</a:t>
            </a:r>
          </a:p>
        </p:txBody>
      </p:sp>
      <p:sp>
        <p:nvSpPr>
          <p:cNvPr id="245" name="California vs Wyoming…"/>
          <p:cNvSpPr txBox="1"/>
          <p:nvPr>
            <p:ph type="body" sz="half" idx="1"/>
          </p:nvPr>
        </p:nvSpPr>
        <p:spPr>
          <a:xfrm>
            <a:off x="1130269" y="2171768"/>
            <a:ext cx="9603277" cy="3294579"/>
          </a:xfrm>
          <a:prstGeom prst="rect">
            <a:avLst/>
          </a:prstGeom>
        </p:spPr>
        <p:txBody>
          <a:bodyPr/>
          <a:lstStyle/>
          <a:p>
            <a:pPr marL="228599" indent="-228599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California vs Wyoming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Stringent lockdown vs. No lockdown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Coastal vs. </a:t>
            </a:r>
            <a:r>
              <a:t>M</a:t>
            </a:r>
            <a:r>
              <a:t>id</a:t>
            </a:r>
            <a:r>
              <a:t>w</a:t>
            </a:r>
            <a:r>
              <a:t>estern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Large population vs. </a:t>
            </a:r>
            <a:r>
              <a:t>S</a:t>
            </a:r>
            <a:r>
              <a:t>mall population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Data Analysis - </a:t>
            </a:r>
            <a:r>
              <a:t>Visualization</a:t>
            </a:r>
          </a:p>
        </p:txBody>
      </p:sp>
      <p:sp>
        <p:nvSpPr>
          <p:cNvPr id="248" name="Content Placeholder 2"/>
          <p:cNvSpPr txBox="1"/>
          <p:nvPr>
            <p:ph type="body" idx="1"/>
          </p:nvPr>
        </p:nvSpPr>
        <p:spPr>
          <a:xfrm>
            <a:off x="1130269" y="1626180"/>
            <a:ext cx="9603277" cy="418747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buSzTx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Nested </a:t>
            </a:r>
            <a:r>
              <a:t>P</a:t>
            </a:r>
            <a:r>
              <a:t>ie </a:t>
            </a:r>
            <a:r>
              <a:t>C</a:t>
            </a:r>
            <a:r>
              <a:t>harts 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2020 and 2019 groups, 2020 groups and categories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Popularity </a:t>
            </a:r>
            <a:r>
              <a:t>G</a:t>
            </a:r>
            <a:r>
              <a:t>raphs 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For each state, for each group of categories, line graph of the popularity of each category over time, along with a bar chart of positive Covid cases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Means </a:t>
            </a:r>
            <a:r>
              <a:t>C</a:t>
            </a:r>
            <a:r>
              <a:t>omparisons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The mean percentage popularity for 2020 in that category different to the mean percentage popularity for 2019?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2020</a:t>
            </a:r>
            <a:r>
              <a:t>-</a:t>
            </a:r>
            <a:r>
              <a:t>2019 </a:t>
            </a:r>
            <a:r>
              <a:t> Difference G</a:t>
            </a:r>
            <a:r>
              <a:t>raphs </a:t>
            </a:r>
            <a:endParaRPr sz="1800"/>
          </a:p>
          <a:p>
            <a:pPr marL="0" indent="0">
              <a:lnSpc>
                <a:spcPct val="108000"/>
              </a:lnSpc>
              <a:buSzTx/>
              <a:buNone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Shows difference between the 2019 search percent at any point in time and the 2020 search percent at the same point in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roups 2019 vs 2020, Groups v. Categories 2020"/>
          <p:cNvSpPr txBox="1"/>
          <p:nvPr>
            <p:ph type="title"/>
          </p:nvPr>
        </p:nvSpPr>
        <p:spPr>
          <a:xfrm>
            <a:off x="1130269" y="953322"/>
            <a:ext cx="9603277" cy="73144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Groups 2019 vs 2020 </a:t>
            </a:r>
            <a:r>
              <a:t>				</a:t>
            </a:r>
            <a:r>
              <a:t>Groups v. Categories 2020</a:t>
            </a:r>
          </a:p>
        </p:txBody>
      </p:sp>
      <p:pic>
        <p:nvPicPr>
          <p:cNvPr id="253" name="Screenshot 2021-01-12 at 17.21.49.png" descr="Screenshot 2021-01-12 at 17.21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0950" y="1570037"/>
            <a:ext cx="4252596" cy="4334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0268" y="1570037"/>
            <a:ext cx="4306355" cy="4335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eans Comparisons: what is significant?"/>
          <p:cNvSpPr txBox="1"/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Means Comparisons: what is significant?</a:t>
            </a:r>
          </a:p>
        </p:txBody>
      </p:sp>
      <p:pic>
        <p:nvPicPr>
          <p:cNvPr id="257" name="Screenshot 2021-01-12 at 17.27.03.png" descr="Screenshot 2021-01-12 at 17.27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38" y="1477940"/>
            <a:ext cx="5640469" cy="461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creenshot 2021-01-12 at 17.27.15.png" descr="Screenshot 2021-01-12 at 17.27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5718" y="1477940"/>
            <a:ext cx="5539648" cy="4575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