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0D9"/>
          </a:solidFill>
        </a:fill>
      </a:tcStyle>
    </a:wholeTbl>
    <a:band2H>
      <a:tcTxStyle/>
      <a:tcStyle>
        <a:tcBdr/>
        <a:fill>
          <a:solidFill>
            <a:srgbClr val="E8E9ED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6"/>
          </a:solidFill>
        </a:fill>
      </a:tcStyle>
    </a:wholeTbl>
    <a:band2H>
      <a:tcTxStyle/>
      <a:tcStyle>
        <a:tcBdr/>
        <a:fill>
          <a:solidFill>
            <a:srgbClr val="E6ECEC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DCA"/>
          </a:solidFill>
        </a:fill>
      </a:tcStyle>
    </a:wholeTbl>
    <a:band2H>
      <a:tcTxStyle/>
      <a:tcStyle>
        <a:tcBdr/>
        <a:fill>
          <a:solidFill>
            <a:srgbClr val="F3E8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33" d="100"/>
          <a:sy n="133" d="100"/>
        </p:scale>
        <p:origin x="32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Slide</a:t>
            </a:r>
          </a:p>
          <a:p>
            <a:r>
              <a:t>Include the name of the Project and Group Members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(Read Me) Motivation &amp; Summary Slide</a:t>
            </a:r>
          </a:p>
          <a:p>
            <a:r>
              <a:t>Define the core message or hypothesis of your project.</a:t>
            </a:r>
          </a:p>
          <a:p>
            <a:r>
              <a:t>Describe the questions you asked, and </a:t>
            </a:r>
            <a:r>
              <a:rPr i="1"/>
              <a:t>why</a:t>
            </a:r>
            <a:r>
              <a:t> you asked them</a:t>
            </a:r>
          </a:p>
          <a:p>
            <a:r>
              <a:t>Describe whether you were able to answer these questions to your satisfaction, and briefly summarize your findings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&amp; Data</a:t>
            </a:r>
          </a:p>
          <a:p>
            <a:r>
              <a:t>Elaborate on the questions you asked, describing what kinds of data you needed to answer them, and where you found 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Cleanup &amp; Exploration</a:t>
            </a:r>
          </a:p>
          <a:p>
            <a:r>
              <a:t>Describe the exploration and cleanup process</a:t>
            </a:r>
          </a:p>
          <a:p>
            <a:r>
              <a:t>Discuss insights you had while exploring the data that you didn't anticipate</a:t>
            </a:r>
          </a:p>
          <a:p>
            <a:r>
              <a:t>Discuss any problems that arose after exploring the data, and how you resolved them</a:t>
            </a:r>
          </a:p>
          <a:p>
            <a:r>
              <a:t>Present and discuss interesting figures developed during exploration, ideally with the help of Jupyter Notebook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 the steps you took to analyze the data and answer each question you asked in your proposal</a:t>
            </a:r>
          </a:p>
          <a:p>
            <a:r>
              <a:t>Present and discuss interesting figures developed during analysis, ideally with the help of Jupyter Notebook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  <a:p>
            <a:r>
              <a:t>Discuss your findings. Did you find what you expected to find? If not, why not? What inferences or general conclusions can you draw from your analysis?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 Mortem</a:t>
            </a:r>
          </a:p>
          <a:p>
            <a:r>
              <a:t>Discuss any difficulties that arose, and how you dealt with them</a:t>
            </a:r>
          </a:p>
          <a:p>
            <a:r>
              <a:t>Discuss any additional questions that came up, but which you didn't have time to answer: What would you research next, if you had two more weeks?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  <a:p>
            <a:r>
              <a:t>Open-floor Q&amp;A with the audience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1128403" y="945912"/>
            <a:ext cx="8637073" cy="261855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8403" y="3564466"/>
            <a:ext cx="8637074" cy="1071096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237124" y="134930"/>
            <a:ext cx="498287" cy="523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30269" y="2171768"/>
            <a:ext cx="9603277" cy="329457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Picture 23" descr="Picture 23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129167" y="1756129"/>
            <a:ext cx="8619060" cy="205006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9165" y="3806195"/>
            <a:ext cx="8619061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131051" y="958036"/>
            <a:ext cx="9605636" cy="10593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9165" y="2165620"/>
            <a:ext cx="4645154" cy="329385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129165" y="953335"/>
            <a:ext cx="9607662" cy="10563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9165" y="2169727"/>
            <a:ext cx="4645154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094336" y="2173180"/>
            <a:ext cx="4645154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pPr>
            <a:endParaRPr/>
          </a:p>
        </p:txBody>
      </p:sp>
      <p:pic>
        <p:nvPicPr>
          <p:cNvPr id="72" name="Picture 17" descr="Picture 17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84" name="Picture 13" descr="Picture 13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124290" y="952577"/>
            <a:ext cx="3275014" cy="232217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23334" y="952577"/>
            <a:ext cx="6012471" cy="4505223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4291" y="3274753"/>
            <a:ext cx="3275013" cy="217891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  <a:endParaRPr/>
          </a:p>
        </p:txBody>
      </p:sp>
      <p:pic>
        <p:nvPicPr>
          <p:cNvPr id="105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262626"/>
                </a:gs>
                <a:gs pos="100000">
                  <a:srgbClr val="0D0D0D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127000" dist="228600" dir="4740000" rotWithShape="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129124" y="1129513"/>
            <a:ext cx="5854873" cy="192420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8247" y="3053720"/>
            <a:ext cx="5846487" cy="20960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2" name="Picture 21" descr="Picture 21"/>
          <p:cNvPicPr>
            <a:picLocks noChangeAspect="1"/>
          </p:cNvPicPr>
          <p:nvPr/>
        </p:nvPicPr>
        <p:blipFill>
          <a:blip r:embed="rId3"/>
          <a:srcRect t="473" r="48549" b="36564"/>
          <a:stretch>
            <a:fillRect/>
          </a:stretch>
        </p:blipFill>
        <p:spPr>
          <a:xfrm>
            <a:off x="1138686" y="643464"/>
            <a:ext cx="5866366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89526" y="137408"/>
            <a:ext cx="498287" cy="5232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icture 11"/>
          <p:cNvPicPr>
            <a:picLocks noChangeAspect="1"/>
          </p:cNvPicPr>
          <p:nvPr/>
        </p:nvPicPr>
        <p:blipFill>
          <a:blip r:embed="rId11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230808" y="137408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"/>
          <p:cNvSpPr/>
          <p:nvPr/>
        </p:nvSpPr>
        <p:spPr>
          <a:xfrm>
            <a:off x="1" y="0"/>
            <a:ext cx="12191697" cy="6858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Rectangle 9"/>
          <p:cNvSpPr/>
          <p:nvPr/>
        </p:nvSpPr>
        <p:spPr>
          <a:xfrm>
            <a:off x="0" y="468768"/>
            <a:ext cx="12192000" cy="6389231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976634" y="992221"/>
            <a:ext cx="6313517" cy="4873558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Google Trends &amp; Covid Data Analysis Project</a:t>
            </a:r>
          </a:p>
        </p:txBody>
      </p:sp>
      <p:sp>
        <p:nvSpPr>
          <p:cNvPr id="13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968055" y="996609"/>
            <a:ext cx="3286595" cy="4864782"/>
          </a:xfrm>
          <a:prstGeom prst="rect">
            <a:avLst/>
          </a:prstGeom>
        </p:spPr>
        <p:txBody>
          <a:bodyPr anchor="ctr"/>
          <a:lstStyle/>
          <a:p>
            <a:pPr algn="r">
              <a:defRPr sz="2000">
                <a:solidFill>
                  <a:srgbClr val="454545"/>
                </a:solidFill>
              </a:defRPr>
            </a:pPr>
            <a:r>
              <a:t>Sarah DalleyHood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Angeli Lucila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Dramane Nebie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Perry Reynolds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Keiko Yara</a:t>
            </a:r>
          </a:p>
        </p:txBody>
      </p:sp>
      <p:pic>
        <p:nvPicPr>
          <p:cNvPr id="136" name="Picture 11" descr="Picture 11"/>
          <p:cNvPicPr>
            <a:picLocks noChangeAspect="1"/>
          </p:cNvPicPr>
          <p:nvPr/>
        </p:nvPicPr>
        <p:blipFill>
          <a:blip r:embed="rId3"/>
          <a:srcRect l="23891" t="10889" r="45768" b="20966"/>
          <a:stretch>
            <a:fillRect/>
          </a:stretch>
        </p:blipFill>
        <p:spPr>
          <a:xfrm rot="5400000">
            <a:off x="2918116" y="3351275"/>
            <a:ext cx="3459439" cy="15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ample Categori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Categor</a:t>
            </a:r>
            <a:r>
              <a:rPr lang="en-US" dirty="0"/>
              <a:t>y Samples</a:t>
            </a:r>
            <a:endParaRPr dirty="0"/>
          </a:p>
        </p:txBody>
      </p:sp>
      <p:sp>
        <p:nvSpPr>
          <p:cNvPr id="262" name="Entertainment Media: covers topics like book retailers, CD &amp; Audio Shopping, DVD &amp; Video Shopping, Entertainment Media Rentals, Video Game Retailers…"/>
          <p:cNvSpPr txBox="1">
            <a:spLocks noGrp="1"/>
          </p:cNvSpPr>
          <p:nvPr>
            <p:ph type="body" sz="half" idx="4294967295"/>
          </p:nvPr>
        </p:nvSpPr>
        <p:spPr>
          <a:xfrm>
            <a:off x="1130269" y="1576551"/>
            <a:ext cx="9602788" cy="4109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599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Entertainment Media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ook retailers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 &amp; Audio Shopping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DVD &amp; Video Shopping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Entertainment Media Rentals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Video Game Retailers</a:t>
            </a:r>
          </a:p>
          <a:p>
            <a:pPr marL="228599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news</a:t>
            </a: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ealth policy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topics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Analysis - Means Comparison</a:t>
            </a:r>
          </a:p>
        </p:txBody>
      </p:sp>
      <p:sp>
        <p:nvSpPr>
          <p:cNvPr id="265" name="Content Placeholder 2"/>
          <p:cNvSpPr txBox="1">
            <a:spLocks noGrp="1"/>
          </p:cNvSpPr>
          <p:nvPr>
            <p:ph type="body" sz="half" idx="4294967295"/>
          </p:nvPr>
        </p:nvSpPr>
        <p:spPr>
          <a:xfrm>
            <a:off x="1130269" y="1781969"/>
            <a:ext cx="9602788" cy="3641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Entertainment Media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verage interest in entertainment media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stayed the same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for both states</a:t>
            </a: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lvl="1" indent="0" defTabSz="896111">
              <a:spcBef>
                <a:spcPts val="900"/>
              </a:spcBef>
              <a:buNone/>
              <a:defRPr sz="2744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verage interest in Health News increased for California, but not for Wyoming</a:t>
            </a: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Do either of these sound odd? Let’s look at the graphs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ntertainment Media - California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5698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3104"/>
            </a:lvl1pPr>
          </a:lstStyle>
          <a:p>
            <a:r>
              <a:rPr dirty="0"/>
              <a:t>Entertainment Media</a:t>
            </a:r>
            <a:r>
              <a:rPr lang="en-US" dirty="0"/>
              <a:t>, </a:t>
            </a:r>
            <a:r>
              <a:rPr dirty="0"/>
              <a:t>California</a:t>
            </a:r>
            <a:br>
              <a:rPr lang="en-US" dirty="0"/>
            </a:br>
            <a:r>
              <a:rPr lang="en-US" sz="900" dirty="0"/>
              <a:t>(YOY by Month)</a:t>
            </a:r>
            <a:endParaRPr sz="900" dirty="0"/>
          </a:p>
        </p:txBody>
      </p:sp>
      <p:pic>
        <p:nvPicPr>
          <p:cNvPr id="271" name="Screenshot 2021-01-12 at 17.13.49.png" descr="Screenshot 2021-01-12 at 17.13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292"/>
            <a:ext cx="12192001" cy="2987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Entertainment Media - Wyoming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731098"/>
          </a:xfrm>
          <a:prstGeom prst="rect">
            <a:avLst/>
          </a:prstGeom>
        </p:spPr>
        <p:txBody>
          <a:bodyPr/>
          <a:lstStyle/>
          <a:p>
            <a:r>
              <a:rPr dirty="0"/>
              <a:t>Entertainment Media</a:t>
            </a:r>
            <a:r>
              <a:rPr lang="en-US" dirty="0"/>
              <a:t>, </a:t>
            </a:r>
            <a:r>
              <a:rPr dirty="0"/>
              <a:t>Wyoming</a:t>
            </a:r>
            <a:br>
              <a:rPr lang="en-US" dirty="0"/>
            </a:br>
            <a:r>
              <a:rPr lang="en-US" sz="800" dirty="0"/>
              <a:t>(YOY by Month)</a:t>
            </a:r>
            <a:endParaRPr sz="800" dirty="0"/>
          </a:p>
        </p:txBody>
      </p:sp>
      <p:pic>
        <p:nvPicPr>
          <p:cNvPr id="275" name="Screenshot 2021-01-12 at 17.15.03.png" descr="Screenshot 2021-01-12 at 17.15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06882"/>
            <a:ext cx="12192001" cy="2844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Health News - Californ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Health News</a:t>
            </a:r>
            <a:r>
              <a:rPr lang="en-US" dirty="0"/>
              <a:t>, </a:t>
            </a:r>
            <a:r>
              <a:rPr dirty="0"/>
              <a:t>California</a:t>
            </a:r>
            <a:br>
              <a:rPr lang="en-US" dirty="0"/>
            </a:br>
            <a:r>
              <a:rPr lang="en-US" sz="800" dirty="0"/>
              <a:t>(YOY by Month)</a:t>
            </a:r>
            <a:endParaRPr sz="800" dirty="0"/>
          </a:p>
        </p:txBody>
      </p:sp>
      <p:pic>
        <p:nvPicPr>
          <p:cNvPr id="279" name="Screenshot 2021-01-12 at 17.13.49.png" descr="Screenshot 2021-01-12 at 17.13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933"/>
            <a:ext cx="12192000" cy="2747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Health News - Wyo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Health News</a:t>
            </a:r>
            <a:r>
              <a:rPr lang="en-US" dirty="0"/>
              <a:t>, </a:t>
            </a:r>
            <a:r>
              <a:rPr dirty="0"/>
              <a:t>Wyoming</a:t>
            </a:r>
            <a:br>
              <a:rPr lang="en-US" dirty="0"/>
            </a:br>
            <a:r>
              <a:rPr lang="en-US" sz="800" dirty="0"/>
              <a:t>(YOY by Month)</a:t>
            </a:r>
            <a:endParaRPr sz="800" dirty="0"/>
          </a:p>
        </p:txBody>
      </p:sp>
      <p:pic>
        <p:nvPicPr>
          <p:cNvPr id="283" name="Screenshot 2021-01-12 at 17.18.41.png" descr="Screenshot 2021-01-12 at 17.18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217"/>
            <a:ext cx="12192001" cy="282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286" name="Entertainment media:…"/>
          <p:cNvSpPr txBox="1">
            <a:spLocks noGrp="1"/>
          </p:cNvSpPr>
          <p:nvPr>
            <p:ph type="body" idx="1"/>
          </p:nvPr>
        </p:nvSpPr>
        <p:spPr>
          <a:xfrm>
            <a:off x="1130269" y="1616574"/>
            <a:ext cx="10336136" cy="42756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Entertainment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edia</a:t>
            </a:r>
          </a:p>
          <a:p>
            <a:pPr marL="685800" lvl="1" indent="-2286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 means test is somewhat misleading</a:t>
            </a:r>
          </a:p>
          <a:p>
            <a:pPr marL="685800" lvl="1" indent="-228600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CA: spike in early months of the lockdown - makes sense, people are looking for more kinds of entertainment to access during their free time</a:t>
            </a:r>
          </a:p>
          <a:p>
            <a:pPr marL="685800" lvl="1" indent="-228600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WY: also a peak in early in the same months, but no lockdown.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Perhaps people were in a similar mindset as the rest of country.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</a:p>
          <a:p>
            <a:pPr marL="685800" lvl="1" indent="-228600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Both states have spikes in interest when cases rise, but only CA maintains interest throughout the year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 Mortem</a:t>
            </a:r>
          </a:p>
        </p:txBody>
      </p:sp>
      <p:sp>
        <p:nvSpPr>
          <p:cNvPr id="2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0269" y="1650639"/>
            <a:ext cx="9603277" cy="39608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lockdown under pandemic led people to be more interested in entertainment and health. However, a simple lockdown/no lockdown dichotomy cannot be drawn.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Google Trends scope: we wanted to try to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+1000 categories. Even using the sleep function, it was taking days to even create a csv for one category. Reduction to 21 categories. Additional issues with some of those categories required changing some specific categories (e.g. errors with specific television categories). 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esearch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hallenging assumption that 2019 is a typical year, comparing 2020 data with more previous years; looking into what employers did despite/in concert with lockdown orders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12" descr="Picture 12"/>
          <p:cNvPicPr>
            <a:picLocks noChangeAspect="1"/>
          </p:cNvPicPr>
          <p:nvPr/>
        </p:nvPicPr>
        <p:blipFill>
          <a:blip r:embed="rId3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Rectangle 14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5" name="Straight Connector 16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6" name="Picture 18" descr="Picture 18"/>
          <p:cNvPicPr>
            <a:picLocks noChangeAspect="1"/>
          </p:cNvPicPr>
          <p:nvPr/>
        </p:nvPicPr>
        <p:blipFill>
          <a:blip r:embed="rId4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8" descr="Picture 8"/>
          <p:cNvPicPr>
            <a:picLocks noChangeAspect="1"/>
          </p:cNvPicPr>
          <p:nvPr/>
        </p:nvPicPr>
        <p:blipFill>
          <a:blip r:embed="rId5"/>
          <a:srcRect t="7785"/>
          <a:stretch>
            <a:fillRect/>
          </a:stretch>
        </p:blipFill>
        <p:spPr>
          <a:xfrm>
            <a:off x="19" y="10"/>
            <a:ext cx="12191555" cy="685791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 20"/>
          <p:cNvSpPr/>
          <p:nvPr/>
        </p:nvSpPr>
        <p:spPr>
          <a:xfrm>
            <a:off x="5930686" y="4754483"/>
            <a:ext cx="5610646" cy="1601331"/>
          </a:xfrm>
          <a:prstGeom prst="rect">
            <a:avLst/>
          </a:prstGeom>
          <a:solidFill>
            <a:srgbClr val="000001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Title 1"/>
          <p:cNvSpPr txBox="1">
            <a:spLocks noGrp="1"/>
          </p:cNvSpPr>
          <p:nvPr>
            <p:ph type="title"/>
          </p:nvPr>
        </p:nvSpPr>
        <p:spPr>
          <a:xfrm>
            <a:off x="6094412" y="5239130"/>
            <a:ext cx="5279491" cy="96008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r>
              <a:t>Questions?</a:t>
            </a:r>
          </a:p>
        </p:txBody>
      </p:sp>
      <p:pic>
        <p:nvPicPr>
          <p:cNvPr id="300" name="Picture 22" descr="Picture 22"/>
          <p:cNvPicPr>
            <a:picLocks noChangeAspect="1"/>
          </p:cNvPicPr>
          <p:nvPr/>
        </p:nvPicPr>
        <p:blipFill>
          <a:blip r:embed="rId4"/>
          <a:srcRect t="473" r="53440" b="36564"/>
          <a:stretch>
            <a:fillRect/>
          </a:stretch>
        </p:blipFill>
        <p:spPr>
          <a:xfrm>
            <a:off x="6090701" y="4920257"/>
            <a:ext cx="5308584" cy="15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141" name="Content Placeholder 7"/>
          <p:cNvSpPr txBox="1">
            <a:spLocks noGrp="1"/>
          </p:cNvSpPr>
          <p:nvPr>
            <p:ph type="body" idx="1"/>
          </p:nvPr>
        </p:nvSpPr>
        <p:spPr>
          <a:xfrm>
            <a:off x="1157979" y="1596043"/>
            <a:ext cx="9603276" cy="43086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disrupted a lot of industries, and people ended up with lots of free time - so we were interested in what people’s interests were during this time. 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Project Theme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Exploration of Top Google Searches in the US between 2019-2020.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Key Questions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Has Covid-19 impacted Google searches in the US compared to previous years?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Did State Restrictions play a Factor?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Hypothesis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We hypothesize that states will differ in their average search interests between 2019 and 2020, and states will vary amongst themselves in their 2020 search interests.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221" name="Content Placeholder 3"/>
          <p:cNvGrpSpPr/>
          <p:nvPr/>
        </p:nvGrpSpPr>
        <p:grpSpPr>
          <a:xfrm>
            <a:off x="301565" y="1744465"/>
            <a:ext cx="11588867" cy="3145019"/>
            <a:chOff x="0" y="0"/>
            <a:chExt cx="11588865" cy="3145017"/>
          </a:xfrm>
        </p:grpSpPr>
        <p:grpSp>
          <p:nvGrpSpPr>
            <p:cNvPr id="148" name="Group"/>
            <p:cNvGrpSpPr/>
            <p:nvPr/>
          </p:nvGrpSpPr>
          <p:grpSpPr>
            <a:xfrm>
              <a:off x="0" y="0"/>
              <a:ext cx="1478172" cy="810123"/>
              <a:chOff x="0" y="0"/>
              <a:chExt cx="1478171" cy="810122"/>
            </a:xfrm>
          </p:grpSpPr>
          <p:sp>
            <p:nvSpPr>
              <p:cNvPr id="146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Brainstorm…"/>
              <p:cNvSpPr txBox="1"/>
              <p:nvPr/>
            </p:nvSpPr>
            <p:spPr>
              <a:xfrm>
                <a:off x="23727" y="36761"/>
                <a:ext cx="1430716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Brainstorm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Ideas</a:t>
                </a:r>
              </a:p>
            </p:txBody>
          </p:sp>
        </p:grpSp>
        <p:sp>
          <p:nvSpPr>
            <p:cNvPr id="149" name="Arrow"/>
            <p:cNvSpPr/>
            <p:nvPr/>
          </p:nvSpPr>
          <p:spPr>
            <a:xfrm rot="5400000">
              <a:off x="706750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52" name="Group"/>
            <p:cNvGrpSpPr/>
            <p:nvPr/>
          </p:nvGrpSpPr>
          <p:grpSpPr>
            <a:xfrm>
              <a:off x="0" y="939463"/>
              <a:ext cx="1478172" cy="648959"/>
              <a:chOff x="0" y="0"/>
              <a:chExt cx="1478171" cy="648958"/>
            </a:xfrm>
          </p:grpSpPr>
          <p:sp>
            <p:nvSpPr>
              <p:cNvPr id="150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51" name="Explore Data Sources"/>
              <p:cNvSpPr txBox="1"/>
              <p:nvPr/>
            </p:nvSpPr>
            <p:spPr>
              <a:xfrm>
                <a:off x="19007" y="101593"/>
                <a:ext cx="1440157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Explore Data Sources</a:t>
                </a:r>
              </a:p>
            </p:txBody>
          </p:sp>
        </p:grpSp>
        <p:sp>
          <p:nvSpPr>
            <p:cNvPr id="153" name="Arrow"/>
            <p:cNvSpPr/>
            <p:nvPr/>
          </p:nvSpPr>
          <p:spPr>
            <a:xfrm rot="5400000">
              <a:off x="706750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56" name="Group"/>
            <p:cNvGrpSpPr/>
            <p:nvPr/>
          </p:nvGrpSpPr>
          <p:grpSpPr>
            <a:xfrm>
              <a:off x="0" y="1717761"/>
              <a:ext cx="1478172" cy="648959"/>
              <a:chOff x="0" y="0"/>
              <a:chExt cx="1478171" cy="648958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55" name="Consult TA's"/>
              <p:cNvSpPr txBox="1"/>
              <p:nvPr/>
            </p:nvSpPr>
            <p:spPr>
              <a:xfrm>
                <a:off x="19007" y="198748"/>
                <a:ext cx="1440157" cy="251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Consult TA's</a:t>
                </a:r>
              </a:p>
            </p:txBody>
          </p:sp>
        </p:grpSp>
        <p:sp>
          <p:nvSpPr>
            <p:cNvPr id="157" name="Arrow"/>
            <p:cNvSpPr/>
            <p:nvPr/>
          </p:nvSpPr>
          <p:spPr>
            <a:xfrm rot="5400000">
              <a:off x="706750" y="2399053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0" y="2496059"/>
              <a:ext cx="1478172" cy="648959"/>
              <a:chOff x="0" y="0"/>
              <a:chExt cx="1478171" cy="648958"/>
            </a:xfrm>
          </p:grpSpPr>
          <p:sp>
            <p:nvSpPr>
              <p:cNvPr id="158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59" name="Define Project Hypothesis"/>
              <p:cNvSpPr txBox="1"/>
              <p:nvPr/>
            </p:nvSpPr>
            <p:spPr>
              <a:xfrm>
                <a:off x="19007" y="101593"/>
                <a:ext cx="1440157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Define Project Hypothesis</a:t>
                </a: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1685115" y="0"/>
              <a:ext cx="1478172" cy="810123"/>
              <a:chOff x="0" y="0"/>
              <a:chExt cx="1478171" cy="810122"/>
            </a:xfrm>
          </p:grpSpPr>
          <p:sp>
            <p:nvSpPr>
              <p:cNvPr id="161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Collect Data"/>
              <p:cNvSpPr txBox="1"/>
              <p:nvPr/>
            </p:nvSpPr>
            <p:spPr>
              <a:xfrm>
                <a:off x="23728" y="90101"/>
                <a:ext cx="143071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Collect Data</a:t>
                </a:r>
              </a:p>
            </p:txBody>
          </p:sp>
        </p:grpSp>
        <p:sp>
          <p:nvSpPr>
            <p:cNvPr id="164" name="Arrow"/>
            <p:cNvSpPr/>
            <p:nvPr/>
          </p:nvSpPr>
          <p:spPr>
            <a:xfrm rot="5400000">
              <a:off x="2391866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67" name="Group"/>
            <p:cNvGrpSpPr/>
            <p:nvPr/>
          </p:nvGrpSpPr>
          <p:grpSpPr>
            <a:xfrm>
              <a:off x="1685115" y="939463"/>
              <a:ext cx="1478172" cy="648959"/>
              <a:chOff x="0" y="0"/>
              <a:chExt cx="1478171" cy="648958"/>
            </a:xfrm>
          </p:grpSpPr>
          <p:sp>
            <p:nvSpPr>
              <p:cNvPr id="165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66" name="Covid-19 Cases"/>
              <p:cNvSpPr txBox="1"/>
              <p:nvPr/>
            </p:nvSpPr>
            <p:spPr>
              <a:xfrm>
                <a:off x="19006" y="198748"/>
                <a:ext cx="1440158" cy="251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Covid-19 Cases</a:t>
                </a:r>
              </a:p>
            </p:txBody>
          </p:sp>
        </p:grpSp>
        <p:sp>
          <p:nvSpPr>
            <p:cNvPr id="168" name="Arrow"/>
            <p:cNvSpPr/>
            <p:nvPr/>
          </p:nvSpPr>
          <p:spPr>
            <a:xfrm rot="5400000">
              <a:off x="2391866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71" name="Group"/>
            <p:cNvGrpSpPr/>
            <p:nvPr/>
          </p:nvGrpSpPr>
          <p:grpSpPr>
            <a:xfrm>
              <a:off x="1685115" y="1717761"/>
              <a:ext cx="1478172" cy="648959"/>
              <a:chOff x="0" y="0"/>
              <a:chExt cx="1478171" cy="648958"/>
            </a:xfrm>
          </p:grpSpPr>
          <p:sp>
            <p:nvSpPr>
              <p:cNvPr id="169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70" name="Google Search Trends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Google Search Trends</a:t>
                </a:r>
              </a:p>
            </p:txBody>
          </p:sp>
        </p:grpSp>
        <p:sp>
          <p:nvSpPr>
            <p:cNvPr id="172" name="Arrow"/>
            <p:cNvSpPr/>
            <p:nvPr/>
          </p:nvSpPr>
          <p:spPr>
            <a:xfrm rot="5400000">
              <a:off x="2391866" y="2399053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75" name="Group"/>
            <p:cNvGrpSpPr/>
            <p:nvPr/>
          </p:nvGrpSpPr>
          <p:grpSpPr>
            <a:xfrm>
              <a:off x="1685115" y="2496059"/>
              <a:ext cx="1478172" cy="648959"/>
              <a:chOff x="0" y="0"/>
              <a:chExt cx="1478171" cy="648958"/>
            </a:xfrm>
          </p:grpSpPr>
          <p:sp>
            <p:nvSpPr>
              <p:cNvPr id="173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74" name="State Restrictions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State Restrictions</a:t>
                </a:r>
              </a:p>
            </p:txBody>
          </p:sp>
        </p:grpSp>
        <p:grpSp>
          <p:nvGrpSpPr>
            <p:cNvPr id="178" name="Group"/>
            <p:cNvGrpSpPr/>
            <p:nvPr/>
          </p:nvGrpSpPr>
          <p:grpSpPr>
            <a:xfrm>
              <a:off x="3370231" y="0"/>
              <a:ext cx="1478172" cy="810123"/>
              <a:chOff x="0" y="0"/>
              <a:chExt cx="1478171" cy="810122"/>
            </a:xfrm>
          </p:grpSpPr>
          <p:sp>
            <p:nvSpPr>
              <p:cNvPr id="176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rgbClr val="FFC000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7" name="Review"/>
              <p:cNvSpPr txBox="1"/>
              <p:nvPr/>
            </p:nvSpPr>
            <p:spPr>
              <a:xfrm>
                <a:off x="23728" y="227261"/>
                <a:ext cx="1430716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Review</a:t>
                </a:r>
              </a:p>
            </p:txBody>
          </p:sp>
        </p:grpSp>
        <p:sp>
          <p:nvSpPr>
            <p:cNvPr id="179" name="Arrow"/>
            <p:cNvSpPr/>
            <p:nvPr/>
          </p:nvSpPr>
          <p:spPr>
            <a:xfrm rot="5400000">
              <a:off x="4076982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82" name="Group"/>
            <p:cNvGrpSpPr/>
            <p:nvPr/>
          </p:nvGrpSpPr>
          <p:grpSpPr>
            <a:xfrm>
              <a:off x="3370231" y="939463"/>
              <a:ext cx="1478172" cy="648959"/>
              <a:chOff x="0" y="0"/>
              <a:chExt cx="1478171" cy="648958"/>
            </a:xfrm>
          </p:grpSpPr>
          <p:sp>
            <p:nvSpPr>
              <p:cNvPr id="180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81" name="Review Collected Data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Review Collected Data</a:t>
                </a:r>
              </a:p>
            </p:txBody>
          </p:sp>
        </p:grpSp>
        <p:sp>
          <p:nvSpPr>
            <p:cNvPr id="183" name="Arrow"/>
            <p:cNvSpPr/>
            <p:nvPr/>
          </p:nvSpPr>
          <p:spPr>
            <a:xfrm rot="5400000">
              <a:off x="4076982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86" name="Group"/>
            <p:cNvGrpSpPr/>
            <p:nvPr/>
          </p:nvGrpSpPr>
          <p:grpSpPr>
            <a:xfrm>
              <a:off x="3370231" y="1717761"/>
              <a:ext cx="1478172" cy="648959"/>
              <a:chOff x="0" y="0"/>
              <a:chExt cx="1478171" cy="648958"/>
            </a:xfrm>
          </p:grpSpPr>
          <p:sp>
            <p:nvSpPr>
              <p:cNvPr id="184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85" name="Defined a Common Measure"/>
              <p:cNvSpPr txBox="1"/>
              <p:nvPr/>
            </p:nvSpPr>
            <p:spPr>
              <a:xfrm>
                <a:off x="19006" y="4438"/>
                <a:ext cx="1440158" cy="640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Defined a Common Measure</a:t>
                </a:r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>
              <a:off x="5055348" y="0"/>
              <a:ext cx="1478172" cy="810123"/>
              <a:chOff x="0" y="0"/>
              <a:chExt cx="1478171" cy="810122"/>
            </a:xfrm>
          </p:grpSpPr>
          <p:sp>
            <p:nvSpPr>
              <p:cNvPr id="187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Organize Data"/>
              <p:cNvSpPr txBox="1"/>
              <p:nvPr/>
            </p:nvSpPr>
            <p:spPr>
              <a:xfrm>
                <a:off x="23728" y="90101"/>
                <a:ext cx="143071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Organize Data</a:t>
                </a:r>
              </a:p>
            </p:txBody>
          </p:sp>
        </p:grpSp>
        <p:sp>
          <p:nvSpPr>
            <p:cNvPr id="190" name="Arrow"/>
            <p:cNvSpPr/>
            <p:nvPr/>
          </p:nvSpPr>
          <p:spPr>
            <a:xfrm rot="5400000">
              <a:off x="5762097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5055348" y="939463"/>
              <a:ext cx="1478172" cy="648959"/>
              <a:chOff x="0" y="0"/>
              <a:chExt cx="1478171" cy="648958"/>
            </a:xfrm>
          </p:grpSpPr>
          <p:sp>
            <p:nvSpPr>
              <p:cNvPr id="191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92" name="Trim Data"/>
              <p:cNvSpPr txBox="1"/>
              <p:nvPr/>
            </p:nvSpPr>
            <p:spPr>
              <a:xfrm>
                <a:off x="19006" y="198748"/>
                <a:ext cx="1440158" cy="251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Trim Data</a:t>
                </a:r>
              </a:p>
            </p:txBody>
          </p:sp>
        </p:grpSp>
        <p:sp>
          <p:nvSpPr>
            <p:cNvPr id="194" name="Arrow"/>
            <p:cNvSpPr/>
            <p:nvPr/>
          </p:nvSpPr>
          <p:spPr>
            <a:xfrm rot="5400000">
              <a:off x="5762097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195" name="Arrange"/>
            <p:cNvSpPr/>
            <p:nvPr/>
          </p:nvSpPr>
          <p:spPr>
            <a:xfrm>
              <a:off x="5055348" y="1717761"/>
              <a:ext cx="1478172" cy="655090"/>
            </a:xfrm>
            <a:prstGeom prst="roundRect">
              <a:avLst>
                <a:gd name="adj" fmla="val 5641"/>
              </a:avLst>
            </a:prstGeom>
            <a:solidFill>
              <a:srgbClr val="CDD0D9">
                <a:alpha val="90000"/>
              </a:srgbClr>
            </a:solidFill>
            <a:ln w="15875" cap="flat">
              <a:solidFill>
                <a:srgbClr val="CDD0D9">
                  <a:alpha val="90000"/>
                </a:srgb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33450">
                <a:lnSpc>
                  <a:spcPct val="90000"/>
                </a:lnSpc>
                <a:spcBef>
                  <a:spcPts val="800"/>
                </a:spcBef>
                <a:defRPr sz="1400"/>
              </a:lvl1pPr>
            </a:lstStyle>
            <a:p>
              <a:r>
                <a:rPr dirty="0"/>
                <a:t>Arrange</a:t>
              </a:r>
              <a:r>
                <a:rPr lang="en-US" dirty="0"/>
                <a:t> Data</a:t>
              </a:r>
              <a:r>
                <a:rPr dirty="0"/>
                <a:t> </a:t>
              </a:r>
            </a:p>
          </p:txBody>
        </p:sp>
        <p:grpSp>
          <p:nvGrpSpPr>
            <p:cNvPr id="198" name="Group"/>
            <p:cNvGrpSpPr/>
            <p:nvPr/>
          </p:nvGrpSpPr>
          <p:grpSpPr>
            <a:xfrm>
              <a:off x="6740462" y="0"/>
              <a:ext cx="1478173" cy="810123"/>
              <a:chOff x="0" y="0"/>
              <a:chExt cx="1478171" cy="810122"/>
            </a:xfrm>
          </p:grpSpPr>
          <p:sp>
            <p:nvSpPr>
              <p:cNvPr id="196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rgbClr val="FFC000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Review"/>
              <p:cNvSpPr txBox="1"/>
              <p:nvPr/>
            </p:nvSpPr>
            <p:spPr>
              <a:xfrm>
                <a:off x="23728" y="227261"/>
                <a:ext cx="1430716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Review</a:t>
                </a:r>
              </a:p>
            </p:txBody>
          </p:sp>
        </p:grpSp>
        <p:sp>
          <p:nvSpPr>
            <p:cNvPr id="199" name="Arrow"/>
            <p:cNvSpPr/>
            <p:nvPr/>
          </p:nvSpPr>
          <p:spPr>
            <a:xfrm rot="5400000">
              <a:off x="7447213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02" name="Group"/>
            <p:cNvGrpSpPr/>
            <p:nvPr/>
          </p:nvGrpSpPr>
          <p:grpSpPr>
            <a:xfrm>
              <a:off x="6740462" y="939463"/>
              <a:ext cx="1478173" cy="648959"/>
              <a:chOff x="0" y="0"/>
              <a:chExt cx="1478171" cy="648958"/>
            </a:xfrm>
          </p:grpSpPr>
          <p:sp>
            <p:nvSpPr>
              <p:cNvPr id="200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01" name="Review Cleaned Data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Review Cleaned Data</a:t>
                </a:r>
              </a:p>
            </p:txBody>
          </p:sp>
        </p:grpSp>
        <p:sp>
          <p:nvSpPr>
            <p:cNvPr id="203" name="Arrow"/>
            <p:cNvSpPr/>
            <p:nvPr/>
          </p:nvSpPr>
          <p:spPr>
            <a:xfrm rot="5400000">
              <a:off x="7447213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6740462" y="1717761"/>
              <a:ext cx="1478173" cy="648959"/>
              <a:chOff x="0" y="0"/>
              <a:chExt cx="1478171" cy="648958"/>
            </a:xfrm>
          </p:grpSpPr>
          <p:sp>
            <p:nvSpPr>
              <p:cNvPr id="204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05" name="Brainstorm Visualization ideas"/>
              <p:cNvSpPr txBox="1"/>
              <p:nvPr/>
            </p:nvSpPr>
            <p:spPr>
              <a:xfrm>
                <a:off x="19006" y="4438"/>
                <a:ext cx="1440158" cy="640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Brainstorm Visualization ideas</a:t>
                </a:r>
              </a:p>
            </p:txBody>
          </p:sp>
        </p:grpSp>
        <p:grpSp>
          <p:nvGrpSpPr>
            <p:cNvPr id="209" name="Group"/>
            <p:cNvGrpSpPr/>
            <p:nvPr/>
          </p:nvGrpSpPr>
          <p:grpSpPr>
            <a:xfrm>
              <a:off x="8425578" y="0"/>
              <a:ext cx="1478172" cy="810123"/>
              <a:chOff x="0" y="0"/>
              <a:chExt cx="1478171" cy="810122"/>
            </a:xfrm>
          </p:grpSpPr>
          <p:sp>
            <p:nvSpPr>
              <p:cNvPr id="207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" name="Visualize Data"/>
              <p:cNvSpPr txBox="1"/>
              <p:nvPr/>
            </p:nvSpPr>
            <p:spPr>
              <a:xfrm>
                <a:off x="23728" y="90101"/>
                <a:ext cx="143071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Visualize Data</a:t>
                </a:r>
              </a:p>
            </p:txBody>
          </p:sp>
        </p:grpSp>
        <p:sp>
          <p:nvSpPr>
            <p:cNvPr id="210" name="Arrow"/>
            <p:cNvSpPr/>
            <p:nvPr/>
          </p:nvSpPr>
          <p:spPr>
            <a:xfrm rot="5400000">
              <a:off x="9132329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13" name="Group"/>
            <p:cNvGrpSpPr/>
            <p:nvPr/>
          </p:nvGrpSpPr>
          <p:grpSpPr>
            <a:xfrm>
              <a:off x="8425578" y="939463"/>
              <a:ext cx="1478172" cy="648959"/>
              <a:chOff x="0" y="0"/>
              <a:chExt cx="1478171" cy="648958"/>
            </a:xfrm>
          </p:grpSpPr>
          <p:sp>
            <p:nvSpPr>
              <p:cNvPr id="211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12" name="Choose Graphs of best fit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Choose Graphs of best fit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10110694" y="0"/>
              <a:ext cx="1478172" cy="810123"/>
              <a:chOff x="0" y="0"/>
              <a:chExt cx="1478171" cy="810122"/>
            </a:xfrm>
          </p:grpSpPr>
          <p:sp>
            <p:nvSpPr>
              <p:cNvPr id="214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5" name="Analyze…"/>
              <p:cNvSpPr txBox="1"/>
              <p:nvPr/>
            </p:nvSpPr>
            <p:spPr>
              <a:xfrm>
                <a:off x="23728" y="36761"/>
                <a:ext cx="1430716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Analyze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Graphs </a:t>
                </a:r>
              </a:p>
            </p:txBody>
          </p:sp>
        </p:grpSp>
        <p:sp>
          <p:nvSpPr>
            <p:cNvPr id="217" name="Arrow"/>
            <p:cNvSpPr/>
            <p:nvPr/>
          </p:nvSpPr>
          <p:spPr>
            <a:xfrm rot="5400000">
              <a:off x="10817445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20" name="Group"/>
            <p:cNvGrpSpPr/>
            <p:nvPr/>
          </p:nvGrpSpPr>
          <p:grpSpPr>
            <a:xfrm>
              <a:off x="10110694" y="939463"/>
              <a:ext cx="1478172" cy="648959"/>
              <a:chOff x="0" y="0"/>
              <a:chExt cx="1478171" cy="648958"/>
            </a:xfrm>
          </p:grpSpPr>
          <p:sp>
            <p:nvSpPr>
              <p:cNvPr id="218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19" name="Use Graphs to spot trends"/>
              <p:cNvSpPr txBox="1"/>
              <p:nvPr/>
            </p:nvSpPr>
            <p:spPr>
              <a:xfrm>
                <a:off x="19007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rPr dirty="0"/>
                  <a:t>Use Graphs to spot trends</a:t>
                </a:r>
              </a:p>
            </p:txBody>
          </p:sp>
        </p:grpSp>
      </p:grpSp>
      <p:grpSp>
        <p:nvGrpSpPr>
          <p:cNvPr id="224" name="Rounded Rectangle 2"/>
          <p:cNvGrpSpPr/>
          <p:nvPr/>
        </p:nvGrpSpPr>
        <p:grpSpPr>
          <a:xfrm>
            <a:off x="10413076" y="4992723"/>
            <a:ext cx="1479667" cy="345441"/>
            <a:chOff x="0" y="0"/>
            <a:chExt cx="1479665" cy="345440"/>
          </a:xfrm>
        </p:grpSpPr>
        <p:sp>
          <p:nvSpPr>
            <p:cNvPr id="222" name="Rounded Rectangle"/>
            <p:cNvSpPr/>
            <p:nvPr/>
          </p:nvSpPr>
          <p:spPr>
            <a:xfrm>
              <a:off x="0" y="7785"/>
              <a:ext cx="1479666" cy="3298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Phase"/>
            <p:cNvSpPr txBox="1"/>
            <p:nvPr/>
          </p:nvSpPr>
          <p:spPr>
            <a:xfrm>
              <a:off x="61823" y="-1"/>
              <a:ext cx="135602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Phase</a:t>
              </a:r>
            </a:p>
          </p:txBody>
        </p:sp>
      </p:grpSp>
      <p:grpSp>
        <p:nvGrpSpPr>
          <p:cNvPr id="227" name="Rounded Rectangle 7"/>
          <p:cNvGrpSpPr/>
          <p:nvPr/>
        </p:nvGrpSpPr>
        <p:grpSpPr>
          <a:xfrm>
            <a:off x="10413076" y="5370548"/>
            <a:ext cx="1479667" cy="345441"/>
            <a:chOff x="0" y="0"/>
            <a:chExt cx="1479665" cy="345440"/>
          </a:xfrm>
        </p:grpSpPr>
        <p:sp>
          <p:nvSpPr>
            <p:cNvPr id="225" name="Rounded Rectangle"/>
            <p:cNvSpPr/>
            <p:nvPr/>
          </p:nvSpPr>
          <p:spPr>
            <a:xfrm>
              <a:off x="0" y="7785"/>
              <a:ext cx="1479666" cy="329871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Phase Gate"/>
            <p:cNvSpPr txBox="1"/>
            <p:nvPr/>
          </p:nvSpPr>
          <p:spPr>
            <a:xfrm>
              <a:off x="61823" y="-1"/>
              <a:ext cx="135602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Phase Gate</a:t>
              </a: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10413823" y="3466817"/>
            <a:ext cx="1478173" cy="648960"/>
            <a:chOff x="0" y="0"/>
            <a:chExt cx="1478172" cy="648959"/>
          </a:xfrm>
        </p:grpSpPr>
        <p:sp>
          <p:nvSpPr>
            <p:cNvPr id="228" name="Rounded Rectangle"/>
            <p:cNvSpPr/>
            <p:nvPr/>
          </p:nvSpPr>
          <p:spPr>
            <a:xfrm>
              <a:off x="0" y="0"/>
              <a:ext cx="1478172" cy="648959"/>
            </a:xfrm>
            <a:prstGeom prst="roundRect">
              <a:avLst>
                <a:gd name="adj" fmla="val 10000"/>
              </a:avLst>
            </a:prstGeom>
            <a:solidFill>
              <a:srgbClr val="CDD0D9">
                <a:alpha val="90000"/>
              </a:srgbClr>
            </a:solidFill>
            <a:ln w="15875" cap="flat">
              <a:solidFill>
                <a:srgbClr val="CDD0D9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ts val="800"/>
                </a:spcBef>
                <a:defRPr sz="2000"/>
              </a:pPr>
              <a:endParaRPr/>
            </a:p>
          </p:txBody>
        </p:sp>
        <p:sp>
          <p:nvSpPr>
            <p:cNvPr id="229" name="Brainstorm Visualization ideas"/>
            <p:cNvSpPr txBox="1"/>
            <p:nvPr/>
          </p:nvSpPr>
          <p:spPr>
            <a:xfrm>
              <a:off x="19006" y="112627"/>
              <a:ext cx="1440158" cy="423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779" tIns="17779" rIns="17779" bIns="17779" numCol="1" anchor="ctr">
              <a:spAutoFit/>
            </a:bodyPr>
            <a:lstStyle>
              <a:lvl1pPr algn="ctr" defTabSz="622300">
                <a:lnSpc>
                  <a:spcPct val="90000"/>
                </a:lnSpc>
                <a:spcBef>
                  <a:spcPts val="500"/>
                </a:spcBef>
                <a:defRPr sz="1400"/>
              </a:lvl1pPr>
            </a:lstStyle>
            <a:p>
              <a:r>
                <a:rPr lang="en-US" dirty="0"/>
                <a:t>Demonstrate Conclusion</a:t>
              </a:r>
              <a:endParaRPr dirty="0"/>
            </a:p>
          </p:txBody>
        </p:sp>
      </p:grpSp>
      <p:sp>
        <p:nvSpPr>
          <p:cNvPr id="231" name="Arrow"/>
          <p:cNvSpPr/>
          <p:nvPr/>
        </p:nvSpPr>
        <p:spPr>
          <a:xfrm rot="5400000">
            <a:off x="11120574" y="3396665"/>
            <a:ext cx="64671" cy="64671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AEB2C2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lnSpc>
                <a:spcPct val="120000"/>
              </a:lnSpc>
              <a:spcBef>
                <a:spcPts val="1000"/>
              </a:spcBef>
              <a:defRPr sz="2000"/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Questions &amp; Data</a:t>
            </a:r>
          </a:p>
        </p:txBody>
      </p:sp>
      <p:sp>
        <p:nvSpPr>
          <p:cNvPr id="234" name="Content Placeholder 2"/>
          <p:cNvSpPr txBox="1">
            <a:spLocks noGrp="1"/>
          </p:cNvSpPr>
          <p:nvPr>
            <p:ph type="body" sz="quarter" idx="4294967295"/>
          </p:nvPr>
        </p:nvSpPr>
        <p:spPr>
          <a:xfrm>
            <a:off x="1130269" y="1626670"/>
            <a:ext cx="8636000" cy="416773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Project Questions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Will states will differ in their average search interests between 2019 and 2020? Will states vary amongst themselves in their 2020 search interests?</a:t>
            </a: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1) The coronavirus had shifted people's google searches, where people would probably search more for entertainment, video online communication, and health information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2)  A state with strong lockdowns would have more interest in the above categories, due to having more free time </a:t>
            </a: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Data Sources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Google Trends API,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Tracking Project Data (Atlantic Monthly Group), ESRI Disaster Response Program API for Stay at Home Orders</a:t>
            </a: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</a:p>
          <a:p>
            <a:pPr marL="379475" indent="-379475" defTabSz="850391">
              <a:lnSpc>
                <a:spcPct val="140000"/>
              </a:lnSpc>
              <a:spcBef>
                <a:spcPts val="900"/>
              </a:spcBef>
              <a:buFont typeface="Arial"/>
              <a:buAutoNum type="arabicPeriod"/>
              <a:defRPr sz="1860"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efault search engine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US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Google</a:t>
            </a:r>
          </a:p>
          <a:p>
            <a:pPr marL="379475" indent="-379475" defTabSz="850391">
              <a:lnSpc>
                <a:spcPct val="140000"/>
              </a:lnSpc>
              <a:spcBef>
                <a:spcPts val="900"/>
              </a:spcBef>
              <a:buFont typeface="Arial"/>
              <a:buAutoNum type="arabicPeriod"/>
              <a:defRPr sz="1860"/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are homogeneous within themselves</a:t>
            </a:r>
          </a:p>
          <a:p>
            <a:pPr marL="379475" indent="-379475" defTabSz="850391">
              <a:lnSpc>
                <a:spcPct val="140000"/>
              </a:lnSpc>
              <a:spcBef>
                <a:spcPts val="900"/>
              </a:spcBef>
              <a:buFont typeface="Arial"/>
              <a:buAutoNum type="arabicPeriod"/>
              <a:defRPr sz="1860"/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represent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typical year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Cleanup &amp; Exploration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0269" y="1691699"/>
            <a:ext cx="9603277" cy="37746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Step 1: Collecting the Data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Google API: conduct a Top Trends keyword search on 2019, 2020, connect those into larger categories for calling to Google Trends Interest Over Time search 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Data: importing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 of data for all states over time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Stay At Home Orders API: calling API for all 50 states (and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Step 2: Cleanup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 for each state with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case numbers and stay at home orders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wo State Compari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Two State Comparison</a:t>
            </a:r>
          </a:p>
        </p:txBody>
      </p:sp>
      <p:sp>
        <p:nvSpPr>
          <p:cNvPr id="244" name="California vs Wyomin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28599" indent="-228599">
              <a:defRPr sz="3000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California vs Wyoming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Stringent lockdown vs. No lockdown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Coastal vs.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estern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Large population vs.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mall population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Analysis - </a:t>
            </a:r>
            <a:r>
              <a:rPr lang="en-US" dirty="0"/>
              <a:t>Visualization</a:t>
            </a:r>
            <a:endParaRPr dirty="0"/>
          </a:p>
        </p:txBody>
      </p:sp>
      <p:sp>
        <p:nvSpPr>
          <p:cNvPr id="2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0269" y="1626180"/>
            <a:ext cx="9603277" cy="418747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ie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harts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2020 and 2019 groups, 2020 groups and categories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Popularity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raphs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or each state, for each group of categories, line graph of the popularity of each category over time, along with a bar chart of positive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cases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Means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omparisons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mean percentage popularity for 2020 in that category different to the mean percentage popularity for 2019?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2019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Difference G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raphs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difference between the 2019 search percent at any point in time and the 2020 search percent at the same point in time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roups 2019 vs 2020, Groups v. Categories 2020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7314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Groups 2019 vs 2020 </a:t>
            </a:r>
            <a:r>
              <a:rPr lang="en-US" sz="2000" dirty="0"/>
              <a:t>				</a:t>
            </a:r>
            <a:r>
              <a:rPr sz="2000" dirty="0"/>
              <a:t>Groups v. Categories 2020</a:t>
            </a:r>
          </a:p>
        </p:txBody>
      </p:sp>
      <p:pic>
        <p:nvPicPr>
          <p:cNvPr id="254" name="Screenshot 2021-01-12 at 17.21.49.png" descr="Screenshot 2021-01-12 at 17.21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4" y="1570038"/>
            <a:ext cx="4380872" cy="4465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Chart, sunburst chart&#10;&#10;Description automatically generated">
            <a:extLst>
              <a:ext uri="{FF2B5EF4-FFF2-40B4-BE49-F238E27FC236}">
                <a16:creationId xmlns:a16="http://schemas.microsoft.com/office/drawing/2014/main" id="{17D4F691-2A39-9448-A963-2666EEE9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8" y="1570038"/>
            <a:ext cx="4521225" cy="44650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eans Comparisons: what is significan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Means Comparisons: what is significant?</a:t>
            </a:r>
          </a:p>
        </p:txBody>
      </p:sp>
      <p:pic>
        <p:nvPicPr>
          <p:cNvPr id="258" name="Screenshot 2021-01-12 at 17.27.03.png" descr="Screenshot 2021-01-12 at 17.27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8" y="1477941"/>
            <a:ext cx="5640469" cy="461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shot 2021-01-12 at 17.27.15.png" descr="Screenshot 2021-01-12 at 17.27.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18" y="1477941"/>
            <a:ext cx="5539647" cy="4575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le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le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1128</Words>
  <Application>Microsoft Macintosh PowerPoint</Application>
  <PresentationFormat>Widescreen</PresentationFormat>
  <Paragraphs>136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Gallery</vt:lpstr>
      <vt:lpstr>Google Trends &amp; Covid Data Analysis Project</vt:lpstr>
      <vt:lpstr>Outline</vt:lpstr>
      <vt:lpstr>Summary</vt:lpstr>
      <vt:lpstr>Questions &amp; Data</vt:lpstr>
      <vt:lpstr>Data Cleanup &amp; Exploration</vt:lpstr>
      <vt:lpstr>Two State Comparison</vt:lpstr>
      <vt:lpstr>Data Analysis - Visualization</vt:lpstr>
      <vt:lpstr>Groups 2019 vs 2020     Groups v. Categories 2020</vt:lpstr>
      <vt:lpstr>Means Comparisons: what is significant?</vt:lpstr>
      <vt:lpstr>Category Samples</vt:lpstr>
      <vt:lpstr>Data Analysis - Means Comparison</vt:lpstr>
      <vt:lpstr>Entertainment Media, California (YOY by Month)</vt:lpstr>
      <vt:lpstr>Entertainment Media, Wyoming (YOY by Month)</vt:lpstr>
      <vt:lpstr>Health News, California (YOY by Month)</vt:lpstr>
      <vt:lpstr>Health News, Wyoming (YOY by Month)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Trends &amp; Covid Data Analysis Project</dc:title>
  <cp:lastModifiedBy>Perry Reynolds</cp:lastModifiedBy>
  <cp:revision>9</cp:revision>
  <dcterms:modified xsi:type="dcterms:W3CDTF">2021-01-13T00:47:07Z</dcterms:modified>
</cp:coreProperties>
</file>