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63" r:id="rId2"/>
    <p:sldId id="565" r:id="rId3"/>
    <p:sldId id="564" r:id="rId4"/>
    <p:sldId id="566" r:id="rId5"/>
    <p:sldId id="567" r:id="rId6"/>
    <p:sldId id="568" r:id="rId7"/>
    <p:sldId id="5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croft-Jones, Sarah" userId="1916f605-191c-46fb-9aee-c03de1e6320b" providerId="ADAL" clId="{820BE028-1EF3-4324-A703-469A579D4C16}"/>
    <pc:docChg chg="modSld">
      <pc:chgData name="Ashcroft-Jones, Sarah" userId="1916f605-191c-46fb-9aee-c03de1e6320b" providerId="ADAL" clId="{820BE028-1EF3-4324-A703-469A579D4C16}" dt="2024-11-11T20:06:53.328" v="33" actId="20577"/>
      <pc:docMkLst>
        <pc:docMk/>
      </pc:docMkLst>
      <pc:sldChg chg="modSp mod">
        <pc:chgData name="Ashcroft-Jones, Sarah" userId="1916f605-191c-46fb-9aee-c03de1e6320b" providerId="ADAL" clId="{820BE028-1EF3-4324-A703-469A579D4C16}" dt="2024-11-11T20:06:53.328" v="33" actId="20577"/>
        <pc:sldMkLst>
          <pc:docMk/>
          <pc:sldMk cId="288102183" sldId="564"/>
        </pc:sldMkLst>
        <pc:spChg chg="mod">
          <ac:chgData name="Ashcroft-Jones, Sarah" userId="1916f605-191c-46fb-9aee-c03de1e6320b" providerId="ADAL" clId="{820BE028-1EF3-4324-A703-469A579D4C16}" dt="2024-11-11T20:06:53.328" v="33" actId="20577"/>
          <ac:spMkLst>
            <pc:docMk/>
            <pc:sldMk cId="288102183" sldId="564"/>
            <ac:spMk id="3" creationId="{6B4E857F-125A-7796-16B1-0C8031560D67}"/>
          </ac:spMkLst>
        </pc:spChg>
      </pc:sldChg>
      <pc:sldChg chg="modSp mod">
        <pc:chgData name="Ashcroft-Jones, Sarah" userId="1916f605-191c-46fb-9aee-c03de1e6320b" providerId="ADAL" clId="{820BE028-1EF3-4324-A703-469A579D4C16}" dt="2024-11-11T20:06:36.566" v="1" actId="20577"/>
        <pc:sldMkLst>
          <pc:docMk/>
          <pc:sldMk cId="1752702369" sldId="565"/>
        </pc:sldMkLst>
        <pc:spChg chg="mod">
          <ac:chgData name="Ashcroft-Jones, Sarah" userId="1916f605-191c-46fb-9aee-c03de1e6320b" providerId="ADAL" clId="{820BE028-1EF3-4324-A703-469A579D4C16}" dt="2024-11-11T20:06:36.566" v="1" actId="20577"/>
          <ac:spMkLst>
            <pc:docMk/>
            <pc:sldMk cId="1752702369" sldId="565"/>
            <ac:spMk id="3" creationId="{FAD7139A-4DED-B2F0-7F9E-1492206DC02F}"/>
          </ac:spMkLst>
        </pc:spChg>
      </pc:sldChg>
      <pc:sldChg chg="modSp mod">
        <pc:chgData name="Ashcroft-Jones, Sarah" userId="1916f605-191c-46fb-9aee-c03de1e6320b" providerId="ADAL" clId="{820BE028-1EF3-4324-A703-469A579D4C16}" dt="2024-11-11T13:54:54.995" v="0" actId="20577"/>
        <pc:sldMkLst>
          <pc:docMk/>
          <pc:sldMk cId="383125054" sldId="573"/>
        </pc:sldMkLst>
        <pc:spChg chg="mod">
          <ac:chgData name="Ashcroft-Jones, Sarah" userId="1916f605-191c-46fb-9aee-c03de1e6320b" providerId="ADAL" clId="{820BE028-1EF3-4324-A703-469A579D4C16}" dt="2024-11-11T13:54:54.995" v="0" actId="20577"/>
          <ac:spMkLst>
            <pc:docMk/>
            <pc:sldMk cId="383125054" sldId="573"/>
            <ac:spMk id="8" creationId="{21C15EEC-84C5-D66D-20F4-1B146FE608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CDE03-0535-4B0F-8E28-2B737D3B8C55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EAA4B-E4B5-4FDA-8C43-7117E651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03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22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FC8B-022E-5E90-FFF6-DEF546E5A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7A7EB-D6BA-BE2D-EE2B-7BAE017F2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226CC-B17C-D7FB-E585-4CCFAFFF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F34C-8556-433A-96BF-97C22C95B0C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5E6B7-817E-243F-D389-50B559FE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0B918-F95B-DDC3-6FA8-DAFC7372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CE67-7592-4C7A-9C3D-C590AC44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7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E478-11D6-8F42-E328-562B3BF5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E3D11-0610-AE6E-B8B8-A0B14352A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BF92-AC3B-2D32-BFD9-E4758BC7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F34C-8556-433A-96BF-97C22C95B0C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226E2-2E5E-58EC-40D9-0CC80BBE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35C97-317A-03BE-E4FE-1C8C86FD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CE67-7592-4C7A-9C3D-C590AC44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9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AB3C3-19BC-CABD-CC3E-1A35E1DD7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85A1E-343F-ED71-1572-14A51F31D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D6FF2-F15D-740F-BBDA-95B47E4A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F34C-8556-433A-96BF-97C22C95B0C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39B47-F434-1E3D-92FE-3DB0DAAF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FF2B2-07DD-64D7-1C37-646F768F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CE67-7592-4C7A-9C3D-C590AC44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9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93D1-656B-7D32-8A55-E379F33E2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503D2-1F7B-485F-8DE6-4ABF348F1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FE54A-0AE8-0220-32BA-ECD3C5C6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F34C-8556-433A-96BF-97C22C95B0C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93C4C-1FCF-88EE-7AF7-75BCB252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AEABB-0544-4879-ADA9-8704E917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CE67-7592-4C7A-9C3D-C590AC44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2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598C-E74E-27E2-0E4D-520C774F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8922F-F6E1-E30A-39C4-6C3B82998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BC70D-15F0-AB6A-283C-21398D82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F34C-8556-433A-96BF-97C22C95B0C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A853D-08BA-D936-17EE-3A498E7E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85224-96CE-956A-5E2D-DB1053D9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CE67-7592-4C7A-9C3D-C590AC44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6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B71E-2BE1-11F6-7AD9-DACE0589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9484-4E1D-7222-113D-A81BD51BB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DFD7E-6925-EF96-9B88-DDB10096E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8C65A-B5E5-05EB-DABB-91754EFB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F34C-8556-433A-96BF-97C22C95B0C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AC88E-3BF7-64DF-1769-07BA7C1E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B5039-B8F2-8758-0429-6D4A704F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CE67-7592-4C7A-9C3D-C590AC44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5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18C1-1577-6237-EEC0-1685862E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ABF01-4111-632F-C72F-FE2C97182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E8AA8-8D1A-42E1-3FDD-F504C3469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AE0C3-D07B-8B9D-93F9-313793A49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C9C5C-72F6-B3FA-6CED-74C946BE3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27A6B9-77BD-91B6-CA2D-C7FA28E9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F34C-8556-433A-96BF-97C22C95B0C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831B9F-B266-3BC1-3261-C3FCBCA5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7D5167-7F0C-1ACF-479F-E53D7BD4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CE67-7592-4C7A-9C3D-C590AC44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3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DCFE-E68D-CDC0-4738-ADB01458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A8C8A-E99A-F32A-BAE9-870CE303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F34C-8556-433A-96BF-97C22C95B0C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4A0F4-0F7E-3188-BF6E-EDC44D6B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35FB3-2D1D-F6DD-5FDC-E032F369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CE67-7592-4C7A-9C3D-C590AC44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4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31840-E253-C405-9A84-59E5D380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F34C-8556-433A-96BF-97C22C95B0C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E4DC9A-0837-178F-FCF3-3772A102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63CB6-1EE5-C5CD-8752-808550BC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CE67-7592-4C7A-9C3D-C590AC44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0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27B3-D727-34AE-C062-AB5E6B85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5CCF0-1C0C-2009-87F7-46121AE1E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CE5B8-ED6C-367F-C9F2-C150FEFC4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D1F36-CADE-9423-F2C8-499BAE40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F34C-8556-433A-96BF-97C22C95B0C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6D4A-F05E-6107-6CD5-9112731C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98592-046C-8C34-C0BA-753677A8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CE67-7592-4C7A-9C3D-C590AC44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3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AFCC-403C-54A1-CE6F-51C68A1E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3B55A-6DC1-A476-5A10-5F158A946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4FB96-B29C-9ED4-9925-C1D398CFE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3DAEA-708A-7C02-E779-BF649D40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F34C-8556-433A-96BF-97C22C95B0C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D40B0-AA6A-67E6-04BA-F740E4FB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9E4E5-F89A-3ADA-EA90-5431828C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CE67-7592-4C7A-9C3D-C590AC44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6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8DFAE0-3F18-381B-9D4E-FAC6A8AF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AC68E-E58D-5E3B-272C-41B54C67E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60D8C-4EFE-6B91-CFB1-302BE6409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72F34C-8556-433A-96BF-97C22C95B0C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C383F-0FD6-504D-5FCD-E0CFD6D14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66C0-A391-5E0B-1B6E-9DE8A4412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BCE67-7592-4C7A-9C3D-C590AC44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6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77B22C0-DE54-12F0-D3DA-00A0095494B2}"/>
              </a:ext>
            </a:extLst>
          </p:cNvPr>
          <p:cNvGrpSpPr/>
          <p:nvPr/>
        </p:nvGrpSpPr>
        <p:grpSpPr>
          <a:xfrm>
            <a:off x="-1" y="0"/>
            <a:ext cx="12265892" cy="6857999"/>
            <a:chOff x="-1" y="0"/>
            <a:chExt cx="12265892" cy="6857999"/>
          </a:xfrm>
        </p:grpSpPr>
        <p:sp>
          <p:nvSpPr>
            <p:cNvPr id="4" name="TextBox 3"/>
            <p:cNvSpPr txBox="1"/>
            <p:nvPr/>
          </p:nvSpPr>
          <p:spPr>
            <a:xfrm>
              <a:off x="2227810" y="2854959"/>
              <a:ext cx="7881156" cy="59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369627">
                <a:defRPr/>
              </a:pPr>
              <a:r>
                <a:rPr lang="en-GB" sz="3234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Statistical brief overview</a:t>
              </a:r>
              <a:endParaRPr lang="en-GB" sz="3234" i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852" y="6054765"/>
              <a:ext cx="1937112" cy="243264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C820DF2-F342-0931-8607-A7F91A36A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8FEC5D-1E36-98CA-7376-51E77C3A4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8350" y="2854959"/>
              <a:ext cx="6851832" cy="9048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582DCE-B5E2-61AA-EC9F-DFF6A6014AFC}"/>
                </a:ext>
              </a:extLst>
            </p:cNvPr>
            <p:cNvSpPr txBox="1"/>
            <p:nvPr/>
          </p:nvSpPr>
          <p:spPr>
            <a:xfrm>
              <a:off x="2734654" y="2640650"/>
              <a:ext cx="88303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Computing in Context: Fall 2024</a:t>
              </a:r>
            </a:p>
            <a:p>
              <a:pPr algn="r"/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Lab 10 |Split-Apply-Combine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5271292-7734-A8E3-B36D-B20247CA0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" y="5660407"/>
              <a:ext cx="12265892" cy="7524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1E420D-4CA9-6B02-4F89-F0FB2B9D6D03}"/>
                </a:ext>
              </a:extLst>
            </p:cNvPr>
            <p:cNvSpPr txBox="1"/>
            <p:nvPr/>
          </p:nvSpPr>
          <p:spPr>
            <a:xfrm>
              <a:off x="7666478" y="6456687"/>
              <a:ext cx="45624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Dr Sarah Ashcroft-Jones | Mailman School of Public Health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98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11F4-9F11-FB6C-6BAB-B1522CF6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operations in pandas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7139A-4DED-B2F0-7F9E-1492206D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/>
              <a:t>Combine information across tables (</a:t>
            </a:r>
            <a:r>
              <a:rPr lang="en-US" sz="2400" b="1" i="0" u="none" strike="noStrike" baseline="0" dirty="0"/>
              <a:t>join, anti-join</a:t>
            </a:r>
            <a:r>
              <a:rPr lang="en-US" sz="2400" b="0" i="0" u="none" strike="noStrike" baseline="0" dirty="0"/>
              <a:t>)</a:t>
            </a:r>
          </a:p>
          <a:p>
            <a:pPr marL="0" indent="0" algn="l">
              <a:buNone/>
            </a:pPr>
            <a:r>
              <a:rPr lang="en-US" sz="2400" b="0" i="0" u="none" strike="noStrike" baseline="0" dirty="0"/>
              <a:t>• </a:t>
            </a:r>
            <a:r>
              <a:rPr lang="en-US" sz="2400" b="1" i="0" u="none" strike="noStrike" baseline="0" dirty="0"/>
              <a:t>Join</a:t>
            </a:r>
            <a:r>
              <a:rPr lang="en-US" sz="2400" b="0" i="0" u="none" strike="noStrike" baseline="0" dirty="0"/>
              <a:t>: e.g., combine tables from multiple sources</a:t>
            </a:r>
            <a:endParaRPr lang="en-US" sz="2400" dirty="0"/>
          </a:p>
          <a:p>
            <a:pPr marL="0" indent="0" algn="l">
              <a:buNone/>
            </a:pPr>
            <a:r>
              <a:rPr lang="en-US" sz="2400" b="0" i="0" u="none" strike="noStrike" baseline="0" dirty="0"/>
              <a:t>• </a:t>
            </a:r>
            <a:r>
              <a:rPr lang="en-US" sz="2400" b="1" i="0" u="none" strike="noStrike" baseline="0" dirty="0"/>
              <a:t>Anti-join</a:t>
            </a:r>
            <a:r>
              <a:rPr lang="en-US" sz="2400" b="0" i="0" u="none" strike="noStrike" baseline="0" dirty="0"/>
              <a:t>: e.g., outliers, exclude them from the existing table</a:t>
            </a:r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r>
              <a:rPr lang="en-US" sz="2400" dirty="0"/>
              <a:t>Compute s</a:t>
            </a:r>
            <a:r>
              <a:rPr lang="en-US" sz="2400" b="0" i="0" u="none" strike="noStrike" baseline="0" dirty="0"/>
              <a:t>ummary tables (</a:t>
            </a:r>
            <a:r>
              <a:rPr lang="en-US" sz="2400" b="1" i="0" u="none" strike="noStrike" baseline="0" dirty="0"/>
              <a:t>split-apply-combine</a:t>
            </a:r>
            <a:r>
              <a:rPr lang="en-US" sz="2400" b="0" i="0" u="none" strike="noStrike" baseline="0" dirty="0"/>
              <a:t>)</a:t>
            </a:r>
          </a:p>
          <a:p>
            <a:pPr marL="0" indent="0" algn="l">
              <a:buNone/>
            </a:pPr>
            <a:r>
              <a:rPr lang="en-US" sz="2400" b="0" i="0" u="none" strike="noStrike" baseline="0" dirty="0"/>
              <a:t>• E.g., compute average measurement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270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D41C-62E1-DFBB-7E23-4DB06EC7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split-apply-combine?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857F-125A-7796-16B1-0C8031560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tabular data tools (including Python) have a way to vectorize the standard split-apply-combine operations, using a “group-by” command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addition, Pandas has the “pivot-table” command that can be used to simplify the creation of more complex summary tables (we have seen </a:t>
            </a:r>
            <a:r>
              <a:rPr lang="en-US"/>
              <a:t>this before).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0F73-C4D1-EDF5-BF88-C0870557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structure of most analyses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73F7DC-0AEF-868F-4ECE-833610A16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9315"/>
          <a:stretch/>
        </p:blipFill>
        <p:spPr>
          <a:xfrm>
            <a:off x="560622" y="1295398"/>
            <a:ext cx="10880264" cy="540471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AC2D85-FFBC-BC71-1933-9A0D2DCDB94C}"/>
              </a:ext>
            </a:extLst>
          </p:cNvPr>
          <p:cNvSpPr/>
          <p:nvPr/>
        </p:nvSpPr>
        <p:spPr>
          <a:xfrm>
            <a:off x="326571" y="5878286"/>
            <a:ext cx="2710543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392AA0-FC6C-CC1D-7F16-203E1E49D758}"/>
              </a:ext>
            </a:extLst>
          </p:cNvPr>
          <p:cNvSpPr/>
          <p:nvPr/>
        </p:nvSpPr>
        <p:spPr>
          <a:xfrm>
            <a:off x="9481457" y="5861917"/>
            <a:ext cx="2710543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0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9A34B-B116-A057-0373-6AE13DCF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8A981E-AEB9-A098-DB0C-97C12DF17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145"/>
          <a:stretch/>
        </p:blipFill>
        <p:spPr>
          <a:xfrm>
            <a:off x="222260" y="272143"/>
            <a:ext cx="11747480" cy="645522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FB17CB-8080-C91A-1E6F-BFDBC67BD427}"/>
              </a:ext>
            </a:extLst>
          </p:cNvPr>
          <p:cNvSpPr/>
          <p:nvPr/>
        </p:nvSpPr>
        <p:spPr>
          <a:xfrm>
            <a:off x="326571" y="5878286"/>
            <a:ext cx="2710543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EA2BBC-3EEC-D293-A00C-5C8D8E998BD5}"/>
              </a:ext>
            </a:extLst>
          </p:cNvPr>
          <p:cNvSpPr/>
          <p:nvPr/>
        </p:nvSpPr>
        <p:spPr>
          <a:xfrm>
            <a:off x="9481457" y="6019800"/>
            <a:ext cx="2710543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5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2C50B3-0D94-F559-0DE2-E72E78D29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910" y="538389"/>
            <a:ext cx="11404179" cy="5954486"/>
          </a:xfrm>
        </p:spPr>
      </p:pic>
    </p:spTree>
    <p:extLst>
      <p:ext uri="{BB962C8B-B14F-4D97-AF65-F5344CB8AC3E}">
        <p14:creationId xmlns:p14="http://schemas.microsoft.com/office/powerpoint/2010/main" val="339846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7810" y="2854959"/>
            <a:ext cx="788115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69627">
              <a:defRPr/>
            </a:pPr>
            <a:r>
              <a:rPr lang="en-GB" sz="3234" dirty="0">
                <a:solidFill>
                  <a:prstClr val="white"/>
                </a:solidFill>
                <a:latin typeface="Century Gothic" panose="020B0502020202020204" pitchFamily="34" charset="0"/>
              </a:rPr>
              <a:t>Statistical brief overview</a:t>
            </a:r>
            <a:endParaRPr lang="en-GB" sz="3234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52" y="6054765"/>
            <a:ext cx="1937112" cy="2432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820DF2-F342-0931-8607-A7F91A36A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DFE90-F196-C1C6-683E-6BDDCE3EC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449" y="2737327"/>
            <a:ext cx="8515350" cy="1152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C15EEC-84C5-D66D-20F4-1B146FE6086F}"/>
              </a:ext>
            </a:extLst>
          </p:cNvPr>
          <p:cNvSpPr txBox="1"/>
          <p:nvPr/>
        </p:nvSpPr>
        <p:spPr>
          <a:xfrm>
            <a:off x="2966484" y="2956264"/>
            <a:ext cx="8591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Hands on practice:</a:t>
            </a:r>
          </a:p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download </a:t>
            </a:r>
            <a:r>
              <a:rPr lang="en-US" sz="3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Jupyter</a:t>
            </a: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 Notebooks + data</a:t>
            </a:r>
          </a:p>
          <a:p>
            <a:pPr algn="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2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154</Words>
  <Application>Microsoft Office PowerPoint</Application>
  <PresentationFormat>Widescreen</PresentationFormat>
  <Paragraphs>21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Century Gothic</vt:lpstr>
      <vt:lpstr>Office Theme</vt:lpstr>
      <vt:lpstr>PowerPoint Presentation</vt:lpstr>
      <vt:lpstr>Main operations in pandas </vt:lpstr>
      <vt:lpstr>How to split-apply-combine?</vt:lpstr>
      <vt:lpstr>The basic structure of most analyses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Ashcroft-Jones, Sarah</dc:creator>
  <cp:lastModifiedBy>Ashcroft-Jones, Sarah</cp:lastModifiedBy>
  <cp:revision>1</cp:revision>
  <dcterms:created xsi:type="dcterms:W3CDTF">2024-11-11T00:07:12Z</dcterms:created>
  <dcterms:modified xsi:type="dcterms:W3CDTF">2024-11-11T20:06:54Z</dcterms:modified>
</cp:coreProperties>
</file>