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563" r:id="rId2"/>
    <p:sldId id="566" r:id="rId3"/>
    <p:sldId id="257" r:id="rId4"/>
    <p:sldId id="258" r:id="rId5"/>
    <p:sldId id="259" r:id="rId6"/>
    <p:sldId id="306" r:id="rId7"/>
    <p:sldId id="270" r:id="rId8"/>
    <p:sldId id="285" r:id="rId9"/>
    <p:sldId id="260" r:id="rId10"/>
    <p:sldId id="289" r:id="rId11"/>
    <p:sldId id="287" r:id="rId12"/>
    <p:sldId id="304" r:id="rId13"/>
    <p:sldId id="268" r:id="rId14"/>
    <p:sldId id="266" r:id="rId15"/>
    <p:sldId id="267" r:id="rId16"/>
    <p:sldId id="269" r:id="rId17"/>
    <p:sldId id="284" r:id="rId18"/>
    <p:sldId id="277" r:id="rId19"/>
    <p:sldId id="290" r:id="rId20"/>
    <p:sldId id="305" r:id="rId21"/>
    <p:sldId id="291" r:id="rId22"/>
    <p:sldId id="293" r:id="rId23"/>
    <p:sldId id="292" r:id="rId24"/>
    <p:sldId id="307" r:id="rId25"/>
    <p:sldId id="564" r:id="rId26"/>
    <p:sldId id="273" r:id="rId27"/>
    <p:sldId id="296" r:id="rId28"/>
    <p:sldId id="265" r:id="rId29"/>
    <p:sldId id="280" r:id="rId30"/>
    <p:sldId id="295" r:id="rId31"/>
    <p:sldId id="272" r:id="rId32"/>
    <p:sldId id="298" r:id="rId33"/>
    <p:sldId id="274" r:id="rId34"/>
    <p:sldId id="278" r:id="rId35"/>
    <p:sldId id="276" r:id="rId36"/>
    <p:sldId id="5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94EDD-4CA6-42BE-A4E9-A20D8AA8D5B9}" v="5" dt="2024-10-22T14:27:55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964" autoAdjust="0"/>
  </p:normalViewPr>
  <p:slideViewPr>
    <p:cSldViewPr snapToGrid="0">
      <p:cViewPr varScale="1">
        <p:scale>
          <a:sx n="38" d="100"/>
          <a:sy n="38" d="100"/>
        </p:scale>
        <p:origin x="17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E3A94EDD-4CA6-42BE-A4E9-A20D8AA8D5B9}"/>
    <pc:docChg chg="custSel addSld delSld modSld">
      <pc:chgData name="Ashcroft-Jones, Sarah" userId="1916f605-191c-46fb-9aee-c03de1e6320b" providerId="ADAL" clId="{E3A94EDD-4CA6-42BE-A4E9-A20D8AA8D5B9}" dt="2024-10-22T18:12:16.371" v="346" actId="6549"/>
      <pc:docMkLst>
        <pc:docMk/>
      </pc:docMkLst>
      <pc:sldChg chg="modSp mod">
        <pc:chgData name="Ashcroft-Jones, Sarah" userId="1916f605-191c-46fb-9aee-c03de1e6320b" providerId="ADAL" clId="{E3A94EDD-4CA6-42BE-A4E9-A20D8AA8D5B9}" dt="2024-10-22T15:02:53.058" v="186" actId="20577"/>
        <pc:sldMkLst>
          <pc:docMk/>
          <pc:sldMk cId="221711613" sldId="266"/>
        </pc:sldMkLst>
        <pc:spChg chg="mod">
          <ac:chgData name="Ashcroft-Jones, Sarah" userId="1916f605-191c-46fb-9aee-c03de1e6320b" providerId="ADAL" clId="{E3A94EDD-4CA6-42BE-A4E9-A20D8AA8D5B9}" dt="2024-10-22T15:02:53.058" v="186" actId="20577"/>
          <ac:spMkLst>
            <pc:docMk/>
            <pc:sldMk cId="221711613" sldId="266"/>
            <ac:spMk id="3" creationId="{00000000-0000-0000-0000-000000000000}"/>
          </ac:spMkLst>
        </pc:spChg>
      </pc:sldChg>
      <pc:sldChg chg="modSp mod">
        <pc:chgData name="Ashcroft-Jones, Sarah" userId="1916f605-191c-46fb-9aee-c03de1e6320b" providerId="ADAL" clId="{E3A94EDD-4CA6-42BE-A4E9-A20D8AA8D5B9}" dt="2024-10-22T15:52:11.016" v="211" actId="20577"/>
        <pc:sldMkLst>
          <pc:docMk/>
          <pc:sldMk cId="263731680" sldId="273"/>
        </pc:sldMkLst>
        <pc:spChg chg="mod">
          <ac:chgData name="Ashcroft-Jones, Sarah" userId="1916f605-191c-46fb-9aee-c03de1e6320b" providerId="ADAL" clId="{E3A94EDD-4CA6-42BE-A4E9-A20D8AA8D5B9}" dt="2024-10-22T15:52:11.016" v="211" actId="20577"/>
          <ac:spMkLst>
            <pc:docMk/>
            <pc:sldMk cId="263731680" sldId="273"/>
            <ac:spMk id="3" creationId="{00000000-0000-0000-0000-000000000000}"/>
          </ac:spMkLst>
        </pc:spChg>
      </pc:sldChg>
      <pc:sldChg chg="modSp mod">
        <pc:chgData name="Ashcroft-Jones, Sarah" userId="1916f605-191c-46fb-9aee-c03de1e6320b" providerId="ADAL" clId="{E3A94EDD-4CA6-42BE-A4E9-A20D8AA8D5B9}" dt="2024-10-22T15:10:03.998" v="187" actId="20577"/>
        <pc:sldMkLst>
          <pc:docMk/>
          <pc:sldMk cId="989535079" sldId="277"/>
        </pc:sldMkLst>
        <pc:spChg chg="mod">
          <ac:chgData name="Ashcroft-Jones, Sarah" userId="1916f605-191c-46fb-9aee-c03de1e6320b" providerId="ADAL" clId="{E3A94EDD-4CA6-42BE-A4E9-A20D8AA8D5B9}" dt="2024-10-22T15:10:03.998" v="187" actId="20577"/>
          <ac:spMkLst>
            <pc:docMk/>
            <pc:sldMk cId="989535079" sldId="277"/>
            <ac:spMk id="3" creationId="{00000000-0000-0000-0000-000000000000}"/>
          </ac:spMkLst>
        </pc:spChg>
      </pc:sldChg>
      <pc:sldChg chg="modSp mod">
        <pc:chgData name="Ashcroft-Jones, Sarah" userId="1916f605-191c-46fb-9aee-c03de1e6320b" providerId="ADAL" clId="{E3A94EDD-4CA6-42BE-A4E9-A20D8AA8D5B9}" dt="2024-10-22T15:57:10.096" v="212" actId="1076"/>
        <pc:sldMkLst>
          <pc:docMk/>
          <pc:sldMk cId="1054543970" sldId="280"/>
        </pc:sldMkLst>
        <pc:spChg chg="mod">
          <ac:chgData name="Ashcroft-Jones, Sarah" userId="1916f605-191c-46fb-9aee-c03de1e6320b" providerId="ADAL" clId="{E3A94EDD-4CA6-42BE-A4E9-A20D8AA8D5B9}" dt="2024-10-22T15:57:10.096" v="212" actId="1076"/>
          <ac:spMkLst>
            <pc:docMk/>
            <pc:sldMk cId="1054543970" sldId="280"/>
            <ac:spMk id="2" creationId="{00000000-0000-0000-0000-000000000000}"/>
          </ac:spMkLst>
        </pc:spChg>
      </pc:sldChg>
      <pc:sldChg chg="modNotesTx">
        <pc:chgData name="Ashcroft-Jones, Sarah" userId="1916f605-191c-46fb-9aee-c03de1e6320b" providerId="ADAL" clId="{E3A94EDD-4CA6-42BE-A4E9-A20D8AA8D5B9}" dt="2024-10-22T17:44:15.460" v="291" actId="20577"/>
        <pc:sldMkLst>
          <pc:docMk/>
          <pc:sldMk cId="57862410" sldId="289"/>
        </pc:sldMkLst>
      </pc:sldChg>
      <pc:sldChg chg="modSp mod">
        <pc:chgData name="Ashcroft-Jones, Sarah" userId="1916f605-191c-46fb-9aee-c03de1e6320b" providerId="ADAL" clId="{E3A94EDD-4CA6-42BE-A4E9-A20D8AA8D5B9}" dt="2024-10-22T15:15:01.424" v="189" actId="20577"/>
        <pc:sldMkLst>
          <pc:docMk/>
          <pc:sldMk cId="3139688598" sldId="291"/>
        </pc:sldMkLst>
        <pc:spChg chg="mod">
          <ac:chgData name="Ashcroft-Jones, Sarah" userId="1916f605-191c-46fb-9aee-c03de1e6320b" providerId="ADAL" clId="{E3A94EDD-4CA6-42BE-A4E9-A20D8AA8D5B9}" dt="2024-10-22T15:15:01.424" v="189" actId="20577"/>
          <ac:spMkLst>
            <pc:docMk/>
            <pc:sldMk cId="3139688598" sldId="291"/>
            <ac:spMk id="3" creationId="{00000000-0000-0000-0000-000000000000}"/>
          </ac:spMkLst>
        </pc:spChg>
      </pc:sldChg>
      <pc:sldChg chg="modSp mod">
        <pc:chgData name="Ashcroft-Jones, Sarah" userId="1916f605-191c-46fb-9aee-c03de1e6320b" providerId="ADAL" clId="{E3A94EDD-4CA6-42BE-A4E9-A20D8AA8D5B9}" dt="2024-10-22T15:58:41.799" v="248" actId="20577"/>
        <pc:sldMkLst>
          <pc:docMk/>
          <pc:sldMk cId="1170800840" sldId="295"/>
        </pc:sldMkLst>
        <pc:spChg chg="mod">
          <ac:chgData name="Ashcroft-Jones, Sarah" userId="1916f605-191c-46fb-9aee-c03de1e6320b" providerId="ADAL" clId="{E3A94EDD-4CA6-42BE-A4E9-A20D8AA8D5B9}" dt="2024-10-22T15:58:41.799" v="248" actId="20577"/>
          <ac:spMkLst>
            <pc:docMk/>
            <pc:sldMk cId="1170800840" sldId="295"/>
            <ac:spMk id="3" creationId="{00000000-0000-0000-0000-000000000000}"/>
          </ac:spMkLst>
        </pc:spChg>
      </pc:sldChg>
      <pc:sldChg chg="addSp">
        <pc:chgData name="Ashcroft-Jones, Sarah" userId="1916f605-191c-46fb-9aee-c03de1e6320b" providerId="ADAL" clId="{E3A94EDD-4CA6-42BE-A4E9-A20D8AA8D5B9}" dt="2024-10-22T14:27:45.203" v="3"/>
        <pc:sldMkLst>
          <pc:docMk/>
          <pc:sldMk cId="3876980279" sldId="563"/>
        </pc:sldMkLst>
        <pc:spChg chg="add">
          <ac:chgData name="Ashcroft-Jones, Sarah" userId="1916f605-191c-46fb-9aee-c03de1e6320b" providerId="ADAL" clId="{E3A94EDD-4CA6-42BE-A4E9-A20D8AA8D5B9}" dt="2024-10-22T14:27:40.928" v="2"/>
          <ac:spMkLst>
            <pc:docMk/>
            <pc:sldMk cId="3876980279" sldId="563"/>
            <ac:spMk id="5" creationId="{72501C51-42D3-C720-3341-7529CF9B9368}"/>
          </ac:spMkLst>
        </pc:spChg>
        <pc:spChg chg="add">
          <ac:chgData name="Ashcroft-Jones, Sarah" userId="1916f605-191c-46fb-9aee-c03de1e6320b" providerId="ADAL" clId="{E3A94EDD-4CA6-42BE-A4E9-A20D8AA8D5B9}" dt="2024-10-22T14:27:45.203" v="3"/>
          <ac:spMkLst>
            <pc:docMk/>
            <pc:sldMk cId="3876980279" sldId="563"/>
            <ac:spMk id="8" creationId="{3155886A-AA10-EC78-ED85-B7DBA206304E}"/>
          </ac:spMkLst>
        </pc:spChg>
      </pc:sldChg>
      <pc:sldChg chg="modSp add mod modNotesTx">
        <pc:chgData name="Ashcroft-Jones, Sarah" userId="1916f605-191c-46fb-9aee-c03de1e6320b" providerId="ADAL" clId="{E3A94EDD-4CA6-42BE-A4E9-A20D8AA8D5B9}" dt="2024-10-22T18:12:16.371" v="346" actId="6549"/>
        <pc:sldMkLst>
          <pc:docMk/>
          <pc:sldMk cId="1268419902" sldId="566"/>
        </pc:sldMkLst>
        <pc:spChg chg="mod">
          <ac:chgData name="Ashcroft-Jones, Sarah" userId="1916f605-191c-46fb-9aee-c03de1e6320b" providerId="ADAL" clId="{E3A94EDD-4CA6-42BE-A4E9-A20D8AA8D5B9}" dt="2024-10-22T14:28:12.268" v="55" actId="20577"/>
          <ac:spMkLst>
            <pc:docMk/>
            <pc:sldMk cId="1268419902" sldId="566"/>
            <ac:spMk id="2" creationId="{5D3AF4EE-CC79-D0A9-01B8-DDCE70387517}"/>
          </ac:spMkLst>
        </pc:spChg>
        <pc:spChg chg="mod">
          <ac:chgData name="Ashcroft-Jones, Sarah" userId="1916f605-191c-46fb-9aee-c03de1e6320b" providerId="ADAL" clId="{E3A94EDD-4CA6-42BE-A4E9-A20D8AA8D5B9}" dt="2024-10-22T18:12:10.426" v="345" actId="20577"/>
          <ac:spMkLst>
            <pc:docMk/>
            <pc:sldMk cId="1268419902" sldId="566"/>
            <ac:spMk id="5" creationId="{5039E47A-F48A-B978-F6D0-41C8DEDE6812}"/>
          </ac:spMkLst>
        </pc:spChg>
      </pc:sldChg>
      <pc:sldChg chg="new del">
        <pc:chgData name="Ashcroft-Jones, Sarah" userId="1916f605-191c-46fb-9aee-c03de1e6320b" providerId="ADAL" clId="{E3A94EDD-4CA6-42BE-A4E9-A20D8AA8D5B9}" dt="2024-10-22T14:27:32.968" v="1" actId="47"/>
        <pc:sldMkLst>
          <pc:docMk/>
          <pc:sldMk cId="2704016689" sldId="5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864103-5F2D-49AE-85D8-F1026C6BA3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D6DEA796-0486-4987-B57C-6A98208D312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Health Policy</a:t>
          </a:r>
        </a:p>
      </dgm:t>
    </dgm:pt>
    <dgm:pt modelId="{A70F2AA1-F2A3-43D2-805A-06E61AD25780}" type="parTrans" cxnId="{B7CAF8D9-FE2B-4CEE-9E38-62D79AFC43F7}">
      <dgm:prSet/>
      <dgm:spPr/>
      <dgm:t>
        <a:bodyPr/>
        <a:lstStyle/>
        <a:p>
          <a:endParaRPr lang="en-US"/>
        </a:p>
      </dgm:t>
    </dgm:pt>
    <dgm:pt modelId="{D020D1EE-9EEE-4135-B7E5-899313C26216}" type="sibTrans" cxnId="{B7CAF8D9-FE2B-4CEE-9E38-62D79AFC43F7}">
      <dgm:prSet/>
      <dgm:spPr/>
      <dgm:t>
        <a:bodyPr/>
        <a:lstStyle/>
        <a:p>
          <a:endParaRPr lang="en-US"/>
        </a:p>
      </dgm:t>
    </dgm:pt>
    <dgm:pt modelId="{12AC758C-D199-493D-9564-B9AC8952DE9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Health Data</a:t>
          </a:r>
        </a:p>
      </dgm:t>
    </dgm:pt>
    <dgm:pt modelId="{DECB8F46-638C-484F-8935-A24C6546B689}" type="parTrans" cxnId="{4359674C-78AE-4DFA-B39C-71B77D60F1B9}">
      <dgm:prSet/>
      <dgm:spPr/>
      <dgm:t>
        <a:bodyPr/>
        <a:lstStyle/>
        <a:p>
          <a:endParaRPr lang="en-US"/>
        </a:p>
      </dgm:t>
    </dgm:pt>
    <dgm:pt modelId="{285F9BB0-D483-44BB-9CD6-290D58C9CC48}" type="sibTrans" cxnId="{4359674C-78AE-4DFA-B39C-71B77D60F1B9}">
      <dgm:prSet/>
      <dgm:spPr/>
      <dgm:t>
        <a:bodyPr/>
        <a:lstStyle/>
        <a:p>
          <a:endParaRPr lang="en-US"/>
        </a:p>
      </dgm:t>
    </dgm:pt>
    <dgm:pt modelId="{A005A9DC-FE4F-4252-99EC-59B09180003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Evidence based Health policy</a:t>
          </a:r>
        </a:p>
      </dgm:t>
    </dgm:pt>
    <dgm:pt modelId="{B4D76319-7498-4F8B-83E8-9E7356CAFFC6}" type="parTrans" cxnId="{E3656016-2FEC-4ACF-9745-45B5E9BC301E}">
      <dgm:prSet/>
      <dgm:spPr/>
      <dgm:t>
        <a:bodyPr/>
        <a:lstStyle/>
        <a:p>
          <a:endParaRPr lang="en-US"/>
        </a:p>
      </dgm:t>
    </dgm:pt>
    <dgm:pt modelId="{B50646A1-26DB-4C9B-B3E2-F8A922C3F160}" type="sibTrans" cxnId="{E3656016-2FEC-4ACF-9745-45B5E9BC301E}">
      <dgm:prSet/>
      <dgm:spPr/>
      <dgm:t>
        <a:bodyPr/>
        <a:lstStyle/>
        <a:p>
          <a:endParaRPr lang="en-US"/>
        </a:p>
      </dgm:t>
    </dgm:pt>
    <dgm:pt modelId="{C21F0E5B-026E-47EE-9190-557AF0AE9C18}" type="pres">
      <dgm:prSet presAssocID="{A3864103-5F2D-49AE-85D8-F1026C6BA3A8}" presName="root" presStyleCnt="0">
        <dgm:presLayoutVars>
          <dgm:dir/>
          <dgm:resizeHandles val="exact"/>
        </dgm:presLayoutVars>
      </dgm:prSet>
      <dgm:spPr/>
    </dgm:pt>
    <dgm:pt modelId="{03E89433-E69B-4B49-997D-1C2EDC572EB5}" type="pres">
      <dgm:prSet presAssocID="{D6DEA796-0486-4987-B57C-6A98208D3120}" presName="compNode" presStyleCnt="0"/>
      <dgm:spPr/>
    </dgm:pt>
    <dgm:pt modelId="{68216500-D694-4569-A87B-1EEDD4CDA675}" type="pres">
      <dgm:prSet presAssocID="{D6DEA796-0486-4987-B57C-6A98208D3120}" presName="iconBgRect" presStyleLbl="bgShp" presStyleIdx="0" presStyleCnt="3"/>
      <dgm:spPr/>
    </dgm:pt>
    <dgm:pt modelId="{112283CC-0EA2-4C58-9AAB-14B9E9B3A8A5}" type="pres">
      <dgm:prSet presAssocID="{D6DEA796-0486-4987-B57C-6A98208D31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D093E13-511A-4E9B-B6D0-8CB547008F4B}" type="pres">
      <dgm:prSet presAssocID="{D6DEA796-0486-4987-B57C-6A98208D3120}" presName="spaceRect" presStyleCnt="0"/>
      <dgm:spPr/>
    </dgm:pt>
    <dgm:pt modelId="{FB2A2F0B-3A18-4BB1-846C-07F8DF461EFF}" type="pres">
      <dgm:prSet presAssocID="{D6DEA796-0486-4987-B57C-6A98208D3120}" presName="textRect" presStyleLbl="revTx" presStyleIdx="0" presStyleCnt="3">
        <dgm:presLayoutVars>
          <dgm:chMax val="1"/>
          <dgm:chPref val="1"/>
        </dgm:presLayoutVars>
      </dgm:prSet>
      <dgm:spPr/>
    </dgm:pt>
    <dgm:pt modelId="{7BA39A28-40C7-450D-951B-D1C52A106A52}" type="pres">
      <dgm:prSet presAssocID="{D020D1EE-9EEE-4135-B7E5-899313C26216}" presName="sibTrans" presStyleCnt="0"/>
      <dgm:spPr/>
    </dgm:pt>
    <dgm:pt modelId="{CA4B7374-7001-4066-B6F3-E0B49380CA35}" type="pres">
      <dgm:prSet presAssocID="{12AC758C-D199-493D-9564-B9AC8952DE9C}" presName="compNode" presStyleCnt="0"/>
      <dgm:spPr/>
    </dgm:pt>
    <dgm:pt modelId="{DA41C478-31A8-4547-9502-A34B6A109A1E}" type="pres">
      <dgm:prSet presAssocID="{12AC758C-D199-493D-9564-B9AC8952DE9C}" presName="iconBgRect" presStyleLbl="bgShp" presStyleIdx="1" presStyleCnt="3"/>
      <dgm:spPr/>
    </dgm:pt>
    <dgm:pt modelId="{3025F711-8BA8-43D3-BF01-0FEE59C1099F}" type="pres">
      <dgm:prSet presAssocID="{12AC758C-D199-493D-9564-B9AC8952DE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E63516-2B3C-4031-AA2E-71D787890B2F}" type="pres">
      <dgm:prSet presAssocID="{12AC758C-D199-493D-9564-B9AC8952DE9C}" presName="spaceRect" presStyleCnt="0"/>
      <dgm:spPr/>
    </dgm:pt>
    <dgm:pt modelId="{84629010-1150-4FBA-8208-2EF9E54F83E3}" type="pres">
      <dgm:prSet presAssocID="{12AC758C-D199-493D-9564-B9AC8952DE9C}" presName="textRect" presStyleLbl="revTx" presStyleIdx="1" presStyleCnt="3">
        <dgm:presLayoutVars>
          <dgm:chMax val="1"/>
          <dgm:chPref val="1"/>
        </dgm:presLayoutVars>
      </dgm:prSet>
      <dgm:spPr/>
    </dgm:pt>
    <dgm:pt modelId="{71A1B436-39C6-4620-BB38-DF0555E1595F}" type="pres">
      <dgm:prSet presAssocID="{285F9BB0-D483-44BB-9CD6-290D58C9CC48}" presName="sibTrans" presStyleCnt="0"/>
      <dgm:spPr/>
    </dgm:pt>
    <dgm:pt modelId="{7C8A1783-83DB-485F-BE94-82FD7EA711CF}" type="pres">
      <dgm:prSet presAssocID="{A005A9DC-FE4F-4252-99EC-59B091800039}" presName="compNode" presStyleCnt="0"/>
      <dgm:spPr/>
    </dgm:pt>
    <dgm:pt modelId="{515441FE-B66E-4F05-9C65-9A321776FD24}" type="pres">
      <dgm:prSet presAssocID="{A005A9DC-FE4F-4252-99EC-59B091800039}" presName="iconBgRect" presStyleLbl="bgShp" presStyleIdx="2" presStyleCnt="3"/>
      <dgm:spPr/>
    </dgm:pt>
    <dgm:pt modelId="{C535D2EE-3595-48F9-8CA2-38EC60F4223D}" type="pres">
      <dgm:prSet presAssocID="{A005A9DC-FE4F-4252-99EC-59B0918000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FA69C3A9-4F49-4EF6-9DDC-23CFBE47EA57}" type="pres">
      <dgm:prSet presAssocID="{A005A9DC-FE4F-4252-99EC-59B091800039}" presName="spaceRect" presStyleCnt="0"/>
      <dgm:spPr/>
    </dgm:pt>
    <dgm:pt modelId="{BBD164F8-A9C0-4BDB-AEBC-AC90450CA547}" type="pres">
      <dgm:prSet presAssocID="{A005A9DC-FE4F-4252-99EC-59B0918000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0D4B11-4435-4EE7-8974-99A3AA7610EE}" type="presOf" srcId="{A3864103-5F2D-49AE-85D8-F1026C6BA3A8}" destId="{C21F0E5B-026E-47EE-9190-557AF0AE9C18}" srcOrd="0" destOrd="0" presId="urn:microsoft.com/office/officeart/2018/5/layout/IconCircleLabelList"/>
    <dgm:cxn modelId="{E3656016-2FEC-4ACF-9745-45B5E9BC301E}" srcId="{A3864103-5F2D-49AE-85D8-F1026C6BA3A8}" destId="{A005A9DC-FE4F-4252-99EC-59B091800039}" srcOrd="2" destOrd="0" parTransId="{B4D76319-7498-4F8B-83E8-9E7356CAFFC6}" sibTransId="{B50646A1-26DB-4C9B-B3E2-F8A922C3F160}"/>
    <dgm:cxn modelId="{EB2EF118-21AA-4207-8DB7-80B8FA6BCA8F}" type="presOf" srcId="{D6DEA796-0486-4987-B57C-6A98208D3120}" destId="{FB2A2F0B-3A18-4BB1-846C-07F8DF461EFF}" srcOrd="0" destOrd="0" presId="urn:microsoft.com/office/officeart/2018/5/layout/IconCircleLabelList"/>
    <dgm:cxn modelId="{4359674C-78AE-4DFA-B39C-71B77D60F1B9}" srcId="{A3864103-5F2D-49AE-85D8-F1026C6BA3A8}" destId="{12AC758C-D199-493D-9564-B9AC8952DE9C}" srcOrd="1" destOrd="0" parTransId="{DECB8F46-638C-484F-8935-A24C6546B689}" sibTransId="{285F9BB0-D483-44BB-9CD6-290D58C9CC48}"/>
    <dgm:cxn modelId="{56AFB09C-B49B-4DCB-9A75-B4FA8F124BB2}" type="presOf" srcId="{A005A9DC-FE4F-4252-99EC-59B091800039}" destId="{BBD164F8-A9C0-4BDB-AEBC-AC90450CA547}" srcOrd="0" destOrd="0" presId="urn:microsoft.com/office/officeart/2018/5/layout/IconCircleLabelList"/>
    <dgm:cxn modelId="{D85A2DBF-F6BF-4260-B96A-467E10AE6C20}" type="presOf" srcId="{12AC758C-D199-493D-9564-B9AC8952DE9C}" destId="{84629010-1150-4FBA-8208-2EF9E54F83E3}" srcOrd="0" destOrd="0" presId="urn:microsoft.com/office/officeart/2018/5/layout/IconCircleLabelList"/>
    <dgm:cxn modelId="{B7CAF8D9-FE2B-4CEE-9E38-62D79AFC43F7}" srcId="{A3864103-5F2D-49AE-85D8-F1026C6BA3A8}" destId="{D6DEA796-0486-4987-B57C-6A98208D3120}" srcOrd="0" destOrd="0" parTransId="{A70F2AA1-F2A3-43D2-805A-06E61AD25780}" sibTransId="{D020D1EE-9EEE-4135-B7E5-899313C26216}"/>
    <dgm:cxn modelId="{5296DED0-82B8-42DC-8F04-27CFD305FE96}" type="presParOf" srcId="{C21F0E5B-026E-47EE-9190-557AF0AE9C18}" destId="{03E89433-E69B-4B49-997D-1C2EDC572EB5}" srcOrd="0" destOrd="0" presId="urn:microsoft.com/office/officeart/2018/5/layout/IconCircleLabelList"/>
    <dgm:cxn modelId="{D9D65FFA-810B-4EE4-81AB-F4CFF66D2B08}" type="presParOf" srcId="{03E89433-E69B-4B49-997D-1C2EDC572EB5}" destId="{68216500-D694-4569-A87B-1EEDD4CDA675}" srcOrd="0" destOrd="0" presId="urn:microsoft.com/office/officeart/2018/5/layout/IconCircleLabelList"/>
    <dgm:cxn modelId="{D577C3F9-7A05-418F-AF92-31EE9DB0B6AA}" type="presParOf" srcId="{03E89433-E69B-4B49-997D-1C2EDC572EB5}" destId="{112283CC-0EA2-4C58-9AAB-14B9E9B3A8A5}" srcOrd="1" destOrd="0" presId="urn:microsoft.com/office/officeart/2018/5/layout/IconCircleLabelList"/>
    <dgm:cxn modelId="{CC1EE9F6-2D8B-4B54-94B2-E3EA0B571775}" type="presParOf" srcId="{03E89433-E69B-4B49-997D-1C2EDC572EB5}" destId="{8D093E13-511A-4E9B-B6D0-8CB547008F4B}" srcOrd="2" destOrd="0" presId="urn:microsoft.com/office/officeart/2018/5/layout/IconCircleLabelList"/>
    <dgm:cxn modelId="{2465107F-08B0-4009-A403-DF2DADF9BF64}" type="presParOf" srcId="{03E89433-E69B-4B49-997D-1C2EDC572EB5}" destId="{FB2A2F0B-3A18-4BB1-846C-07F8DF461EFF}" srcOrd="3" destOrd="0" presId="urn:microsoft.com/office/officeart/2018/5/layout/IconCircleLabelList"/>
    <dgm:cxn modelId="{516D8CDF-BD3A-4A69-823C-34442C4C0A25}" type="presParOf" srcId="{C21F0E5B-026E-47EE-9190-557AF0AE9C18}" destId="{7BA39A28-40C7-450D-951B-D1C52A106A52}" srcOrd="1" destOrd="0" presId="urn:microsoft.com/office/officeart/2018/5/layout/IconCircleLabelList"/>
    <dgm:cxn modelId="{6F1208E1-56B8-4A24-A7B8-52F39B59D287}" type="presParOf" srcId="{C21F0E5B-026E-47EE-9190-557AF0AE9C18}" destId="{CA4B7374-7001-4066-B6F3-E0B49380CA35}" srcOrd="2" destOrd="0" presId="urn:microsoft.com/office/officeart/2018/5/layout/IconCircleLabelList"/>
    <dgm:cxn modelId="{25A0F31F-8689-4F5A-836E-CAA5130A4F7F}" type="presParOf" srcId="{CA4B7374-7001-4066-B6F3-E0B49380CA35}" destId="{DA41C478-31A8-4547-9502-A34B6A109A1E}" srcOrd="0" destOrd="0" presId="urn:microsoft.com/office/officeart/2018/5/layout/IconCircleLabelList"/>
    <dgm:cxn modelId="{BC532B21-391A-46E3-9909-034C8FBBC46D}" type="presParOf" srcId="{CA4B7374-7001-4066-B6F3-E0B49380CA35}" destId="{3025F711-8BA8-43D3-BF01-0FEE59C1099F}" srcOrd="1" destOrd="0" presId="urn:microsoft.com/office/officeart/2018/5/layout/IconCircleLabelList"/>
    <dgm:cxn modelId="{FE3AB583-3F99-4147-B749-24B294F87C96}" type="presParOf" srcId="{CA4B7374-7001-4066-B6F3-E0B49380CA35}" destId="{EBE63516-2B3C-4031-AA2E-71D787890B2F}" srcOrd="2" destOrd="0" presId="urn:microsoft.com/office/officeart/2018/5/layout/IconCircleLabelList"/>
    <dgm:cxn modelId="{A44B94D6-93CB-4133-B7EC-84FC15CD5674}" type="presParOf" srcId="{CA4B7374-7001-4066-B6F3-E0B49380CA35}" destId="{84629010-1150-4FBA-8208-2EF9E54F83E3}" srcOrd="3" destOrd="0" presId="urn:microsoft.com/office/officeart/2018/5/layout/IconCircleLabelList"/>
    <dgm:cxn modelId="{4B18918D-7D53-4E24-8088-52630E0C2983}" type="presParOf" srcId="{C21F0E5B-026E-47EE-9190-557AF0AE9C18}" destId="{71A1B436-39C6-4620-BB38-DF0555E1595F}" srcOrd="3" destOrd="0" presId="urn:microsoft.com/office/officeart/2018/5/layout/IconCircleLabelList"/>
    <dgm:cxn modelId="{BCB483BB-DF52-4945-BC90-5986359C3AB5}" type="presParOf" srcId="{C21F0E5B-026E-47EE-9190-557AF0AE9C18}" destId="{7C8A1783-83DB-485F-BE94-82FD7EA711CF}" srcOrd="4" destOrd="0" presId="urn:microsoft.com/office/officeart/2018/5/layout/IconCircleLabelList"/>
    <dgm:cxn modelId="{F7CE5477-80B4-4AE1-8DF8-D2CF881269CB}" type="presParOf" srcId="{7C8A1783-83DB-485F-BE94-82FD7EA711CF}" destId="{515441FE-B66E-4F05-9C65-9A321776FD24}" srcOrd="0" destOrd="0" presId="urn:microsoft.com/office/officeart/2018/5/layout/IconCircleLabelList"/>
    <dgm:cxn modelId="{544064C7-C5C9-4CE9-B7C6-EB06ED42D6CC}" type="presParOf" srcId="{7C8A1783-83DB-485F-BE94-82FD7EA711CF}" destId="{C535D2EE-3595-48F9-8CA2-38EC60F4223D}" srcOrd="1" destOrd="0" presId="urn:microsoft.com/office/officeart/2018/5/layout/IconCircleLabelList"/>
    <dgm:cxn modelId="{AF8FF0B2-12AA-4FCF-89D5-6074990DC431}" type="presParOf" srcId="{7C8A1783-83DB-485F-BE94-82FD7EA711CF}" destId="{FA69C3A9-4F49-4EF6-9DDC-23CFBE47EA57}" srcOrd="2" destOrd="0" presId="urn:microsoft.com/office/officeart/2018/5/layout/IconCircleLabelList"/>
    <dgm:cxn modelId="{385DABAB-4575-4271-B439-C51FF1B901E5}" type="presParOf" srcId="{7C8A1783-83DB-485F-BE94-82FD7EA711CF}" destId="{BBD164F8-A9C0-4BDB-AEBC-AC90450CA5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16500-D694-4569-A87B-1EEDD4CDA67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283CC-0EA2-4C58-9AAB-14B9E9B3A8A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A2F0B-3A18-4BB1-846C-07F8DF461EF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Health Policy</a:t>
          </a:r>
        </a:p>
      </dsp:txBody>
      <dsp:txXfrm>
        <a:off x="75768" y="3053169"/>
        <a:ext cx="3093750" cy="720000"/>
      </dsp:txXfrm>
    </dsp:sp>
    <dsp:sp modelId="{DA41C478-31A8-4547-9502-A34B6A109A1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5F711-8BA8-43D3-BF01-0FEE59C1099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29010-1150-4FBA-8208-2EF9E54F83E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Health Data</a:t>
          </a:r>
        </a:p>
      </dsp:txBody>
      <dsp:txXfrm>
        <a:off x="3710925" y="3053169"/>
        <a:ext cx="3093750" cy="720000"/>
      </dsp:txXfrm>
    </dsp:sp>
    <dsp:sp modelId="{515441FE-B66E-4F05-9C65-9A321776FD24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5D2EE-3595-48F9-8CA2-38EC60F4223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164F8-A9C0-4BDB-AEBC-AC90450CA547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Evidence based Health policy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A97A2-AC06-4C31-9AA9-10DC3A2365E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1B0AB-B912-483E-BF9F-194C0E8F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2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o.int/topics/health_policy/e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We’ll come back to a working definition of “big data” later today</a:t>
            </a:r>
          </a:p>
          <a:p>
            <a:endParaRPr lang="en-US" dirty="0"/>
          </a:p>
          <a:p>
            <a:r>
              <a:rPr lang="en-US" dirty="0"/>
              <a:t>Knowledge is power: Being able to produce, store and effectively analyze this data can lead to massive improvements in individual and organizational  productivity.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(more statistical power)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(no fuzzy human recall)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(no dishonest survey responses)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(not limited to questionnaire)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(e.g., subjective measures like perceived wellbeing, happiness)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01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1" dirty="0"/>
              <a:t>Health Insurance Claims: </a:t>
            </a:r>
            <a:r>
              <a:rPr lang="en-US" sz="1200" dirty="0"/>
              <a:t>records of services rendered by healthcare providers that are sent to health insurers, who use this to determine how much pay the providers</a:t>
            </a:r>
          </a:p>
          <a:p>
            <a:pPr lvl="1"/>
            <a:r>
              <a:rPr lang="en-US" sz="1200" b="1" dirty="0"/>
              <a:t>Electronic Health Records (EHR): </a:t>
            </a:r>
            <a:r>
              <a:rPr lang="en-US" sz="1200" dirty="0"/>
              <a:t>records that contain information about individual patients, as well as their treatment by healthcare providers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Unstructured – emails, text, audio, image data,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CC4C5-858E-FCEE-89D6-1C357021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E27C84-C243-A6BF-C3BD-59FA69CBA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A680D-A8A9-F794-14FA-FB3F045D3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C4AA-7FE4-BED6-0A09-CDD36F25C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8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9E47F-6C4E-35B2-F8D1-78D97AC2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14E93-7620-D938-8353-8CF6E2953A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52C39-E819-6413-993C-A639C27C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9BE1B-88FE-6B0A-6C57-E6693BCAC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Health policy is defined by the </a:t>
            </a:r>
            <a:r>
              <a:rPr lang="en-US" b="0" i="0" u="sng" dirty="0">
                <a:effectLst/>
                <a:latin typeface="Roboto" panose="02000000000000000000" pitchFamily="2" charset="0"/>
                <a:hlinkClick r:id="rId3"/>
              </a:rPr>
              <a:t>World Health Organization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 as the decisions, plans, and actions that are undertaken to achieve specific healthcare goals within a society. </a:t>
            </a:r>
          </a:p>
          <a:p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/>
              <a:t>What is health policy? </a:t>
            </a:r>
          </a:p>
          <a:p>
            <a:r>
              <a:rPr lang="en-US" dirty="0"/>
              <a:t>Why do we have health policy? </a:t>
            </a:r>
          </a:p>
          <a:p>
            <a:r>
              <a:rPr lang="en-US" dirty="0"/>
              <a:t>How do policies get made? </a:t>
            </a:r>
          </a:p>
          <a:p>
            <a:endParaRPr lang="en-US" b="0" i="0" dirty="0">
              <a:solidFill>
                <a:srgbClr val="252525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it? </a:t>
            </a:r>
          </a:p>
          <a:p>
            <a:r>
              <a:rPr lang="en-US" dirty="0"/>
              <a:t>Why do we need it?</a:t>
            </a:r>
          </a:p>
          <a:p>
            <a:r>
              <a:rPr lang="en-US" dirty="0"/>
              <a:t>How do we use it?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 ideal world – data over ideology</a:t>
            </a:r>
          </a:p>
          <a:p>
            <a:endParaRPr lang="en-US" dirty="0"/>
          </a:p>
          <a:p>
            <a:r>
              <a:rPr lang="en-US" dirty="0"/>
              <a:t>To enact policy change: bills are presented and debated using evidence and expert testimony to understand the issue</a:t>
            </a:r>
          </a:p>
          <a:p>
            <a:endParaRPr lang="en-US" dirty="0"/>
          </a:p>
          <a:p>
            <a:r>
              <a:rPr lang="en-US" dirty="0"/>
              <a:t>Gold standard: Evidence based health policy </a:t>
            </a:r>
          </a:p>
          <a:p>
            <a:pPr lvl="1"/>
            <a:r>
              <a:rPr lang="en-US" dirty="0"/>
              <a:t>e.g. smoke free policy and water fluoridation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7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4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laptop between 8 -16g of 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4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Aside – look at computer resources 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44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Hard copy nature made collection, sharing, transmission, and analysis time-consuming and unreliable.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Digitization of records in the 20</a:t>
            </a:r>
            <a:r>
              <a:rPr lang="en-US" baseline="30000" dirty="0"/>
              <a:t>th</a:t>
            </a:r>
            <a:r>
              <a:rPr lang="en-US" dirty="0"/>
              <a:t> and 21</a:t>
            </a:r>
            <a:r>
              <a:rPr lang="en-US" baseline="30000" dirty="0"/>
              <a:t>st</a:t>
            </a:r>
            <a:r>
              <a:rPr lang="en-US" dirty="0"/>
              <a:t> centuries, along with exponential growth of storage and computational capacities, has allowed for organizations to collect ever-larger and richer forms of administrative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1B0AB-B912-483E-BF9F-194C0E8FB2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6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72CE-24D7-C09A-D9C1-5A7991A2F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904C7-4D42-9E6C-A388-1C584ACA5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4DF4-5C19-A54C-9712-2D715A6D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1AB8-F841-4538-904C-AA907CA00051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4D8AC-0522-EC12-FD75-CBB56FBE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AB49C-07D0-3F37-EF1A-1A10B114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6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DB9D-0597-6007-6217-C7396116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AAECB-EA90-E9CB-B9A6-8528EBA4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C9416-CC61-8440-94AB-F3FFF644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B994-EE56-475A-ACB0-86D860E4BC04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E9DF-6A5E-17EB-8709-CEEE799C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0CBF-F575-786E-179B-D570E745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D1EFF-6C31-68E3-0735-4EC048F51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2380E-611C-9E01-6081-3BAB6855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0F1B-6502-7742-63E3-FEF168D5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732D-EBF5-4862-9BB3-2B00E2714492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B095-DEDC-9F5E-2F61-989C4082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A235-A966-7583-1653-FBC4A6CC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4A50-090B-80B4-65C3-48D7257B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A35A-05E6-173F-0284-4CD4D410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A772-EBAA-F43D-7FFF-CD893CAF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1E06-FA7C-4F1F-A56C-5CFE593C15CC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D585-027F-534B-AF2C-088B0095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2FF6-A5D7-3134-487F-F4D99D4C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FC64-8DC2-C5AC-7C15-60EE4FED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1FD5-BBE5-0198-B8AA-7FB475B9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4EE7-296D-358E-A12A-1F166A1C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D77B-89CD-45B2-9A2E-6D5001B0D415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6DB13-4FD3-2669-E05B-C8E06728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B836D-3261-C6F8-C38C-4DFA2A9F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3FBF-3E06-31B2-D727-43AA588F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04961-B932-7C68-3200-737E66070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8B29-81D7-D581-FDB0-21536FDE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D0B5A-F2B0-D53E-A9EB-4ECEC91F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9D7-5A51-47D9-96D2-416AB5980F05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332B-7AC8-A719-C112-E932A618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4FDE-4C04-BD3A-AD4E-32C00CE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7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4AFF-19A6-CAB2-F8B0-ECAD769A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64E8A-DF56-B688-AB74-62376367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60CDE-7F4F-55F9-943B-530D86917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4BFF2-54DB-7F77-E710-D2C090B9D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0962F-5A6A-98ED-6B92-941CE0EF4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EEF36-B482-5834-FA92-9EB629BD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6064-F79D-4858-A7BF-552E6825476C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90624-9527-086A-44D5-8D0C84BC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F84E9-4AAF-0A41-8EFA-C3EFBD51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1103-A446-3AB2-44B6-51D7AC67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B983-C0F4-2275-5368-B29F2725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50C6-6B14-4A13-B59A-43D9F24C31DF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986AE-EA93-25AE-4CB9-0E79E963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0EAFF-733B-2907-7EAC-F6D14845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8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8CEE-4A0A-4AD0-2A8F-2E10D538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2B42-7E5B-4D41-8BC9-86D3389290D2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B7523-365C-1C1E-502D-8E7845FD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884BF-ABF6-CA2B-FBCE-4829F862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6D80-5D5D-BFB4-BD47-7B1AA94C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E5FE-03A1-6A1E-FF8B-78CBC3B1E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900D7-BC67-3962-B864-50D6EE15C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4C32-B88B-DA84-997B-6BDE0432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B46-71F8-47A9-B845-CF3E2613A285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4C36A-3546-5BBB-D89A-305F175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81742-BC05-DF5F-4FC0-3F8A7C8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03F5-1987-6DC1-DEE7-3848A979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0C0E9-8C82-BE25-CB66-AC28B4BD2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D63DA-F6CF-CFD4-A108-7A0965631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7480-30D5-785F-6F92-1E2263ED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E7D6-B729-4CB1-A3D6-784DA1EE0733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9C116-13E0-0745-C37D-00CD7C5E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15CD8-84AD-9B66-6748-8231074A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1143B-E34E-EFB5-6BC2-3A217A03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7303F-F4BF-7B6D-D178-E7B10E0B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52E3C-78ED-F55B-5DBF-485B82E78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A6AC8-6F6B-4C9E-8B24-A213A3AA23A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D641C-B0D9-9E91-6825-8CFD020C5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2C70-33A8-3AB4-14E5-DC945ED14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92F01-E4F1-4D86-9950-574195721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Lecture 1 | Overview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917" y="533399"/>
            <a:ext cx="11530584" cy="722037"/>
          </a:xfrm>
        </p:spPr>
        <p:txBody>
          <a:bodyPr/>
          <a:lstStyle/>
          <a:p>
            <a:r>
              <a:rPr lang="en-US" dirty="0"/>
              <a:t>Hardware Components of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120" y="1421342"/>
            <a:ext cx="10018712" cy="5300133"/>
          </a:xfrm>
        </p:spPr>
        <p:txBody>
          <a:bodyPr/>
          <a:lstStyle/>
          <a:p>
            <a:pPr lvl="1"/>
            <a:endParaRPr lang="en-US" sz="2400" b="1" dirty="0"/>
          </a:p>
          <a:p>
            <a:pPr lvl="1"/>
            <a:r>
              <a:rPr lang="en-US" sz="2400" b="1" dirty="0"/>
              <a:t>Processor (i.e. CPU): </a:t>
            </a:r>
            <a:r>
              <a:rPr lang="en-US" sz="2400" dirty="0"/>
              <a:t>The more powerful the processor is, the faster it can perform tasks assigned to it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Memory (i.e. RAM): </a:t>
            </a:r>
            <a:r>
              <a:rPr lang="en-US" sz="2400" dirty="0"/>
              <a:t>Akin to your brain’s “working memory” – larger memory means the processor </a:t>
            </a:r>
            <a:r>
              <a:rPr lang="en-US" dirty="0"/>
              <a:t>can</a:t>
            </a:r>
            <a:r>
              <a:rPr lang="en-US" sz="2400" dirty="0"/>
              <a:t> operate on more info </a:t>
            </a:r>
          </a:p>
          <a:p>
            <a:pPr lvl="1"/>
            <a:endParaRPr lang="en-US" dirty="0"/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Storage (i.e. HDD or SDD): </a:t>
            </a:r>
            <a:r>
              <a:rPr lang="en-US" sz="2400" dirty="0"/>
              <a:t>Akin to your brain’s “long-term memory” – data that is not currently being used, but is kept for retrieval/editing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86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830" y="429430"/>
            <a:ext cx="11530584" cy="722037"/>
          </a:xfrm>
        </p:spPr>
        <p:txBody>
          <a:bodyPr>
            <a:normAutofit/>
          </a:bodyPr>
          <a:lstStyle/>
          <a:p>
            <a:r>
              <a:rPr lang="en-US" dirty="0"/>
              <a:t>“The Big Data Revolution”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21342"/>
            <a:ext cx="10018712" cy="5300133"/>
          </a:xfrm>
        </p:spPr>
        <p:txBody>
          <a:bodyPr/>
          <a:lstStyle/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r>
              <a:rPr lang="en-US" sz="2800" dirty="0"/>
              <a:t>In the past 50 years - explosion in the processor speed, memory size, and storage density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the past 20 years - broadband (high-speed) internet networks have grown, rapid transmission of large quantities of data </a:t>
            </a:r>
            <a:r>
              <a:rPr lang="en-US" sz="2800" i="1" dirty="0"/>
              <a:t>between computers</a:t>
            </a:r>
            <a:r>
              <a:rPr lang="en-US" sz="2800" dirty="0"/>
              <a:t> now feasible</a:t>
            </a:r>
          </a:p>
          <a:p>
            <a:pPr lvl="1"/>
            <a:r>
              <a:rPr lang="en-US" sz="2400" dirty="0"/>
              <a:t>This makes data more </a:t>
            </a:r>
            <a:r>
              <a:rPr lang="en-US" sz="2400" i="1" dirty="0"/>
              <a:t>useful</a:t>
            </a:r>
            <a:r>
              <a:rPr lang="en-US" sz="2400" dirty="0"/>
              <a:t>, as it can be communicated to others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4E130-03F8-A5E2-9C5A-1E4FEB96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C8E1E-B835-48DB-815B-21B70D6B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0"/>
            <a:ext cx="971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0A8F-4C3B-C8C0-3159-1BF56854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B796-E58F-73DC-6F0D-9249927A5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it come from?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67F2-0D03-06F1-059D-0A7939CA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Data Source: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Historically, health data not readily available (or recorded)</a:t>
            </a:r>
          </a:p>
          <a:p>
            <a:pPr lvl="1"/>
            <a:r>
              <a:rPr lang="en-US" dirty="0"/>
              <a:t>R</a:t>
            </a:r>
            <a:r>
              <a:rPr lang="en-US" sz="2400" dirty="0"/>
              <a:t>ecords weren’t digitized (in many cases they still aren’t!)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quantitative HP research data was collected explicitly:</a:t>
            </a:r>
          </a:p>
          <a:p>
            <a:pPr lvl="1"/>
            <a:r>
              <a:rPr lang="en-US" sz="2400" dirty="0"/>
              <a:t>Example: surveys administered by government agencies </a:t>
            </a:r>
          </a:p>
          <a:p>
            <a:pPr lvl="1"/>
            <a:r>
              <a:rPr lang="en-US" sz="2400" dirty="0"/>
              <a:t>e.g. the National Health Interview Survey (NHIS), administered by the Census Bureau since 1957</a:t>
            </a:r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71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016000"/>
            <a:ext cx="10018712" cy="53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Upsides to survey data:</a:t>
            </a:r>
          </a:p>
          <a:p>
            <a:pPr lvl="1"/>
            <a:r>
              <a:rPr lang="en-US" sz="2800" dirty="0"/>
              <a:t>Survey designer can choose what information is collected</a:t>
            </a:r>
          </a:p>
          <a:p>
            <a:pPr lvl="1"/>
            <a:r>
              <a:rPr lang="en-US" sz="2800" dirty="0"/>
              <a:t>Data is generally well-structured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“ready” to analyze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Downsides to survey data:</a:t>
            </a:r>
          </a:p>
          <a:p>
            <a:pPr lvl="1"/>
            <a:r>
              <a:rPr lang="en-US" sz="2800" dirty="0"/>
              <a:t>Expensive to collect </a:t>
            </a:r>
            <a:r>
              <a:rPr lang="en-US" sz="2800" dirty="0">
                <a:sym typeface="Wingdings" panose="05000000000000000000" pitchFamily="2" charset="2"/>
              </a:rPr>
              <a:t> limits sample size &amp; question #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Respondents may provide inaccurate information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Can only know what the respondent can readily recall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01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Administrative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016000"/>
            <a:ext cx="10018712" cy="53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Information on/for the operations of large organizations:</a:t>
            </a:r>
          </a:p>
          <a:p>
            <a:pPr lvl="1"/>
            <a:r>
              <a:rPr lang="en-US" dirty="0"/>
              <a:t>Since Mesopotamians in 7500 BC – clay tablets for bookkeeping</a:t>
            </a:r>
          </a:p>
          <a:p>
            <a:pPr lvl="1"/>
            <a:r>
              <a:rPr lang="en-US" dirty="0"/>
              <a:t>E.g. Land deeds, government proceedings, tax rolls, records of births/deaths/marriages.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hard copy data: unreliable, errors, data loss, sharing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digitization in 20</a:t>
            </a:r>
            <a:r>
              <a:rPr lang="en-US" baseline="30000" dirty="0"/>
              <a:t>th</a:t>
            </a:r>
            <a:r>
              <a:rPr lang="en-US" dirty="0"/>
              <a:t> and 21</a:t>
            </a:r>
            <a:r>
              <a:rPr lang="en-US" baseline="30000" dirty="0"/>
              <a:t>st</a:t>
            </a:r>
            <a:r>
              <a:rPr lang="en-US" dirty="0"/>
              <a:t> centuries with growing compute 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C32CFB-0F9C-0566-891F-EED37E4BD384}"/>
              </a:ext>
            </a:extLst>
          </p:cNvPr>
          <p:cNvCxnSpPr>
            <a:cxnSpLocks/>
          </p:cNvCxnSpPr>
          <p:nvPr/>
        </p:nvCxnSpPr>
        <p:spPr>
          <a:xfrm>
            <a:off x="5723467" y="4622799"/>
            <a:ext cx="0" cy="8974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73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8" y="344763"/>
            <a:ext cx="10018712" cy="722037"/>
          </a:xfrm>
        </p:spPr>
        <p:txBody>
          <a:bodyPr/>
          <a:lstStyle/>
          <a:p>
            <a:r>
              <a:rPr lang="en-US" dirty="0"/>
              <a:t>Modern Administrative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016000"/>
            <a:ext cx="10018712" cy="5300133"/>
          </a:xfrm>
        </p:spPr>
        <p:txBody>
          <a:bodyPr>
            <a:normAutofit lnSpcReduction="10000"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Accounting records</a:t>
            </a:r>
          </a:p>
          <a:p>
            <a:pPr lvl="1"/>
            <a:r>
              <a:rPr lang="en-US" sz="2800" dirty="0"/>
              <a:t>Inventory tracking</a:t>
            </a:r>
          </a:p>
          <a:p>
            <a:pPr lvl="1"/>
            <a:r>
              <a:rPr lang="en-US" sz="2800" dirty="0"/>
              <a:t>Customer service</a:t>
            </a:r>
          </a:p>
          <a:p>
            <a:pPr lvl="1"/>
            <a:r>
              <a:rPr lang="en-US" sz="2800" dirty="0"/>
              <a:t>Human resources</a:t>
            </a:r>
          </a:p>
          <a:p>
            <a:pPr lvl="1"/>
            <a:r>
              <a:rPr lang="en-US" sz="2800" dirty="0"/>
              <a:t>Tax records</a:t>
            </a:r>
          </a:p>
          <a:p>
            <a:pPr lvl="1"/>
            <a:r>
              <a:rPr lang="en-US" sz="2800" dirty="0"/>
              <a:t>Health records</a:t>
            </a:r>
          </a:p>
          <a:p>
            <a:pPr lvl="1"/>
            <a:r>
              <a:rPr lang="en-US" sz="2800" dirty="0"/>
              <a:t>Insurance claims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sz="2800" dirty="0"/>
              <a:t>oal of administrative data is to keep detailed records for future reference, so this data is inherently “big”:</a:t>
            </a:r>
          </a:p>
          <a:p>
            <a:pPr lvl="1"/>
            <a:r>
              <a:rPr lang="en-US" sz="2400" dirty="0"/>
              <a:t>Both in the number of entries recorded, and the activities recorded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7641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49" y="293963"/>
            <a:ext cx="10931701" cy="722037"/>
          </a:xfrm>
        </p:spPr>
        <p:txBody>
          <a:bodyPr/>
          <a:lstStyle/>
          <a:p>
            <a:r>
              <a:rPr lang="en-US" dirty="0"/>
              <a:t>(Dis)Advantages of Administrative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3" y="1421342"/>
            <a:ext cx="10018712" cy="53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Typical </a:t>
            </a:r>
            <a:r>
              <a:rPr lang="en-US" b="1" dirty="0"/>
              <a:t>advantages</a:t>
            </a:r>
            <a:r>
              <a:rPr lang="en-US" dirty="0"/>
              <a:t> of admin data relative to survey data: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Larger sample sizes 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More precise measurement 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Less bias in responses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Larger number of variables</a:t>
            </a:r>
          </a:p>
          <a:p>
            <a:pPr lvl="1">
              <a:spcBef>
                <a:spcPts val="0"/>
              </a:spcBef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Typical </a:t>
            </a:r>
            <a:r>
              <a:rPr lang="en-US" b="1" dirty="0"/>
              <a:t>disadvantages</a:t>
            </a:r>
            <a:r>
              <a:rPr lang="en-US" dirty="0"/>
              <a:t> of admin data relative to survey data: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Not be crafted for analyst’s intended purpose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Unlikely to capture important measures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953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541867"/>
            <a:ext cx="10018712" cy="722037"/>
          </a:xfrm>
        </p:spPr>
        <p:txBody>
          <a:bodyPr/>
          <a:lstStyle/>
          <a:p>
            <a:r>
              <a:rPr lang="en-US" dirty="0"/>
              <a:t>Administrative Data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016000"/>
            <a:ext cx="10018712" cy="5300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healthcare system produces two unique, massive forms of admin data used by researchers, managers, and policymakers: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800" b="1" dirty="0"/>
              <a:t>Health Insurance Claims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Electronic Health Records (EHR)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980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4CD12-7EAE-C2BE-D722-8BF31BA45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F4EE-CC79-D0A9-01B8-DDCE7038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51504"/>
            <a:ext cx="10018712" cy="722037"/>
          </a:xfrm>
        </p:spPr>
        <p:txBody>
          <a:bodyPr/>
          <a:lstStyle/>
          <a:p>
            <a:r>
              <a:rPr lang="en-US" dirty="0"/>
              <a:t>Second Quarter – Context-focus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9E47A-F48A-B978-F6D0-41C8DEDE6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56" y="1418558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2 lectures – more theoretical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 lab – more practical </a:t>
            </a:r>
          </a:p>
          <a:p>
            <a:endParaRPr lang="en-US" dirty="0"/>
          </a:p>
          <a:p>
            <a:r>
              <a:rPr lang="en-US" dirty="0"/>
              <a:t>Assignments – introduced and explained next week</a:t>
            </a:r>
          </a:p>
          <a:p>
            <a:endParaRPr lang="en-US" dirty="0"/>
          </a:p>
          <a:p>
            <a:r>
              <a:rPr lang="en-US" dirty="0"/>
              <a:t>Disclaimer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FB00-9D92-270F-F4CA-5115229C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19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example health insurance claim data">
            <a:extLst>
              <a:ext uri="{FF2B5EF4-FFF2-40B4-BE49-F238E27FC236}">
                <a16:creationId xmlns:a16="http://schemas.microsoft.com/office/drawing/2014/main" id="{889B16F7-4E25-458A-AC2C-992EFDD8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52" y="869355"/>
            <a:ext cx="4528467" cy="57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201" y="-91868"/>
            <a:ext cx="11095737" cy="1404108"/>
          </a:xfrm>
        </p:spPr>
        <p:txBody>
          <a:bodyPr>
            <a:noAutofit/>
          </a:bodyPr>
          <a:lstStyle/>
          <a:p>
            <a:r>
              <a:rPr lang="en-US" dirty="0"/>
              <a:t>Sample Health Insurance Claim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6BB67A-3EBD-4859-82D1-F360173A86D2}"/>
              </a:ext>
            </a:extLst>
          </p:cNvPr>
          <p:cNvSpPr/>
          <p:nvPr/>
        </p:nvSpPr>
        <p:spPr>
          <a:xfrm>
            <a:off x="740664" y="1801368"/>
            <a:ext cx="4398737" cy="7498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EBA21-0AB0-4A7A-9827-23EAAA859B68}"/>
              </a:ext>
            </a:extLst>
          </p:cNvPr>
          <p:cNvSpPr/>
          <p:nvPr/>
        </p:nvSpPr>
        <p:spPr>
          <a:xfrm>
            <a:off x="740664" y="3930396"/>
            <a:ext cx="4398737" cy="74980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DE0E0E-11CD-4399-BE1D-8BA47F3C4202}"/>
              </a:ext>
            </a:extLst>
          </p:cNvPr>
          <p:cNvSpPr/>
          <p:nvPr/>
        </p:nvSpPr>
        <p:spPr>
          <a:xfrm>
            <a:off x="740664" y="4850891"/>
            <a:ext cx="4398737" cy="130302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BF90CC-32C3-44BE-AA29-D1E2D2FFB48F}"/>
              </a:ext>
            </a:extLst>
          </p:cNvPr>
          <p:cNvCxnSpPr>
            <a:endCxn id="5" idx="3"/>
          </p:cNvCxnSpPr>
          <p:nvPr/>
        </p:nvCxnSpPr>
        <p:spPr>
          <a:xfrm flipH="1">
            <a:off x="5139401" y="2176272"/>
            <a:ext cx="14970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118A9A-313B-4F98-8A9E-31C2CA190D3E}"/>
              </a:ext>
            </a:extLst>
          </p:cNvPr>
          <p:cNvSpPr txBox="1"/>
          <p:nvPr/>
        </p:nvSpPr>
        <p:spPr>
          <a:xfrm>
            <a:off x="6636470" y="1991606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Identifiers, DOB, Sex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CE4D5B-F8CE-4272-8D39-D5EB56BB3F2C}"/>
              </a:ext>
            </a:extLst>
          </p:cNvPr>
          <p:cNvCxnSpPr/>
          <p:nvPr/>
        </p:nvCxnSpPr>
        <p:spPr>
          <a:xfrm flipH="1">
            <a:off x="5147760" y="4312397"/>
            <a:ext cx="14970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C6ADF8-4424-414F-AE0B-821C42570983}"/>
              </a:ext>
            </a:extLst>
          </p:cNvPr>
          <p:cNvSpPr txBox="1"/>
          <p:nvPr/>
        </p:nvSpPr>
        <p:spPr>
          <a:xfrm>
            <a:off x="6636470" y="4127731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Provider ID, Diagnosis Codes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2985FB-3D49-491D-B3F3-132406F867EE}"/>
              </a:ext>
            </a:extLst>
          </p:cNvPr>
          <p:cNvCxnSpPr/>
          <p:nvPr/>
        </p:nvCxnSpPr>
        <p:spPr>
          <a:xfrm flipH="1">
            <a:off x="5156119" y="5492318"/>
            <a:ext cx="14970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574A77-93B3-4099-A337-4BACF163829D}"/>
              </a:ext>
            </a:extLst>
          </p:cNvPr>
          <p:cNvSpPr txBox="1"/>
          <p:nvPr/>
        </p:nvSpPr>
        <p:spPr>
          <a:xfrm>
            <a:off x="6644828" y="5307652"/>
            <a:ext cx="36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 Codes, Date, Provider IDs</a:t>
            </a:r>
          </a:p>
        </p:txBody>
      </p:sp>
    </p:spTree>
    <p:extLst>
      <p:ext uri="{BB962C8B-B14F-4D97-AF65-F5344CB8AC3E}">
        <p14:creationId xmlns:p14="http://schemas.microsoft.com/office/powerpoint/2010/main" val="3057399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93963"/>
            <a:ext cx="10018712" cy="722037"/>
          </a:xfrm>
        </p:spPr>
        <p:txBody>
          <a:bodyPr/>
          <a:lstStyle/>
          <a:p>
            <a:r>
              <a:rPr lang="en-US" dirty="0"/>
              <a:t>Administrative Data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016000"/>
            <a:ext cx="10018712" cy="5300133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 individual claim can’t tell you much about the patient</a:t>
            </a:r>
          </a:p>
          <a:p>
            <a:pPr lvl="1"/>
            <a:r>
              <a:rPr lang="en-US" sz="2400" dirty="0"/>
              <a:t>Basic demographics</a:t>
            </a:r>
          </a:p>
          <a:p>
            <a:pPr lvl="1"/>
            <a:r>
              <a:rPr lang="en-US" sz="2400" dirty="0"/>
              <a:t>Diagnosis codes given by the provider</a:t>
            </a:r>
          </a:p>
          <a:p>
            <a:pPr lvl="1"/>
            <a:r>
              <a:rPr lang="en-US" sz="2400" dirty="0"/>
              <a:t>Provider IDs, and the services they rendered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However, observing all claims for an individual over an extended period can give the analyst (you!) sense as to their health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3968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93963"/>
            <a:ext cx="10018712" cy="722037"/>
          </a:xfrm>
        </p:spPr>
        <p:txBody>
          <a:bodyPr/>
          <a:lstStyle/>
          <a:p>
            <a:r>
              <a:rPr lang="en-US" dirty="0"/>
              <a:t>Electronic Health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016000"/>
            <a:ext cx="10018712" cy="5300133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On the other hand, electronic health records (EHR) can give a much clearer picture of an individual’s health</a:t>
            </a:r>
          </a:p>
          <a:p>
            <a:pPr lvl="1"/>
            <a:r>
              <a:rPr lang="en-US" sz="2400" dirty="0"/>
              <a:t>Detailed date/time data</a:t>
            </a:r>
          </a:p>
          <a:p>
            <a:pPr lvl="1"/>
            <a:r>
              <a:rPr lang="en-US" sz="2400" dirty="0"/>
              <a:t>Patient vitals (heart rate, blood pressure, BMI, etc.), lab values</a:t>
            </a:r>
          </a:p>
          <a:p>
            <a:pPr lvl="1"/>
            <a:r>
              <a:rPr lang="en-US" sz="2400" dirty="0"/>
              <a:t>Physician notes, medical history</a:t>
            </a:r>
          </a:p>
          <a:p>
            <a:pPr lvl="1"/>
            <a:r>
              <a:rPr lang="en-US" sz="2400" dirty="0"/>
              <a:t>Diagnoses, Procedures, imaging (MRI, X-ray, etc.)</a:t>
            </a:r>
          </a:p>
          <a:p>
            <a:pPr lvl="1"/>
            <a:r>
              <a:rPr lang="en-US" sz="2400" dirty="0"/>
              <a:t>And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5217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/>
          <a:lstStyle/>
          <a:p>
            <a:r>
              <a:rPr lang="en-US" dirty="0"/>
              <a:t>Electronic Health Records (EHR)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EA6169-CC83-4A08-84A3-40CF835E7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559" y="817001"/>
            <a:ext cx="7642881" cy="558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E5485-B83E-45AA-885D-1D7D8C63AF7F}"/>
              </a:ext>
            </a:extLst>
          </p:cNvPr>
          <p:cNvSpPr txBox="1"/>
          <p:nvPr/>
        </p:nvSpPr>
        <p:spPr>
          <a:xfrm>
            <a:off x="106853" y="6400800"/>
            <a:ext cx="192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Sallis</a:t>
            </a:r>
            <a:r>
              <a:rPr lang="en-US" dirty="0"/>
              <a:t> et al. (2016)</a:t>
            </a:r>
          </a:p>
        </p:txBody>
      </p:sp>
    </p:spTree>
    <p:extLst>
      <p:ext uri="{BB962C8B-B14F-4D97-AF65-F5344CB8AC3E}">
        <p14:creationId xmlns:p14="http://schemas.microsoft.com/office/powerpoint/2010/main" val="176049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501C-AA4C-5445-75F0-3229E350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F0B5F-B3C8-2B1E-F28F-CE347A71E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Structure, content, and “big”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9D0E-50B0-F4A8-1533-9E886CBD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4D4447-DB9E-CA4B-268D-97A1A16C0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8547"/>
            <a:ext cx="10905066" cy="54409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B9CF4-00DA-8BEE-EC2A-4711FEC9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492F01-E4F1-4D86-9950-5741957218DA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5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279400"/>
            <a:ext cx="10018712" cy="722037"/>
          </a:xfrm>
        </p:spPr>
        <p:txBody>
          <a:bodyPr/>
          <a:lstStyle/>
          <a:p>
            <a:r>
              <a:rPr lang="en-US" dirty="0"/>
              <a:t>Data: “Structured” vs “Unstructured”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21342"/>
            <a:ext cx="10018712" cy="530013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 your courses, it’s possible you’ve only worked with “structured” data – clearly defined</a:t>
            </a:r>
            <a:r>
              <a:rPr lang="en-US" dirty="0"/>
              <a:t> and </a:t>
            </a:r>
            <a:r>
              <a:rPr lang="en-US" sz="2800" dirty="0"/>
              <a:t>categorized easily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But most </a:t>
            </a:r>
            <a:r>
              <a:rPr lang="en-US" dirty="0"/>
              <a:t>real world</a:t>
            </a:r>
            <a:r>
              <a:rPr lang="en-US" sz="2800" dirty="0"/>
              <a:t> data is unstructured.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b="1" dirty="0"/>
              <a:t>Intuition for “structured” vs. “unstructured”:</a:t>
            </a:r>
            <a:r>
              <a:rPr lang="en-US" sz="2800" dirty="0"/>
              <a:t>  </a:t>
            </a:r>
          </a:p>
          <a:p>
            <a:pPr marL="0" indent="0">
              <a:buNone/>
            </a:pPr>
            <a:r>
              <a:rPr lang="en-US" sz="2800" dirty="0"/>
              <a:t>“Could this type of data be readily analyzed in a spreadsheet?” 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 “yes”  = structured.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373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398515"/>
            <a:ext cx="10401300" cy="722037"/>
          </a:xfrm>
        </p:spPr>
        <p:txBody>
          <a:bodyPr/>
          <a:lstStyle/>
          <a:p>
            <a:r>
              <a:rPr lang="en-US" dirty="0"/>
              <a:t>Example: Structured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5C5A8-166B-4D27-AF19-EA5744C6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632"/>
          <a:stretch/>
        </p:blipFill>
        <p:spPr>
          <a:xfrm>
            <a:off x="1769809" y="1352440"/>
            <a:ext cx="8212391" cy="45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1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57" y="377032"/>
            <a:ext cx="10501443" cy="905933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Healthcare Data: Structured and Unstructured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“Less than 15 percent of health data in EHRs are entered in structured data fields.” (</a:t>
            </a:r>
            <a:r>
              <a:rPr lang="en-US" sz="2800" dirty="0" err="1"/>
              <a:t>Roski</a:t>
            </a:r>
            <a:r>
              <a:rPr lang="en-US" sz="2800" dirty="0"/>
              <a:t> et al., 2014)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Traditionally, structure was a precondition for analysis and retrieval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But </a:t>
            </a:r>
            <a:r>
              <a:rPr lang="en-US" sz="2800" dirty="0"/>
              <a:t>“big data” approaches enable the efficient linkage and analysis of unstructured data to answer operational or research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1339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334179"/>
            <a:ext cx="10018712" cy="722037"/>
          </a:xfrm>
        </p:spPr>
        <p:txBody>
          <a:bodyPr/>
          <a:lstStyle/>
          <a:p>
            <a:r>
              <a:rPr lang="en-US" dirty="0"/>
              <a:t>Transforming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4" y="1238779"/>
            <a:ext cx="10018712" cy="530013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large part of what </a:t>
            </a:r>
            <a:r>
              <a:rPr lang="en-US" dirty="0"/>
              <a:t>folks</a:t>
            </a:r>
            <a:r>
              <a:rPr lang="en-US" sz="2800" dirty="0"/>
              <a:t> call “data science” consists of “ETL” (</a:t>
            </a:r>
            <a:r>
              <a:rPr lang="en-US" sz="2800" b="1" dirty="0"/>
              <a:t>Extract, Transform, Load)</a:t>
            </a:r>
            <a:r>
              <a:rPr lang="en-US" sz="2800" dirty="0"/>
              <a:t> tasks</a:t>
            </a:r>
          </a:p>
          <a:p>
            <a:pPr lvl="1"/>
            <a:r>
              <a:rPr lang="en-US" sz="2400" dirty="0"/>
              <a:t>“How do I extract data of interest in its current (often raw, unstructured) form, and transform it so that it can be more easily used?”</a:t>
            </a: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Example: </a:t>
            </a:r>
            <a:r>
              <a:rPr lang="en-US" sz="2800" dirty="0"/>
              <a:t>suppose you’d like to use the unstructured text from physicians’ EHR notes to better predict future adverse health outcomes for patients. </a:t>
            </a:r>
            <a:r>
              <a:rPr lang="en-US" sz="2800" i="1" dirty="0"/>
              <a:t>How might you do this?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454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3E13-EBC6-605E-3034-208AED09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Policy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73EF-4D56-FA66-7C9A-4C051B6B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C132-AE24-01B7-6A30-CA76BFC0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53746"/>
            <a:ext cx="10018712" cy="722037"/>
          </a:xfrm>
        </p:spPr>
        <p:txBody>
          <a:bodyPr/>
          <a:lstStyle/>
          <a:p>
            <a:r>
              <a:rPr lang="en-US" dirty="0"/>
              <a:t>Example: Structuring Physician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016000"/>
            <a:ext cx="10018712" cy="5300133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Perhaps you know a keyword that would be helpful to identify:</a:t>
            </a:r>
          </a:p>
          <a:p>
            <a:pPr lvl="1"/>
            <a:r>
              <a:rPr lang="en-US" dirty="0"/>
              <a:t>G</a:t>
            </a:r>
            <a:r>
              <a:rPr lang="en-US" sz="2400" dirty="0"/>
              <a:t>enerate flag (i.e.</a:t>
            </a:r>
            <a:r>
              <a:rPr lang="en-US" dirty="0"/>
              <a:t>,</a:t>
            </a:r>
            <a:r>
              <a:rPr lang="en-US" sz="2400" dirty="0"/>
              <a:t> “dummy”) variables for each patient encounter that indicate whether the physician used that word in her notes.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Maybe not and they all could be important</a:t>
            </a:r>
            <a:r>
              <a:rPr lang="en-US" dirty="0"/>
              <a:t>?</a:t>
            </a:r>
            <a:endParaRPr lang="en-US" sz="2800" dirty="0"/>
          </a:p>
          <a:p>
            <a:pPr lvl="1"/>
            <a:r>
              <a:rPr lang="en-US" sz="2400" dirty="0"/>
              <a:t>Generate a flag for each word/phrase in the physician notes</a:t>
            </a:r>
            <a:r>
              <a:rPr lang="en-US" dirty="0"/>
              <a:t>?</a:t>
            </a:r>
          </a:p>
          <a:p>
            <a:pPr lvl="1"/>
            <a:r>
              <a:rPr lang="en-US" sz="2400" dirty="0"/>
              <a:t> … thousands of variables (think: Pandas </a:t>
            </a:r>
            <a:r>
              <a:rPr lang="en-US" sz="2400" dirty="0" err="1"/>
              <a:t>Dataframe</a:t>
            </a:r>
            <a:r>
              <a:rPr lang="en-US" sz="2400" dirty="0"/>
              <a:t> columns)!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0800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10067"/>
            <a:ext cx="10018712" cy="722037"/>
          </a:xfrm>
        </p:spPr>
        <p:txBody>
          <a:bodyPr/>
          <a:lstStyle/>
          <a:p>
            <a:r>
              <a:rPr lang="en-US" dirty="0"/>
              <a:t>Data Dimensions: “Long” vs. “Wide”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06200" y="6400800"/>
            <a:ext cx="550862" cy="365125"/>
          </a:xfrm>
        </p:spPr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7FCD15-69D5-4946-850C-CCEB0742E92A}"/>
              </a:ext>
            </a:extLst>
          </p:cNvPr>
          <p:cNvGraphicFramePr>
            <a:graphicFrameLocks noGrp="1"/>
          </p:cNvGraphicFramePr>
          <p:nvPr/>
        </p:nvGraphicFramePr>
        <p:xfrm>
          <a:off x="881930" y="1176924"/>
          <a:ext cx="2753091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97">
                  <a:extLst>
                    <a:ext uri="{9D8B030D-6E8A-4147-A177-3AD203B41FA5}">
                      <a16:colId xmlns:a16="http://schemas.microsoft.com/office/drawing/2014/main" val="991445787"/>
                    </a:ext>
                  </a:extLst>
                </a:gridCol>
                <a:gridCol w="917697">
                  <a:extLst>
                    <a:ext uri="{9D8B030D-6E8A-4147-A177-3AD203B41FA5}">
                      <a16:colId xmlns:a16="http://schemas.microsoft.com/office/drawing/2014/main" val="3229772263"/>
                    </a:ext>
                  </a:extLst>
                </a:gridCol>
                <a:gridCol w="917697">
                  <a:extLst>
                    <a:ext uri="{9D8B030D-6E8A-4147-A177-3AD203B41FA5}">
                      <a16:colId xmlns:a16="http://schemas.microsoft.com/office/drawing/2014/main" val="2020074491"/>
                    </a:ext>
                  </a:extLst>
                </a:gridCol>
              </a:tblGrid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cardiac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93330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44168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16914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377751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4169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12408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01380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437302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02599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685303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703421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68242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486456"/>
                  </a:ext>
                </a:extLst>
              </a:tr>
              <a:tr h="3482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005280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6B778BF6-2970-4674-AF97-D65CD309CFE2}"/>
              </a:ext>
            </a:extLst>
          </p:cNvPr>
          <p:cNvGraphicFramePr>
            <a:graphicFrameLocks noGrp="1"/>
          </p:cNvGraphicFramePr>
          <p:nvPr/>
        </p:nvGraphicFramePr>
        <p:xfrm>
          <a:off x="4717945" y="1176924"/>
          <a:ext cx="706368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633">
                  <a:extLst>
                    <a:ext uri="{9D8B030D-6E8A-4147-A177-3AD203B41FA5}">
                      <a16:colId xmlns:a16="http://schemas.microsoft.com/office/drawing/2014/main" val="991445787"/>
                    </a:ext>
                  </a:extLst>
                </a:gridCol>
                <a:gridCol w="677075">
                  <a:extLst>
                    <a:ext uri="{9D8B030D-6E8A-4147-A177-3AD203B41FA5}">
                      <a16:colId xmlns:a16="http://schemas.microsoft.com/office/drawing/2014/main" val="3229772263"/>
                    </a:ext>
                  </a:extLst>
                </a:gridCol>
                <a:gridCol w="846925">
                  <a:extLst>
                    <a:ext uri="{9D8B030D-6E8A-4147-A177-3AD203B41FA5}">
                      <a16:colId xmlns:a16="http://schemas.microsoft.com/office/drawing/2014/main" val="2020074491"/>
                    </a:ext>
                  </a:extLst>
                </a:gridCol>
                <a:gridCol w="722783">
                  <a:extLst>
                    <a:ext uri="{9D8B030D-6E8A-4147-A177-3AD203B41FA5}">
                      <a16:colId xmlns:a16="http://schemas.microsoft.com/office/drawing/2014/main" val="2785271448"/>
                    </a:ext>
                  </a:extLst>
                </a:gridCol>
                <a:gridCol w="784854">
                  <a:extLst>
                    <a:ext uri="{9D8B030D-6E8A-4147-A177-3AD203B41FA5}">
                      <a16:colId xmlns:a16="http://schemas.microsoft.com/office/drawing/2014/main" val="3321216568"/>
                    </a:ext>
                  </a:extLst>
                </a:gridCol>
                <a:gridCol w="784854">
                  <a:extLst>
                    <a:ext uri="{9D8B030D-6E8A-4147-A177-3AD203B41FA5}">
                      <a16:colId xmlns:a16="http://schemas.microsoft.com/office/drawing/2014/main" val="3355537854"/>
                    </a:ext>
                  </a:extLst>
                </a:gridCol>
                <a:gridCol w="784854">
                  <a:extLst>
                    <a:ext uri="{9D8B030D-6E8A-4147-A177-3AD203B41FA5}">
                      <a16:colId xmlns:a16="http://schemas.microsoft.com/office/drawing/2014/main" val="1066371061"/>
                    </a:ext>
                  </a:extLst>
                </a:gridCol>
                <a:gridCol w="784854">
                  <a:extLst>
                    <a:ext uri="{9D8B030D-6E8A-4147-A177-3AD203B41FA5}">
                      <a16:colId xmlns:a16="http://schemas.microsoft.com/office/drawing/2014/main" val="249288286"/>
                    </a:ext>
                  </a:extLst>
                </a:gridCol>
                <a:gridCol w="784854">
                  <a:extLst>
                    <a:ext uri="{9D8B030D-6E8A-4147-A177-3AD203B41FA5}">
                      <a16:colId xmlns:a16="http://schemas.microsoft.com/office/drawing/2014/main" val="2456165454"/>
                    </a:ext>
                  </a:extLst>
                </a:gridCol>
              </a:tblGrid>
              <a:tr h="323584">
                <a:tc>
                  <a:txBody>
                    <a:bodyPr/>
                    <a:lstStyle/>
                    <a:p>
                      <a:r>
                        <a:rPr lang="en-US" dirty="0"/>
                        <a:t>cardiac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93330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44168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16914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377751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4169"/>
                  </a:ext>
                </a:extLst>
              </a:tr>
              <a:tr h="3171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12408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901380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437302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53DFFD40-E23D-40EB-8DFF-849897EA2855}"/>
              </a:ext>
            </a:extLst>
          </p:cNvPr>
          <p:cNvSpPr/>
          <p:nvPr/>
        </p:nvSpPr>
        <p:spPr>
          <a:xfrm>
            <a:off x="4284312" y="1202732"/>
            <a:ext cx="367645" cy="2926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DBF22-F729-40F8-AC7A-692864004482}"/>
              </a:ext>
            </a:extLst>
          </p:cNvPr>
          <p:cNvSpPr txBox="1"/>
          <p:nvPr/>
        </p:nvSpPr>
        <p:spPr>
          <a:xfrm>
            <a:off x="3935521" y="2434940"/>
            <a:ext cx="282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346B65E-AA16-4DD3-9496-57E63A38FA8E}"/>
              </a:ext>
            </a:extLst>
          </p:cNvPr>
          <p:cNvSpPr/>
          <p:nvPr/>
        </p:nvSpPr>
        <p:spPr>
          <a:xfrm rot="16200000">
            <a:off x="8065966" y="850753"/>
            <a:ext cx="367645" cy="7063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9082F-3DB8-41CC-959C-DABE85030625}"/>
              </a:ext>
            </a:extLst>
          </p:cNvPr>
          <p:cNvSpPr txBox="1"/>
          <p:nvPr/>
        </p:nvSpPr>
        <p:spPr>
          <a:xfrm>
            <a:off x="8075341" y="4558529"/>
            <a:ext cx="298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5E838-936F-4E8C-995E-483A545C4765}"/>
              </a:ext>
            </a:extLst>
          </p:cNvPr>
          <p:cNvSpPr txBox="1"/>
          <p:nvPr/>
        </p:nvSpPr>
        <p:spPr>
          <a:xfrm>
            <a:off x="3935521" y="4789361"/>
            <a:ext cx="6800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N: </a:t>
            </a:r>
            <a:r>
              <a:rPr lang="en-US" sz="2000" dirty="0"/>
              <a:t># of observations in dataset (rows)</a:t>
            </a:r>
          </a:p>
          <a:p>
            <a:r>
              <a:rPr lang="en-US" sz="2000" b="1" dirty="0"/>
              <a:t>K: </a:t>
            </a:r>
            <a:r>
              <a:rPr lang="en-US" sz="2000" dirty="0"/>
              <a:t># of variables in dataset (columns)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K is large: “wide”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N is large: “long”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“wide” and “long” are NOT mutually exclusive terms!</a:t>
            </a:r>
          </a:p>
        </p:txBody>
      </p:sp>
    </p:spTree>
    <p:extLst>
      <p:ext uri="{BB962C8B-B14F-4D97-AF65-F5344CB8AC3E}">
        <p14:creationId xmlns:p14="http://schemas.microsoft.com/office/powerpoint/2010/main" val="796656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414867"/>
            <a:ext cx="10018712" cy="722037"/>
          </a:xfrm>
        </p:spPr>
        <p:txBody>
          <a:bodyPr/>
          <a:lstStyle/>
          <a:p>
            <a:r>
              <a:rPr lang="en-US" dirty="0"/>
              <a:t>Defining “Big Data”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447800"/>
            <a:ext cx="10018712" cy="530013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“Big Data” can be used to refer to data that is wide or long, but is typically both, and often contains unstructured data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Generally, we’re talking about data that’s so “big” that it cannot be contained in the memory of a typical computer.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However, most “Big Data” analysis tools (like machine learning algorithms</a:t>
            </a:r>
            <a:r>
              <a:rPr lang="en-US" dirty="0"/>
              <a:t>) </a:t>
            </a:r>
            <a:r>
              <a:rPr lang="en-US" sz="2800" dirty="0"/>
              <a:t>are uniquely suited to handling </a:t>
            </a:r>
            <a:r>
              <a:rPr lang="en-US" sz="2800" b="1" dirty="0"/>
              <a:t>wide</a:t>
            </a:r>
            <a:r>
              <a:rPr lang="en-US" sz="2800" dirty="0"/>
              <a:t> data – finding patterns across large combinations of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302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4" y="541867"/>
            <a:ext cx="10018712" cy="722037"/>
          </a:xfrm>
        </p:spPr>
        <p:txBody>
          <a:bodyPr/>
          <a:lstStyle/>
          <a:p>
            <a:r>
              <a:rPr lang="en-US" dirty="0"/>
              <a:t>Big Data: Linking Across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016000"/>
            <a:ext cx="10018712" cy="5300133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Another important aspect that contributes to the ‘width’ of Big Data is that datasets from separate administrative sources are often “merged” together to address questions.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A health system linking SSA death records to its EHR, enabling it to better measure patient (past and present) outcomes</a:t>
            </a:r>
          </a:p>
          <a:p>
            <a:pPr lvl="1"/>
            <a:r>
              <a:rPr lang="en-US" sz="2400" dirty="0"/>
              <a:t>Merging IRS income tax records with data from a randomized policy evaluation, to determine its effect on subsequent employment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6408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93963"/>
            <a:ext cx="10018712" cy="722037"/>
          </a:xfrm>
        </p:spPr>
        <p:txBody>
          <a:bodyPr/>
          <a:lstStyle/>
          <a:p>
            <a:r>
              <a:rPr lang="en-US" dirty="0"/>
              <a:t>Real-Time Digitization of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016000"/>
            <a:ext cx="10018712" cy="5300133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advances in computing capacity have lead to proliferation of interconnected mobile devices (the “internet of things”)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This is not restricted to telecommunication and consumer electronics – consider recent developments in health</a:t>
            </a:r>
          </a:p>
          <a:p>
            <a:pPr lvl="1"/>
            <a:r>
              <a:rPr lang="en-US" sz="2400" dirty="0"/>
              <a:t>Mobile imaging</a:t>
            </a:r>
          </a:p>
          <a:p>
            <a:pPr lvl="1"/>
            <a:r>
              <a:rPr lang="en-US" sz="2400" dirty="0"/>
              <a:t>“Wearable” technology (heart rate and blood pressure sensors, glucose monitors, exercise trackers, health apps)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b="1" dirty="0"/>
              <a:t>This data is all stored somewhere…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6336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253746"/>
            <a:ext cx="10514012" cy="722037"/>
          </a:xfrm>
        </p:spPr>
        <p:txBody>
          <a:bodyPr/>
          <a:lstStyle/>
          <a:p>
            <a:r>
              <a:rPr lang="en-US" dirty="0"/>
              <a:t>Data Misuse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088" y="1381125"/>
            <a:ext cx="10018712" cy="530013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Given the sensitive nature of health data, there are concerns regarding the security of personally identifiable information (PII).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It can be surprisingly easy to trace even  “de-identified / anonymized” data back to a specific an individual especially with the data is “wide” or the sample is specific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800" dirty="0"/>
              <a:t>In addition to privacy, </a:t>
            </a:r>
            <a:r>
              <a:rPr lang="en-US" dirty="0"/>
              <a:t>also concern </a:t>
            </a:r>
            <a:r>
              <a:rPr lang="en-US" sz="2800" dirty="0"/>
              <a:t>that such data could be misused to illegally discriminate against individuals/groups</a:t>
            </a:r>
            <a:r>
              <a:rPr lang="en-US" sz="24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C14D7-BA05-5044-82A4-B816357EAFBA}" type="slidenum">
              <a:rPr lang="en-US" altLang="x-none" smtClean="0"/>
              <a:pPr>
                <a:defRPr/>
              </a:pPr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94046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174CA-CEE8-B233-22C1-BBA93EEA9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8BCB59-DFD4-D179-09C4-11144FCE4B94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D379BD-D8DA-B348-1AEF-F6169D8367C8}"/>
                </a:ext>
              </a:extLst>
            </p:cNvPr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3014CE-570B-F5C8-8F64-3624F7679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7CD973-5FCF-F123-2A3C-A53EDE83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2342EF-876B-B29D-150A-BF4B681BE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252327-8CA9-76D7-F0A2-CA5436C3DF6E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Questions?</a:t>
              </a:r>
              <a:endParaRPr 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5B97D7C-144C-0E24-AFDF-30ED5B9B2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5E6558-F3C5-2AFF-310D-0763B0035868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68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A726-D64D-4E0E-2194-D98B7452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29EEF-403F-12DA-06FE-E3EC1BCC2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44D47-0E08-C0DD-A1F2-173F39CD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8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C9DE-2A95-DF24-1BA3-246B1A78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based decision 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0646-931D-F031-0F43-975E5437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9DFEA8-DB14-27CF-C356-31AAFE7E7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2960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6824E1C1-ADAF-2E16-0D73-970FA265D8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6500" y="2971800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8E5C3BF8-87A7-327B-AE58-0F8979DBC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6000" y="2806700"/>
            <a:ext cx="1244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2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C5906-CDB2-215C-496E-E4F3CC75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10DC-611D-2A33-001A-13B24AD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B950-4B8D-D1C1-05C9-F4DF0C22F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aside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181D-4702-0400-5CA1-3A76661C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5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596" y="347811"/>
            <a:ext cx="10018712" cy="722037"/>
          </a:xfrm>
        </p:spPr>
        <p:txBody>
          <a:bodyPr/>
          <a:lstStyle/>
          <a:p>
            <a:r>
              <a:rPr lang="en-US" dirty="0"/>
              <a:t>Amount of Data Created Each Year</a:t>
            </a:r>
          </a:p>
        </p:txBody>
      </p:sp>
      <p:pic>
        <p:nvPicPr>
          <p:cNvPr id="1028" name="Picture 4" descr="IDC Datasphere grow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96" y="1196170"/>
            <a:ext cx="9388096" cy="5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FF22-CD8E-EA5E-F979-2AA3E491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351504"/>
            <a:ext cx="10018712" cy="722037"/>
          </a:xfrm>
        </p:spPr>
        <p:txBody>
          <a:bodyPr/>
          <a:lstStyle/>
          <a:p>
            <a:r>
              <a:rPr lang="en-US" dirty="0"/>
              <a:t>Scale of the Global Data Growth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D27C1-BF5B-E25E-46F9-EEE74347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56" y="141855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1 zettabyte = a trillion gigabytes </a:t>
            </a:r>
          </a:p>
          <a:p>
            <a:r>
              <a:rPr lang="en-US" dirty="0"/>
              <a:t>1 gigabyte = 1000 megabyte,</a:t>
            </a:r>
          </a:p>
          <a:p>
            <a:r>
              <a:rPr lang="en-US" dirty="0"/>
              <a:t>1 megabyte = 1000 kilobytes</a:t>
            </a:r>
          </a:p>
          <a:p>
            <a:r>
              <a:rPr lang="en-US" dirty="0"/>
              <a:t>1 kilobyte = 1000 bytes</a:t>
            </a:r>
          </a:p>
          <a:p>
            <a:r>
              <a:rPr lang="en-US" dirty="0"/>
              <a:t>Each byte has 8 bits of information </a:t>
            </a:r>
          </a:p>
          <a:p>
            <a:r>
              <a:rPr lang="en-US" dirty="0"/>
              <a:t>A bit is the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smallest unit of digital information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Downloading global datasphere would take 1.8 billion years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09DF-06AB-5FD2-3D88-89078DD5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E1C-F09D-0551-E1B5-EB87B263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it matter?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D693-B033-D516-FE59-92621B3D8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is out there – do you need more?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Finding signal in the noise – how?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 may not be your data but your compute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10BD2-7543-BBD2-505C-F5FB33B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2F01-E4F1-4D86-9950-574195721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1968</Words>
  <Application>Microsoft Office PowerPoint</Application>
  <PresentationFormat>Widescreen</PresentationFormat>
  <Paragraphs>398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Aptos</vt:lpstr>
      <vt:lpstr>Aptos Display</vt:lpstr>
      <vt:lpstr>Arial</vt:lpstr>
      <vt:lpstr>Calibri</vt:lpstr>
      <vt:lpstr>Century Gothic</vt:lpstr>
      <vt:lpstr>Google Sans</vt:lpstr>
      <vt:lpstr>Roboto</vt:lpstr>
      <vt:lpstr>Wingdings</vt:lpstr>
      <vt:lpstr>Office Theme</vt:lpstr>
      <vt:lpstr>PowerPoint Presentation</vt:lpstr>
      <vt:lpstr>Second Quarter – Context-focus</vt:lpstr>
      <vt:lpstr>Health Policy </vt:lpstr>
      <vt:lpstr>Health Data</vt:lpstr>
      <vt:lpstr>Evidence based decision making</vt:lpstr>
      <vt:lpstr>Data and Computing</vt:lpstr>
      <vt:lpstr>Amount of Data Created Each Year</vt:lpstr>
      <vt:lpstr>Scale of the Global Data Growth</vt:lpstr>
      <vt:lpstr>Why does it matter? </vt:lpstr>
      <vt:lpstr>Hardware Components of Computing</vt:lpstr>
      <vt:lpstr>“The Big Data Revolution”</vt:lpstr>
      <vt:lpstr>PowerPoint Presentation</vt:lpstr>
      <vt:lpstr>Health data</vt:lpstr>
      <vt:lpstr>Traditional Data Source: Surveys</vt:lpstr>
      <vt:lpstr>PowerPoint Presentation</vt:lpstr>
      <vt:lpstr> Administrative Data</vt:lpstr>
      <vt:lpstr>Modern Administrative Data</vt:lpstr>
      <vt:lpstr>(Dis)Advantages of Administrative Data</vt:lpstr>
      <vt:lpstr>Administrative Data in Healthcare</vt:lpstr>
      <vt:lpstr>Sample Health Insurance Claim Form</vt:lpstr>
      <vt:lpstr>Administrative Data in Healthcare</vt:lpstr>
      <vt:lpstr>Electronic Health Records</vt:lpstr>
      <vt:lpstr>Electronic Health Records (EHR)</vt:lpstr>
      <vt:lpstr>Data Details</vt:lpstr>
      <vt:lpstr>PowerPoint Presentation</vt:lpstr>
      <vt:lpstr>Data: “Structured” vs “Unstructured”</vt:lpstr>
      <vt:lpstr>Example: Structured Data</vt:lpstr>
      <vt:lpstr>Healthcare Data: Structured and Unstructured</vt:lpstr>
      <vt:lpstr>Transforming Data </vt:lpstr>
      <vt:lpstr>Example: Structuring Physician Notes</vt:lpstr>
      <vt:lpstr>Data Dimensions: “Long” vs. “Wide”</vt:lpstr>
      <vt:lpstr>Defining “Big Data”</vt:lpstr>
      <vt:lpstr>Big Data: Linking Across Sources</vt:lpstr>
      <vt:lpstr>Real-Time Digitization of Health</vt:lpstr>
      <vt:lpstr>Data Misuse Concerns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Ashcroft-Jones, Sarah</dc:creator>
  <cp:lastModifiedBy>Ashcroft-Jones, Sarah</cp:lastModifiedBy>
  <cp:revision>1</cp:revision>
  <dcterms:created xsi:type="dcterms:W3CDTF">2024-10-19T21:21:59Z</dcterms:created>
  <dcterms:modified xsi:type="dcterms:W3CDTF">2024-10-22T18:12:16Z</dcterms:modified>
</cp:coreProperties>
</file>