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563" r:id="rId2"/>
    <p:sldId id="586" r:id="rId3"/>
    <p:sldId id="564" r:id="rId4"/>
    <p:sldId id="567" r:id="rId5"/>
    <p:sldId id="587" r:id="rId6"/>
    <p:sldId id="609" r:id="rId7"/>
    <p:sldId id="566" r:id="rId8"/>
    <p:sldId id="565" r:id="rId9"/>
    <p:sldId id="588" r:id="rId10"/>
    <p:sldId id="589" r:id="rId11"/>
    <p:sldId id="590" r:id="rId12"/>
    <p:sldId id="591" r:id="rId13"/>
    <p:sldId id="593" r:id="rId14"/>
    <p:sldId id="598" r:id="rId15"/>
    <p:sldId id="592" r:id="rId16"/>
    <p:sldId id="599" r:id="rId17"/>
    <p:sldId id="600" r:id="rId18"/>
    <p:sldId id="601" r:id="rId19"/>
    <p:sldId id="602" r:id="rId20"/>
    <p:sldId id="603" r:id="rId21"/>
    <p:sldId id="604" r:id="rId22"/>
    <p:sldId id="605" r:id="rId23"/>
    <p:sldId id="607" r:id="rId24"/>
    <p:sldId id="608" r:id="rId25"/>
    <p:sldId id="606" r:id="rId26"/>
    <p:sldId id="595" r:id="rId27"/>
    <p:sldId id="596" r:id="rId28"/>
    <p:sldId id="597" r:id="rId29"/>
    <p:sldId id="5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FD6918-8D75-4A99-A1A4-36960FF91456}" v="55" dt="2024-12-03T19:01:41.4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croft-Jones, Sarah" userId="1916f605-191c-46fb-9aee-c03de1e6320b" providerId="ADAL" clId="{8AFD6918-8D75-4A99-A1A4-36960FF91456}"/>
    <pc:docChg chg="undo custSel addSld delSld modSld sldOrd">
      <pc:chgData name="Ashcroft-Jones, Sarah" userId="1916f605-191c-46fb-9aee-c03de1e6320b" providerId="ADAL" clId="{8AFD6918-8D75-4A99-A1A4-36960FF91456}" dt="2024-12-03T19:02:07.136" v="1337"/>
      <pc:docMkLst>
        <pc:docMk/>
      </pc:docMkLst>
      <pc:sldChg chg="modSp modAnim">
        <pc:chgData name="Ashcroft-Jones, Sarah" userId="1916f605-191c-46fb-9aee-c03de1e6320b" providerId="ADAL" clId="{8AFD6918-8D75-4A99-A1A4-36960FF91456}" dt="2024-12-03T19:01:41.439" v="1332" actId="20577"/>
        <pc:sldMkLst>
          <pc:docMk/>
          <pc:sldMk cId="2269264265" sldId="564"/>
        </pc:sldMkLst>
        <pc:spChg chg="mod">
          <ac:chgData name="Ashcroft-Jones, Sarah" userId="1916f605-191c-46fb-9aee-c03de1e6320b" providerId="ADAL" clId="{8AFD6918-8D75-4A99-A1A4-36960FF91456}" dt="2024-12-03T19:01:41.439" v="1332" actId="20577"/>
          <ac:spMkLst>
            <pc:docMk/>
            <pc:sldMk cId="2269264265" sldId="564"/>
            <ac:spMk id="6" creationId="{3842C583-6C98-CFAD-8313-0343523CFEF5}"/>
          </ac:spMkLst>
        </pc:spChg>
      </pc:sldChg>
      <pc:sldChg chg="modAnim">
        <pc:chgData name="Ashcroft-Jones, Sarah" userId="1916f605-191c-46fb-9aee-c03de1e6320b" providerId="ADAL" clId="{8AFD6918-8D75-4A99-A1A4-36960FF91456}" dt="2024-12-03T18:53:20.489" v="1163"/>
        <pc:sldMkLst>
          <pc:docMk/>
          <pc:sldMk cId="3977334869" sldId="565"/>
        </pc:sldMkLst>
      </pc:sldChg>
      <pc:sldChg chg="modAnim modNotesTx">
        <pc:chgData name="Ashcroft-Jones, Sarah" userId="1916f605-191c-46fb-9aee-c03de1e6320b" providerId="ADAL" clId="{8AFD6918-8D75-4A99-A1A4-36960FF91456}" dt="2024-12-03T18:44:10.223" v="1115" actId="20577"/>
        <pc:sldMkLst>
          <pc:docMk/>
          <pc:sldMk cId="3889460143" sldId="566"/>
        </pc:sldMkLst>
      </pc:sldChg>
      <pc:sldChg chg="modSp mod ord modAnim">
        <pc:chgData name="Ashcroft-Jones, Sarah" userId="1916f605-191c-46fb-9aee-c03de1e6320b" providerId="ADAL" clId="{8AFD6918-8D75-4A99-A1A4-36960FF91456}" dt="2024-12-03T18:53:09.671" v="1162"/>
        <pc:sldMkLst>
          <pc:docMk/>
          <pc:sldMk cId="1816343199" sldId="567"/>
        </pc:sldMkLst>
        <pc:spChg chg="mod">
          <ac:chgData name="Ashcroft-Jones, Sarah" userId="1916f605-191c-46fb-9aee-c03de1e6320b" providerId="ADAL" clId="{8AFD6918-8D75-4A99-A1A4-36960FF91456}" dt="2024-12-03T18:52:34.774" v="1155" actId="20577"/>
          <ac:spMkLst>
            <pc:docMk/>
            <pc:sldMk cId="1816343199" sldId="567"/>
            <ac:spMk id="2" creationId="{ECA6C8FF-98A3-AB0F-8555-AE8522A2DBF1}"/>
          </ac:spMkLst>
        </pc:spChg>
        <pc:spChg chg="mod">
          <ac:chgData name="Ashcroft-Jones, Sarah" userId="1916f605-191c-46fb-9aee-c03de1e6320b" providerId="ADAL" clId="{8AFD6918-8D75-4A99-A1A4-36960FF91456}" dt="2024-12-03T18:53:03.757" v="1161" actId="1076"/>
          <ac:spMkLst>
            <pc:docMk/>
            <pc:sldMk cId="1816343199" sldId="567"/>
            <ac:spMk id="4" creationId="{ABC35D8F-65A7-F94C-B095-909E5413D10F}"/>
          </ac:spMkLst>
        </pc:spChg>
      </pc:sldChg>
      <pc:sldChg chg="ord">
        <pc:chgData name="Ashcroft-Jones, Sarah" userId="1916f605-191c-46fb-9aee-c03de1e6320b" providerId="ADAL" clId="{8AFD6918-8D75-4A99-A1A4-36960FF91456}" dt="2024-12-03T19:02:07.136" v="1337"/>
        <pc:sldMkLst>
          <pc:docMk/>
          <pc:sldMk cId="1234164712" sldId="585"/>
        </pc:sldMkLst>
      </pc:sldChg>
      <pc:sldChg chg="modSp mod modAnim">
        <pc:chgData name="Ashcroft-Jones, Sarah" userId="1916f605-191c-46fb-9aee-c03de1e6320b" providerId="ADAL" clId="{8AFD6918-8D75-4A99-A1A4-36960FF91456}" dt="2024-12-03T18:53:51.154" v="1169"/>
        <pc:sldMkLst>
          <pc:docMk/>
          <pc:sldMk cId="2481446059" sldId="591"/>
        </pc:sldMkLst>
        <pc:spChg chg="mod">
          <ac:chgData name="Ashcroft-Jones, Sarah" userId="1916f605-191c-46fb-9aee-c03de1e6320b" providerId="ADAL" clId="{8AFD6918-8D75-4A99-A1A4-36960FF91456}" dt="2024-12-03T18:53:45.028" v="1168" actId="113"/>
          <ac:spMkLst>
            <pc:docMk/>
            <pc:sldMk cId="2481446059" sldId="591"/>
            <ac:spMk id="6" creationId="{0B568AF3-1611-7089-6C77-1C7AD121D8A0}"/>
          </ac:spMkLst>
        </pc:spChg>
      </pc:sldChg>
      <pc:sldChg chg="modSp del mod">
        <pc:chgData name="Ashcroft-Jones, Sarah" userId="1916f605-191c-46fb-9aee-c03de1e6320b" providerId="ADAL" clId="{8AFD6918-8D75-4A99-A1A4-36960FF91456}" dt="2024-12-03T18:57:00.576" v="1184" actId="47"/>
        <pc:sldMkLst>
          <pc:docMk/>
          <pc:sldMk cId="2777034188" sldId="594"/>
        </pc:sldMkLst>
        <pc:spChg chg="mod">
          <ac:chgData name="Ashcroft-Jones, Sarah" userId="1916f605-191c-46fb-9aee-c03de1e6320b" providerId="ADAL" clId="{8AFD6918-8D75-4A99-A1A4-36960FF91456}" dt="2024-12-03T18:20:22.278" v="732" actId="20577"/>
          <ac:spMkLst>
            <pc:docMk/>
            <pc:sldMk cId="2777034188" sldId="594"/>
            <ac:spMk id="2" creationId="{73CA6626-1521-A7E0-4BE0-3F5044601286}"/>
          </ac:spMkLst>
        </pc:spChg>
      </pc:sldChg>
      <pc:sldChg chg="modSp mod">
        <pc:chgData name="Ashcroft-Jones, Sarah" userId="1916f605-191c-46fb-9aee-c03de1e6320b" providerId="ADAL" clId="{8AFD6918-8D75-4A99-A1A4-36960FF91456}" dt="2024-12-03T18:56:57.713" v="1183" actId="20577"/>
        <pc:sldMkLst>
          <pc:docMk/>
          <pc:sldMk cId="3768836346" sldId="595"/>
        </pc:sldMkLst>
        <pc:spChg chg="mod">
          <ac:chgData name="Ashcroft-Jones, Sarah" userId="1916f605-191c-46fb-9aee-c03de1e6320b" providerId="ADAL" clId="{8AFD6918-8D75-4A99-A1A4-36960FF91456}" dt="2024-12-03T18:56:57.713" v="1183" actId="20577"/>
          <ac:spMkLst>
            <pc:docMk/>
            <pc:sldMk cId="3768836346" sldId="595"/>
            <ac:spMk id="8" creationId="{57573CE7-8256-0652-1633-8409AB9F1934}"/>
          </ac:spMkLst>
        </pc:spChg>
      </pc:sldChg>
      <pc:sldChg chg="addSp modSp mod ord">
        <pc:chgData name="Ashcroft-Jones, Sarah" userId="1916f605-191c-46fb-9aee-c03de1e6320b" providerId="ADAL" clId="{8AFD6918-8D75-4A99-A1A4-36960FF91456}" dt="2024-12-03T18:59:55.676" v="1311" actId="20577"/>
        <pc:sldMkLst>
          <pc:docMk/>
          <pc:sldMk cId="2309626961" sldId="596"/>
        </pc:sldMkLst>
        <pc:spChg chg="mod">
          <ac:chgData name="Ashcroft-Jones, Sarah" userId="1916f605-191c-46fb-9aee-c03de1e6320b" providerId="ADAL" clId="{8AFD6918-8D75-4A99-A1A4-36960FF91456}" dt="2024-12-03T18:59:55.676" v="1311" actId="20577"/>
          <ac:spMkLst>
            <pc:docMk/>
            <pc:sldMk cId="2309626961" sldId="596"/>
            <ac:spMk id="3" creationId="{2D90D27B-2116-A3E4-3004-24D59863A266}"/>
          </ac:spMkLst>
        </pc:spChg>
        <pc:picChg chg="add mod">
          <ac:chgData name="Ashcroft-Jones, Sarah" userId="1916f605-191c-46fb-9aee-c03de1e6320b" providerId="ADAL" clId="{8AFD6918-8D75-4A99-A1A4-36960FF91456}" dt="2024-12-03T18:59:45.384" v="1304" actId="1076"/>
          <ac:picMkLst>
            <pc:docMk/>
            <pc:sldMk cId="2309626961" sldId="596"/>
            <ac:picMk id="6" creationId="{DE0733F1-1C36-AF91-EA54-019E7D1A6CAE}"/>
          </ac:picMkLst>
        </pc:picChg>
        <pc:picChg chg="add mod">
          <ac:chgData name="Ashcroft-Jones, Sarah" userId="1916f605-191c-46fb-9aee-c03de1e6320b" providerId="ADAL" clId="{8AFD6918-8D75-4A99-A1A4-36960FF91456}" dt="2024-12-03T18:59:47.193" v="1305" actId="1076"/>
          <ac:picMkLst>
            <pc:docMk/>
            <pc:sldMk cId="2309626961" sldId="596"/>
            <ac:picMk id="7" creationId="{86D56C52-8841-CF7E-0144-3CFE431C05BF}"/>
          </ac:picMkLst>
        </pc:picChg>
      </pc:sldChg>
      <pc:sldChg chg="modSp mod ord">
        <pc:chgData name="Ashcroft-Jones, Sarah" userId="1916f605-191c-46fb-9aee-c03de1e6320b" providerId="ADAL" clId="{8AFD6918-8D75-4A99-A1A4-36960FF91456}" dt="2024-12-03T19:01:58.972" v="1335" actId="20577"/>
        <pc:sldMkLst>
          <pc:docMk/>
          <pc:sldMk cId="71725534" sldId="597"/>
        </pc:sldMkLst>
        <pc:spChg chg="mod">
          <ac:chgData name="Ashcroft-Jones, Sarah" userId="1916f605-191c-46fb-9aee-c03de1e6320b" providerId="ADAL" clId="{8AFD6918-8D75-4A99-A1A4-36960FF91456}" dt="2024-12-03T18:28:27.774" v="1103" actId="20577"/>
          <ac:spMkLst>
            <pc:docMk/>
            <pc:sldMk cId="71725534" sldId="597"/>
            <ac:spMk id="2" creationId="{2B75E6B5-3B46-8A86-B1C0-A4AA44C57ED2}"/>
          </ac:spMkLst>
        </pc:spChg>
        <pc:spChg chg="mod">
          <ac:chgData name="Ashcroft-Jones, Sarah" userId="1916f605-191c-46fb-9aee-c03de1e6320b" providerId="ADAL" clId="{8AFD6918-8D75-4A99-A1A4-36960FF91456}" dt="2024-12-03T19:01:58.972" v="1335" actId="20577"/>
          <ac:spMkLst>
            <pc:docMk/>
            <pc:sldMk cId="71725534" sldId="597"/>
            <ac:spMk id="3" creationId="{CF413FAB-C45B-8544-39E3-EF0BCDA63914}"/>
          </ac:spMkLst>
        </pc:spChg>
      </pc:sldChg>
      <pc:sldChg chg="modAnim">
        <pc:chgData name="Ashcroft-Jones, Sarah" userId="1916f605-191c-46fb-9aee-c03de1e6320b" providerId="ADAL" clId="{8AFD6918-8D75-4A99-A1A4-36960FF91456}" dt="2024-12-03T18:54:02.663" v="1170"/>
        <pc:sldMkLst>
          <pc:docMk/>
          <pc:sldMk cId="1940859251" sldId="599"/>
        </pc:sldMkLst>
      </pc:sldChg>
      <pc:sldChg chg="addSp delSp modSp mod">
        <pc:chgData name="Ashcroft-Jones, Sarah" userId="1916f605-191c-46fb-9aee-c03de1e6320b" providerId="ADAL" clId="{8AFD6918-8D75-4A99-A1A4-36960FF91456}" dt="2024-12-03T18:54:59.450" v="1176" actId="1076"/>
        <pc:sldMkLst>
          <pc:docMk/>
          <pc:sldMk cId="4122802506" sldId="600"/>
        </pc:sldMkLst>
        <pc:spChg chg="mod">
          <ac:chgData name="Ashcroft-Jones, Sarah" userId="1916f605-191c-46fb-9aee-c03de1e6320b" providerId="ADAL" clId="{8AFD6918-8D75-4A99-A1A4-36960FF91456}" dt="2024-12-03T17:43:56.582" v="26" actId="20577"/>
          <ac:spMkLst>
            <pc:docMk/>
            <pc:sldMk cId="4122802506" sldId="600"/>
            <ac:spMk id="2" creationId="{2ED7CE3B-82A9-23CF-0B9B-64FD79419A8F}"/>
          </ac:spMkLst>
        </pc:spChg>
        <pc:spChg chg="del">
          <ac:chgData name="Ashcroft-Jones, Sarah" userId="1916f605-191c-46fb-9aee-c03de1e6320b" providerId="ADAL" clId="{8AFD6918-8D75-4A99-A1A4-36960FF91456}" dt="2024-12-03T17:44:13.291" v="27" actId="22"/>
          <ac:spMkLst>
            <pc:docMk/>
            <pc:sldMk cId="4122802506" sldId="600"/>
            <ac:spMk id="3" creationId="{9FAF1AC5-2864-0B62-E75D-425D4F2E56B0}"/>
          </ac:spMkLst>
        </pc:spChg>
        <pc:picChg chg="add mod ord modCrop">
          <ac:chgData name="Ashcroft-Jones, Sarah" userId="1916f605-191c-46fb-9aee-c03de1e6320b" providerId="ADAL" clId="{8AFD6918-8D75-4A99-A1A4-36960FF91456}" dt="2024-12-03T18:54:41.174" v="1173" actId="732"/>
          <ac:picMkLst>
            <pc:docMk/>
            <pc:sldMk cId="4122802506" sldId="600"/>
            <ac:picMk id="5" creationId="{2CB0D04B-DB78-9202-B612-FC3A3790B5B5}"/>
          </ac:picMkLst>
        </pc:picChg>
        <pc:picChg chg="add mod modCrop">
          <ac:chgData name="Ashcroft-Jones, Sarah" userId="1916f605-191c-46fb-9aee-c03de1e6320b" providerId="ADAL" clId="{8AFD6918-8D75-4A99-A1A4-36960FF91456}" dt="2024-12-03T18:54:59.450" v="1176" actId="1076"/>
          <ac:picMkLst>
            <pc:docMk/>
            <pc:sldMk cId="4122802506" sldId="600"/>
            <ac:picMk id="6" creationId="{DA98E786-7A20-0A60-3908-9B62F0C62BED}"/>
          </ac:picMkLst>
        </pc:picChg>
      </pc:sldChg>
      <pc:sldChg chg="modSp add mod">
        <pc:chgData name="Ashcroft-Jones, Sarah" userId="1916f605-191c-46fb-9aee-c03de1e6320b" providerId="ADAL" clId="{8AFD6918-8D75-4A99-A1A4-36960FF91456}" dt="2024-12-03T17:46:31.133" v="48" actId="20577"/>
        <pc:sldMkLst>
          <pc:docMk/>
          <pc:sldMk cId="3327252880" sldId="601"/>
        </pc:sldMkLst>
        <pc:spChg chg="mod">
          <ac:chgData name="Ashcroft-Jones, Sarah" userId="1916f605-191c-46fb-9aee-c03de1e6320b" providerId="ADAL" clId="{8AFD6918-8D75-4A99-A1A4-36960FF91456}" dt="2024-12-03T17:46:31.133" v="48" actId="20577"/>
          <ac:spMkLst>
            <pc:docMk/>
            <pc:sldMk cId="3327252880" sldId="601"/>
            <ac:spMk id="8" creationId="{9506D71A-4322-B762-3E4A-FEB1BD0D8FF7}"/>
          </ac:spMkLst>
        </pc:spChg>
      </pc:sldChg>
      <pc:sldChg chg="addSp delSp modSp add mod modNotesTx">
        <pc:chgData name="Ashcroft-Jones, Sarah" userId="1916f605-191c-46fb-9aee-c03de1e6320b" providerId="ADAL" clId="{8AFD6918-8D75-4A99-A1A4-36960FF91456}" dt="2024-12-03T17:54:53.999" v="97" actId="1076"/>
        <pc:sldMkLst>
          <pc:docMk/>
          <pc:sldMk cId="2337965189" sldId="602"/>
        </pc:sldMkLst>
        <pc:spChg chg="mod">
          <ac:chgData name="Ashcroft-Jones, Sarah" userId="1916f605-191c-46fb-9aee-c03de1e6320b" providerId="ADAL" clId="{8AFD6918-8D75-4A99-A1A4-36960FF91456}" dt="2024-12-03T17:46:50.592" v="83" actId="20577"/>
          <ac:spMkLst>
            <pc:docMk/>
            <pc:sldMk cId="2337965189" sldId="602"/>
            <ac:spMk id="2" creationId="{4260433A-23E7-1BD5-2BB8-381E32A3288A}"/>
          </ac:spMkLst>
        </pc:spChg>
        <pc:spChg chg="del">
          <ac:chgData name="Ashcroft-Jones, Sarah" userId="1916f605-191c-46fb-9aee-c03de1e6320b" providerId="ADAL" clId="{8AFD6918-8D75-4A99-A1A4-36960FF91456}" dt="2024-12-03T17:53:29.896" v="84" actId="22"/>
          <ac:spMkLst>
            <pc:docMk/>
            <pc:sldMk cId="2337965189" sldId="602"/>
            <ac:spMk id="3" creationId="{DE9B7D9B-C095-E129-B500-EFE2AB883E24}"/>
          </ac:spMkLst>
        </pc:spChg>
        <pc:picChg chg="add mod ord modCrop">
          <ac:chgData name="Ashcroft-Jones, Sarah" userId="1916f605-191c-46fb-9aee-c03de1e6320b" providerId="ADAL" clId="{8AFD6918-8D75-4A99-A1A4-36960FF91456}" dt="2024-12-03T17:54:53.999" v="97" actId="1076"/>
          <ac:picMkLst>
            <pc:docMk/>
            <pc:sldMk cId="2337965189" sldId="602"/>
            <ac:picMk id="5" creationId="{389C0AE0-94CE-A5DC-5B04-5A58C89C25D0}"/>
          </ac:picMkLst>
        </pc:picChg>
      </pc:sldChg>
      <pc:sldChg chg="modSp new mod modAnim">
        <pc:chgData name="Ashcroft-Jones, Sarah" userId="1916f605-191c-46fb-9aee-c03de1e6320b" providerId="ADAL" clId="{8AFD6918-8D75-4A99-A1A4-36960FF91456}" dt="2024-12-03T18:55:19.137" v="1177"/>
        <pc:sldMkLst>
          <pc:docMk/>
          <pc:sldMk cId="3222268992" sldId="603"/>
        </pc:sldMkLst>
        <pc:spChg chg="mod">
          <ac:chgData name="Ashcroft-Jones, Sarah" userId="1916f605-191c-46fb-9aee-c03de1e6320b" providerId="ADAL" clId="{8AFD6918-8D75-4A99-A1A4-36960FF91456}" dt="2024-12-03T17:57:33.558" v="176" actId="20577"/>
          <ac:spMkLst>
            <pc:docMk/>
            <pc:sldMk cId="3222268992" sldId="603"/>
            <ac:spMk id="2" creationId="{3214EC99-A5EF-DAC4-288C-EE541180026C}"/>
          </ac:spMkLst>
        </pc:spChg>
        <pc:spChg chg="mod">
          <ac:chgData name="Ashcroft-Jones, Sarah" userId="1916f605-191c-46fb-9aee-c03de1e6320b" providerId="ADAL" clId="{8AFD6918-8D75-4A99-A1A4-36960FF91456}" dt="2024-12-03T17:58:55.636" v="224" actId="20577"/>
          <ac:spMkLst>
            <pc:docMk/>
            <pc:sldMk cId="3222268992" sldId="603"/>
            <ac:spMk id="3" creationId="{F45DC7FB-55C1-E497-8045-6C4545283546}"/>
          </ac:spMkLst>
        </pc:spChg>
      </pc:sldChg>
      <pc:sldChg chg="addSp delSp modSp add mod modAnim">
        <pc:chgData name="Ashcroft-Jones, Sarah" userId="1916f605-191c-46fb-9aee-c03de1e6320b" providerId="ADAL" clId="{8AFD6918-8D75-4A99-A1A4-36960FF91456}" dt="2024-12-03T18:55:45.751" v="1181" actId="20577"/>
        <pc:sldMkLst>
          <pc:docMk/>
          <pc:sldMk cId="4236168469" sldId="604"/>
        </pc:sldMkLst>
        <pc:spChg chg="mod">
          <ac:chgData name="Ashcroft-Jones, Sarah" userId="1916f605-191c-46fb-9aee-c03de1e6320b" providerId="ADAL" clId="{8AFD6918-8D75-4A99-A1A4-36960FF91456}" dt="2024-12-03T17:57:52.528" v="195" actId="20577"/>
          <ac:spMkLst>
            <pc:docMk/>
            <pc:sldMk cId="4236168469" sldId="604"/>
            <ac:spMk id="2" creationId="{D5871A60-13BC-8BD6-B7BA-5D4ED1039FF0}"/>
          </ac:spMkLst>
        </pc:spChg>
        <pc:spChg chg="add del mod">
          <ac:chgData name="Ashcroft-Jones, Sarah" userId="1916f605-191c-46fb-9aee-c03de1e6320b" providerId="ADAL" clId="{8AFD6918-8D75-4A99-A1A4-36960FF91456}" dt="2024-12-03T18:55:45.751" v="1181" actId="20577"/>
          <ac:spMkLst>
            <pc:docMk/>
            <pc:sldMk cId="4236168469" sldId="604"/>
            <ac:spMk id="3" creationId="{24F1F962-0425-8181-2898-DCA3B67E1961}"/>
          </ac:spMkLst>
        </pc:spChg>
        <pc:spChg chg="add mod">
          <ac:chgData name="Ashcroft-Jones, Sarah" userId="1916f605-191c-46fb-9aee-c03de1e6320b" providerId="ADAL" clId="{8AFD6918-8D75-4A99-A1A4-36960FF91456}" dt="2024-12-03T17:58:07.030" v="198"/>
          <ac:spMkLst>
            <pc:docMk/>
            <pc:sldMk cId="4236168469" sldId="604"/>
            <ac:spMk id="4" creationId="{A3FD0896-61E6-58E3-5173-7EB8B8E11A72}"/>
          </ac:spMkLst>
        </pc:spChg>
      </pc:sldChg>
      <pc:sldChg chg="modSp new mod">
        <pc:chgData name="Ashcroft-Jones, Sarah" userId="1916f605-191c-46fb-9aee-c03de1e6320b" providerId="ADAL" clId="{8AFD6918-8D75-4A99-A1A4-36960FF91456}" dt="2024-12-03T17:59:35.717" v="252" actId="20577"/>
        <pc:sldMkLst>
          <pc:docMk/>
          <pc:sldMk cId="752772372" sldId="605"/>
        </pc:sldMkLst>
        <pc:spChg chg="mod">
          <ac:chgData name="Ashcroft-Jones, Sarah" userId="1916f605-191c-46fb-9aee-c03de1e6320b" providerId="ADAL" clId="{8AFD6918-8D75-4A99-A1A4-36960FF91456}" dt="2024-12-03T17:59:35.717" v="252" actId="20577"/>
          <ac:spMkLst>
            <pc:docMk/>
            <pc:sldMk cId="752772372" sldId="605"/>
            <ac:spMk id="2" creationId="{96F6AF07-86F2-0621-40E2-8DC2EBC91CA9}"/>
          </ac:spMkLst>
        </pc:spChg>
      </pc:sldChg>
      <pc:sldChg chg="addSp delSp modSp new mod">
        <pc:chgData name="Ashcroft-Jones, Sarah" userId="1916f605-191c-46fb-9aee-c03de1e6320b" providerId="ADAL" clId="{8AFD6918-8D75-4A99-A1A4-36960FF91456}" dt="2024-12-03T18:19:38.268" v="688" actId="732"/>
        <pc:sldMkLst>
          <pc:docMk/>
          <pc:sldMk cId="2740218523" sldId="606"/>
        </pc:sldMkLst>
        <pc:spChg chg="mod">
          <ac:chgData name="Ashcroft-Jones, Sarah" userId="1916f605-191c-46fb-9aee-c03de1e6320b" providerId="ADAL" clId="{8AFD6918-8D75-4A99-A1A4-36960FF91456}" dt="2024-12-03T18:03:52.859" v="271" actId="20577"/>
          <ac:spMkLst>
            <pc:docMk/>
            <pc:sldMk cId="2740218523" sldId="606"/>
            <ac:spMk id="2" creationId="{D237D1DD-8E9C-7646-746B-34C100C588B2}"/>
          </ac:spMkLst>
        </pc:spChg>
        <pc:spChg chg="del">
          <ac:chgData name="Ashcroft-Jones, Sarah" userId="1916f605-191c-46fb-9aee-c03de1e6320b" providerId="ADAL" clId="{8AFD6918-8D75-4A99-A1A4-36960FF91456}" dt="2024-12-03T18:06:39.931" v="272"/>
          <ac:spMkLst>
            <pc:docMk/>
            <pc:sldMk cId="2740218523" sldId="606"/>
            <ac:spMk id="3" creationId="{358E43B1-0DFE-CA4E-6B7E-DEB7B1879CAE}"/>
          </ac:spMkLst>
        </pc:spChg>
        <pc:spChg chg="add del mod">
          <ac:chgData name="Ashcroft-Jones, Sarah" userId="1916f605-191c-46fb-9aee-c03de1e6320b" providerId="ADAL" clId="{8AFD6918-8D75-4A99-A1A4-36960FF91456}" dt="2024-12-03T18:08:15.098" v="284" actId="478"/>
          <ac:spMkLst>
            <pc:docMk/>
            <pc:sldMk cId="2740218523" sldId="606"/>
            <ac:spMk id="6" creationId="{499A481B-3A5A-3D74-B0A6-841447E30248}"/>
          </ac:spMkLst>
        </pc:spChg>
        <pc:picChg chg="add del mod ord modCrop">
          <ac:chgData name="Ashcroft-Jones, Sarah" userId="1916f605-191c-46fb-9aee-c03de1e6320b" providerId="ADAL" clId="{8AFD6918-8D75-4A99-A1A4-36960FF91456}" dt="2024-12-03T18:07:59.450" v="280" actId="478"/>
          <ac:picMkLst>
            <pc:docMk/>
            <pc:sldMk cId="2740218523" sldId="606"/>
            <ac:picMk id="4" creationId="{FE71E579-9DA9-A8A1-A669-8DC1C4D71A64}"/>
          </ac:picMkLst>
        </pc:picChg>
        <pc:picChg chg="add mod ord modCrop">
          <ac:chgData name="Ashcroft-Jones, Sarah" userId="1916f605-191c-46fb-9aee-c03de1e6320b" providerId="ADAL" clId="{8AFD6918-8D75-4A99-A1A4-36960FF91456}" dt="2024-12-03T18:19:38.268" v="688" actId="732"/>
          <ac:picMkLst>
            <pc:docMk/>
            <pc:sldMk cId="2740218523" sldId="606"/>
            <ac:picMk id="7" creationId="{C67FD1F4-25C8-372A-5E2A-09BDFA22F76C}"/>
          </ac:picMkLst>
        </pc:picChg>
      </pc:sldChg>
      <pc:sldChg chg="addSp delSp modSp add mod">
        <pc:chgData name="Ashcroft-Jones, Sarah" userId="1916f605-191c-46fb-9aee-c03de1e6320b" providerId="ADAL" clId="{8AFD6918-8D75-4A99-A1A4-36960FF91456}" dt="2024-12-03T18:11:28.715" v="495" actId="20577"/>
        <pc:sldMkLst>
          <pc:docMk/>
          <pc:sldMk cId="3893636437" sldId="607"/>
        </pc:sldMkLst>
        <pc:spChg chg="mod">
          <ac:chgData name="Ashcroft-Jones, Sarah" userId="1916f605-191c-46fb-9aee-c03de1e6320b" providerId="ADAL" clId="{8AFD6918-8D75-4A99-A1A4-36960FF91456}" dt="2024-12-03T18:11:28.715" v="495" actId="20577"/>
          <ac:spMkLst>
            <pc:docMk/>
            <pc:sldMk cId="3893636437" sldId="607"/>
            <ac:spMk id="2" creationId="{95F1646B-3B4D-A04C-47EC-5642C7DDDB7F}"/>
          </ac:spMkLst>
        </pc:spChg>
        <pc:spChg chg="add mod">
          <ac:chgData name="Ashcroft-Jones, Sarah" userId="1916f605-191c-46fb-9aee-c03de1e6320b" providerId="ADAL" clId="{8AFD6918-8D75-4A99-A1A4-36960FF91456}" dt="2024-12-03T18:11:13.882" v="493" actId="114"/>
          <ac:spMkLst>
            <pc:docMk/>
            <pc:sldMk cId="3893636437" sldId="607"/>
            <ac:spMk id="4" creationId="{ED6EFCD2-A11E-747F-AE2D-C2238C66D53E}"/>
          </ac:spMkLst>
        </pc:spChg>
        <pc:picChg chg="add mod">
          <ac:chgData name="Ashcroft-Jones, Sarah" userId="1916f605-191c-46fb-9aee-c03de1e6320b" providerId="ADAL" clId="{8AFD6918-8D75-4A99-A1A4-36960FF91456}" dt="2024-12-03T18:11:24.397" v="494" actId="14100"/>
          <ac:picMkLst>
            <pc:docMk/>
            <pc:sldMk cId="3893636437" sldId="607"/>
            <ac:picMk id="3" creationId="{6A576CD3-97C3-1F79-19CC-6AEB76E65E6F}"/>
          </ac:picMkLst>
        </pc:picChg>
        <pc:picChg chg="del">
          <ac:chgData name="Ashcroft-Jones, Sarah" userId="1916f605-191c-46fb-9aee-c03de1e6320b" providerId="ADAL" clId="{8AFD6918-8D75-4A99-A1A4-36960FF91456}" dt="2024-12-03T18:08:40.191" v="289" actId="478"/>
          <ac:picMkLst>
            <pc:docMk/>
            <pc:sldMk cId="3893636437" sldId="607"/>
            <ac:picMk id="7" creationId="{98B02F44-4214-D4D8-9F41-B353AB5019EB}"/>
          </ac:picMkLst>
        </pc:picChg>
      </pc:sldChg>
      <pc:sldChg chg="modSp new mod modAnim">
        <pc:chgData name="Ashcroft-Jones, Sarah" userId="1916f605-191c-46fb-9aee-c03de1e6320b" providerId="ADAL" clId="{8AFD6918-8D75-4A99-A1A4-36960FF91456}" dt="2024-12-03T18:56:38.815" v="1182"/>
        <pc:sldMkLst>
          <pc:docMk/>
          <pc:sldMk cId="2573014977" sldId="608"/>
        </pc:sldMkLst>
        <pc:spChg chg="mod">
          <ac:chgData name="Ashcroft-Jones, Sarah" userId="1916f605-191c-46fb-9aee-c03de1e6320b" providerId="ADAL" clId="{8AFD6918-8D75-4A99-A1A4-36960FF91456}" dt="2024-12-03T18:16:06.246" v="518" actId="20577"/>
          <ac:spMkLst>
            <pc:docMk/>
            <pc:sldMk cId="2573014977" sldId="608"/>
            <ac:spMk id="2" creationId="{3221FDC4-D766-72AC-BD78-C6F52A172B38}"/>
          </ac:spMkLst>
        </pc:spChg>
        <pc:spChg chg="mod">
          <ac:chgData name="Ashcroft-Jones, Sarah" userId="1916f605-191c-46fb-9aee-c03de1e6320b" providerId="ADAL" clId="{8AFD6918-8D75-4A99-A1A4-36960FF91456}" dt="2024-12-03T18:19:07.741" v="683" actId="20577"/>
          <ac:spMkLst>
            <pc:docMk/>
            <pc:sldMk cId="2573014977" sldId="608"/>
            <ac:spMk id="3" creationId="{2142703C-C79E-A272-4A73-AAA42DDBD9C6}"/>
          </ac:spMkLst>
        </pc:spChg>
      </pc:sldChg>
      <pc:sldChg chg="addSp modSp add mod setBg">
        <pc:chgData name="Ashcroft-Jones, Sarah" userId="1916f605-191c-46fb-9aee-c03de1e6320b" providerId="ADAL" clId="{8AFD6918-8D75-4A99-A1A4-36960FF91456}" dt="2024-12-03T18:43:30.202" v="1112" actId="1582"/>
        <pc:sldMkLst>
          <pc:docMk/>
          <pc:sldMk cId="326162554" sldId="609"/>
        </pc:sldMkLst>
        <pc:spChg chg="add mod">
          <ac:chgData name="Ashcroft-Jones, Sarah" userId="1916f605-191c-46fb-9aee-c03de1e6320b" providerId="ADAL" clId="{8AFD6918-8D75-4A99-A1A4-36960FF91456}" dt="2024-12-03T18:43:30.202" v="1112" actId="1582"/>
          <ac:spMkLst>
            <pc:docMk/>
            <pc:sldMk cId="326162554" sldId="609"/>
            <ac:spMk id="2" creationId="{8896F79C-E665-8A82-6EDF-945BC360D30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052E8-55D4-4A75-8E3A-C0E19783190E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C1871-8218-4FF0-8CC0-F59CB6289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22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E24AE-C74E-40E1-9054-EB06F01181E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7035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C1871-8218-4FF0-8CC0-F59CB62899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02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Convolutional Neural Networks (CNNs)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C1871-8218-4FF0-8CC0-F59CB62899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93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25732-D87E-A7C7-E1B6-62B7A8111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7A6A57-12BD-584A-0A7B-FDE6A607C2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50FB74-4B70-8C33-895E-40DED3DB7A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4553E-6416-6F60-84FC-940DA9BD46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E24AE-C74E-40E1-9054-EB06F01181E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175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Nodes:</a:t>
            </a:r>
            <a:r>
              <a:rPr lang="en-US" dirty="0"/>
              <a:t> Each node represents a decision point based on a feature (e.g., "BMI").</a:t>
            </a:r>
          </a:p>
          <a:p>
            <a:r>
              <a:rPr lang="en-US" b="1" dirty="0"/>
              <a:t>Thresholds:</a:t>
            </a:r>
            <a:r>
              <a:rPr lang="en-US" dirty="0"/>
              <a:t> Splits occur based on feature values (e.g., BMI ≤ 0.03).</a:t>
            </a:r>
          </a:p>
          <a:p>
            <a:r>
              <a:rPr lang="en-US" b="1" dirty="0"/>
              <a:t>Gini:</a:t>
            </a:r>
            <a:r>
              <a:rPr lang="en-US" dirty="0"/>
              <a:t> Indicates the impurity of the node, with lower values being more pure.</a:t>
            </a:r>
          </a:p>
          <a:p>
            <a:r>
              <a:rPr lang="en-US" b="1" dirty="0"/>
              <a:t>Samples:</a:t>
            </a:r>
            <a:r>
              <a:rPr lang="en-US" dirty="0"/>
              <a:t> Shows the number of samples in the node.</a:t>
            </a:r>
          </a:p>
          <a:p>
            <a:r>
              <a:rPr lang="en-US" b="1" dirty="0"/>
              <a:t>Class Distribution:</a:t>
            </a:r>
            <a:r>
              <a:rPr lang="en-US" dirty="0"/>
              <a:t> Represents the proportion of "No Diabetes" (class 0) and "Diabetes" (class 1) in each node.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C1871-8218-4FF0-8CC0-F59CB62899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156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77ADF-FB03-B032-ABB5-A9D40B577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E4623A-040E-0965-45A5-AAD2049C79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622614-D547-4607-79CF-E780E9D2A0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61BA1-C45C-DBCE-E153-42F35FE800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E24AE-C74E-40E1-9054-EB06F01181E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4121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5AE15-B83D-7440-22B2-5BA5F6AF0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4524BA-471B-E88B-2D4E-1A4430D6D8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9A5B82-A3E5-8E6E-CB07-947D4E5BE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9DCC7-6252-5C58-5F4D-B8F007C01E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E24AE-C74E-40E1-9054-EB06F01181E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2043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5AE15-B83D-7440-22B2-5BA5F6AF0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4524BA-471B-E88B-2D4E-1A4430D6D8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9A5B82-A3E5-8E6E-CB07-947D4E5BE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9DCC7-6252-5C58-5F4D-B8F007C01E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E24AE-C74E-40E1-9054-EB06F01181E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2043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Supervised Learning:</a:t>
            </a:r>
            <a:br>
              <a:rPr lang="en-US" dirty="0"/>
            </a:br>
            <a:r>
              <a:rPr lang="en-US" dirty="0"/>
              <a:t>“Supervised learning is like teaching a student with flashcards. You provide the machine with examples where the correct answers (labels) are already known. For example, you might give it thousands of chest X-rays labeled as either 'healthy' or 'pneumonia.' The machine learns the patterns and predicts future cases.”</a:t>
            </a:r>
          </a:p>
          <a:p>
            <a:r>
              <a:rPr lang="en-US" i="1" dirty="0"/>
              <a:t>Example: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Predicting whether a patient has diabetes based on blood sugar levels, age, and other factors.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Unsupervised Learning:</a:t>
            </a:r>
            <a:br>
              <a:rPr lang="en-US" dirty="0"/>
            </a:br>
            <a:r>
              <a:rPr lang="en-US" dirty="0"/>
              <a:t>“Unsupervised learning is more like exploring a new city without a guide. Here, the machine looks at data and finds hidden patterns or groupings on its own. There are no labels provided.”</a:t>
            </a:r>
          </a:p>
          <a:p>
            <a:r>
              <a:rPr lang="en-US" i="1" dirty="0"/>
              <a:t>Example: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Clustering patients with similar symptoms into subgroups to identify new disease categories or treatment plans.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Reinforcement Learning:</a:t>
            </a:r>
            <a:br>
              <a:rPr lang="en-US" dirty="0"/>
            </a:br>
            <a:r>
              <a:rPr lang="en-US" dirty="0"/>
              <a:t>“Reinforcement learning is like training a dog with rewards. The machine makes decisions and learns by trial and error, receiving rewards or penalties based on the outcome. Over time, it learns the best course of action.”</a:t>
            </a:r>
          </a:p>
          <a:p>
            <a:r>
              <a:rPr lang="en-US" i="1" dirty="0"/>
              <a:t>Example: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Optimizing personalized treatment plans by learning from patient responses to different therapies.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“To visualize these, imagine teaching three types of learners: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first (supervised) is taught with answer keys.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second (unsupervised) explores and groups things on their own.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third (reinforcement) learns through rewards and consequences.”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you think of a healthcare scenario where finding hidden patterns without knowing the labels might be useful?”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C1871-8218-4FF0-8CC0-F59CB62899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56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more than 300 research papers have been published on the diagnosis of Diabetic Macular Edema DME using AI, demonstrating high levels of accuracy. Sensitivity and specificity rates exceed 95%, and accuracy surpasses 0.98 when employing OCT and/or fundus photographs for AI-based DME detection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C1871-8218-4FF0-8CC0-F59CB62899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1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The AI tool combined clinical and nonclinical data to predict a patient's risk of hospital readmission within 30 days using machine learning.</a:t>
            </a:r>
          </a:p>
          <a:p>
            <a:r>
              <a:rPr lang="en-US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2,460 hospitalizations assessed using the tool, 611 were designated by the tool as high risk. Sensitivity and specificity for risk assignment were 65% and 89%, respectively. Over 6 months following implementation, readmission rates decreased from 11.4% during the comparison period to 8.1% ( </a:t>
            </a:r>
            <a:r>
              <a:rPr lang="en-US" b="0" i="1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p</a:t>
            </a:r>
            <a:r>
              <a:rPr lang="en-US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  &lt; 0.001). After accounting for the 0.5% decrease in readmission rates (from 9.3 to 8.8%) at control hospitals, the relative reduction in readmission rate was 25% ( </a:t>
            </a:r>
            <a:r>
              <a:rPr lang="en-US" b="0" i="1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p</a:t>
            </a:r>
            <a:r>
              <a:rPr lang="en-US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  &lt; 0.001).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C1871-8218-4FF0-8CC0-F59CB62899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40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3251E-470F-99F3-A430-18E31DBCE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DE83AB-08AA-B67A-1B93-CD623E5E26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1162A4-7776-4D3F-104B-B5D31BD85C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28D5B-8D42-9505-590B-0E7CF97AE4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E24AE-C74E-40E1-9054-EB06F01181E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4496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D2D75-F46C-2F1C-FAE6-DF7B372F7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B152AF-1D00-AD0B-C144-F23CF348B9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2E1EFF-A804-119C-536C-2CD2B827D9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7BD36-790F-1A74-E09D-9372621073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C1871-8218-4FF0-8CC0-F59CB62899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16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F8EE2-E327-16A2-4FFF-04D260243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C28920-A0FC-6720-FF0D-6DEB7314C3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3F627F-DEB7-402F-3A2D-ABF201E943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02CD4-0992-20C4-67A6-A5ECBB3798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C1871-8218-4FF0-8CC0-F59CB62899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61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AI algorithms used health costs as a proxy for health needs and falsely concluded that Black patients are healthier than equally sick white patients, as less money was spent on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C1871-8218-4FF0-8CC0-F59CB62899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04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52A2-6901-6CA2-7CAE-59B19550E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08BC8-7C3B-350B-1EAA-1277F9AAE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CEC88-12B5-D842-9407-1059A658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8FAE-5CCE-480D-9756-1827BB16EFB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449AF-BBD6-6537-7DD8-47DDF659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2F8DF-3130-4D2E-9129-0F2A4742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7516-4F3D-433F-B6C3-6E35C910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94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C513D-ADB7-8390-D5D6-719A00D29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B0367-C24A-2B9A-C02A-F294E27DA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73DF2-0F07-E828-29CC-FD98A3D47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8FAE-5CCE-480D-9756-1827BB16EFB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5E247-2127-D44E-7882-CF28C8C3A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CF4B1-AE6B-C207-5211-E718B009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7516-4F3D-433F-B6C3-6E35C910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41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F1C54A-B96B-CC74-F857-3BD523AAF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ED269-D1A1-25F2-9C52-B25777C56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5A5C3-8C7E-4252-1711-339F36E8C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8FAE-5CCE-480D-9756-1827BB16EFB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7D988-6B67-B4C8-3688-37D969B4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D10F7-C6DC-4400-C8B7-A000F4B2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7516-4F3D-433F-B6C3-6E35C910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1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4E43-86BA-BD34-2367-B022E4DBA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A49C5-252B-9031-DD2D-9408BFCB6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02F3B-1250-FA8F-8DBF-3BACD4172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8FAE-5CCE-480D-9756-1827BB16EFB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92131-D37D-1429-A4B3-D6A0630AE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C6AA7-5E41-1A1C-28CA-2ADBEC6A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7516-4F3D-433F-B6C3-6E35C910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35896-02AD-DB04-70A7-2467E7843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086E9-2E49-DB1F-A347-536AAD0FB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E8D1-7048-F535-85E1-F0FF3B86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8FAE-5CCE-480D-9756-1827BB16EFB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505F8-406F-7C6F-BE32-15CF567B3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C70B5-FCD1-F0BD-6B08-C57FA348B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7516-4F3D-433F-B6C3-6E35C910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7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5509-FCEB-A0D0-414E-9448030F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76EF4-077A-5CE8-7916-19B7BB4F5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81235-975B-2A24-BBD9-5155D38D2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73C74-274C-1555-527F-7047F8A11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8FAE-5CCE-480D-9756-1827BB16EFB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A2468-FB9B-387F-180B-7B0A7D06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1D17B-EFBB-F863-C3F2-FFDBAA45B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7516-4F3D-433F-B6C3-6E35C910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72FC-9B9B-E483-622E-382B8F778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7FD14-3052-E219-34DB-B8800D813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E51B1-12E1-E701-0979-F5A0DC421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6C436B-E2B4-6751-A6EF-75434A948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8C525-53FF-FB54-98AA-2A50B5021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1A9B52-42B5-E570-107E-4B05CAC5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8FAE-5CCE-480D-9756-1827BB16EFB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5C19D4-29BE-366C-2E98-D702EB8B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BF9B0A-C116-AC17-8283-5627BFC14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7516-4F3D-433F-B6C3-6E35C910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9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949BC-C44D-CC3B-DBF9-5C2E33821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0AA12D-6E62-B488-773C-BC6ED4643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8FAE-5CCE-480D-9756-1827BB16EFB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471A2C-A41E-E39A-8A94-9F35E645A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40234-8895-FC0F-2960-03B94BF1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7516-4F3D-433F-B6C3-6E35C910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0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7EDCCC-74FD-2DCF-E007-94581049E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8FAE-5CCE-480D-9756-1827BB16EFB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A00230-ACD8-2BE3-21A0-41BFD6213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D53DC-1BAF-DDE6-62C0-491289EAA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7516-4F3D-433F-B6C3-6E35C910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66E36-0480-C32B-6C10-40C238EBE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28F2-714F-8A1A-25D6-633A48B86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E6EB1-B32D-0A0B-3C09-FDFA984ED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3A973-535D-B8EC-9CF7-60B42A5F0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8FAE-5CCE-480D-9756-1827BB16EFB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31CD8-9951-5C9D-7820-7122B1903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BBA3F-34E6-8006-CC82-09E8C4DC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7516-4F3D-433F-B6C3-6E35C910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8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D9448-E823-B4D0-23A6-5C0326602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2A49A9-E8EB-A88B-911A-0AE26196B6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47470-6B36-E04E-CD0F-823755F10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C59CF-84F7-FA73-FE46-6C6BD69BB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8FAE-5CCE-480D-9756-1827BB16EFB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7CE5C-B007-CA89-D978-C3DD6163D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26373-C1C6-273D-E7F9-629D483FE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7516-4F3D-433F-B6C3-6E35C910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7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291055-30DE-00B4-DB37-A3DF2DC18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9F718-469F-7085-2916-CEA28808A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7AF28-14F3-45A0-BD43-F9480DDC4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928FAE-5CCE-480D-9756-1827BB16EFB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2BE76-17C6-E8C8-BA6C-B2C8796D9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37FE9-FFE7-8982-1A75-AF41BF431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5B7516-4F3D-433F-B6C3-6E35C910D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2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mc.ncbi.nlm.nih.gov/articles/PMC7467834/#:~:text=Clinical%20Relevance%20Statement,period%20(%20p%20%3C%200.001)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ience.org/doi/full/10.1126/science.aax2342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jalammar.github.io/" TargetMode="External"/><Relationship Id="rId3" Type="http://schemas.openxmlformats.org/officeDocument/2006/relationships/hyperlink" Target="https://github.com/DataTalksClub/machine-learning-zoomcamp" TargetMode="External"/><Relationship Id="rId7" Type="http://schemas.openxmlformats.org/officeDocument/2006/relationships/hyperlink" Target="https://d2l.ai/" TargetMode="External"/><Relationship Id="rId2" Type="http://schemas.openxmlformats.org/officeDocument/2006/relationships/hyperlink" Target="https://www.coursera.org/learn/ai-for-medical-diagnosi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eeplearningbook.org/" TargetMode="External"/><Relationship Id="rId5" Type="http://schemas.openxmlformats.org/officeDocument/2006/relationships/hyperlink" Target="https://www.databricks.com/resources/ebook/big-book-of-machine-learning-use-cases?scid=7018Y000001Fi1CQAS&amp;utm_medium=paid+search&amp;utm_source=google&amp;utm_campaign=21952622875&amp;utm_adgroup=172560967913&amp;utm_content=ebook&amp;utm_offer=big-book-of-machine-learning-use-cases&amp;utm_ad=665885918604&amp;utm_term=machine%20learning%20algorithms&amp;gad_source=1&amp;gclid=CjwKCAiA9bq6BhAKEiwAH6bqoGvw4aiO9kNl27TTRR2jx7S-wlOqZ5--EBx5WRJqHv_ksbav2eeRiBoCLDEQAvD_BwE" TargetMode="External"/><Relationship Id="rId4" Type="http://schemas.openxmlformats.org/officeDocument/2006/relationships/hyperlink" Target="https://fleuret.org/francois/lbdl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mc.ncbi.nlm.nih.gov/articles/PMC11220221/#:~:text=Currently%2C%20AI%20applications%20in%20DR,microvascular%20changes%2C%20as%20previously%20mention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77B22C0-DE54-12F0-D3DA-00A0095494B2}"/>
              </a:ext>
            </a:extLst>
          </p:cNvPr>
          <p:cNvGrpSpPr/>
          <p:nvPr/>
        </p:nvGrpSpPr>
        <p:grpSpPr>
          <a:xfrm>
            <a:off x="-1" y="0"/>
            <a:ext cx="12265892" cy="6857999"/>
            <a:chOff x="-1" y="0"/>
            <a:chExt cx="12265892" cy="6857999"/>
          </a:xfrm>
        </p:grpSpPr>
        <p:sp>
          <p:nvSpPr>
            <p:cNvPr id="4" name="TextBox 3"/>
            <p:cNvSpPr txBox="1"/>
            <p:nvPr/>
          </p:nvSpPr>
          <p:spPr>
            <a:xfrm>
              <a:off x="2227810" y="2854959"/>
              <a:ext cx="7881156" cy="590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369627">
                <a:defRPr/>
              </a:pPr>
              <a:r>
                <a:rPr lang="en-GB" sz="3234" dirty="0">
                  <a:solidFill>
                    <a:prstClr val="white"/>
                  </a:solidFill>
                  <a:latin typeface="Century Gothic" panose="020B0502020202020204" pitchFamily="34" charset="0"/>
                </a:rPr>
                <a:t>Statistical brief overview</a:t>
              </a:r>
              <a:endParaRPr lang="en-GB" sz="3234" i="1" dirty="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1852" y="6054765"/>
              <a:ext cx="1937112" cy="243264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C820DF2-F342-0931-8607-A7F91A36A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8FEC5D-1E36-98CA-7376-51E77C3A4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78350" y="2854959"/>
              <a:ext cx="6851832" cy="90487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582DCE-B5E2-61AA-EC9F-DFF6A6014AFC}"/>
                </a:ext>
              </a:extLst>
            </p:cNvPr>
            <p:cNvSpPr txBox="1"/>
            <p:nvPr/>
          </p:nvSpPr>
          <p:spPr>
            <a:xfrm>
              <a:off x="2734654" y="2640650"/>
              <a:ext cx="88303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Computing in Context: Fall 2024</a:t>
              </a:r>
            </a:p>
            <a:p>
              <a:pPr algn="r"/>
              <a:r>
                <a:rPr lang="en-US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Lecture 10|Intro to ML for Healthcare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5271292-7734-A8E3-B36D-B20247CA0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" y="5660407"/>
              <a:ext cx="12265892" cy="75247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1E420D-4CA9-6B02-4F89-F0FB2B9D6D03}"/>
                </a:ext>
              </a:extLst>
            </p:cNvPr>
            <p:cNvSpPr txBox="1"/>
            <p:nvPr/>
          </p:nvSpPr>
          <p:spPr>
            <a:xfrm>
              <a:off x="7666478" y="6456687"/>
              <a:ext cx="45624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Dr Sarah Ashcroft-Jones | Mailman School of Public Health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698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27017-B657-3FB3-8718-F2E76B983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impact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9FEBFF-FB00-2492-DF2C-AE349C0A5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90787" y="2024856"/>
            <a:ext cx="7210425" cy="395287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97E664-B2F1-C735-CBFF-86CD69C660DE}"/>
              </a:ext>
            </a:extLst>
          </p:cNvPr>
          <p:cNvSpPr txBox="1"/>
          <p:nvPr/>
        </p:nvSpPr>
        <p:spPr>
          <a:xfrm>
            <a:off x="3077547" y="6581001"/>
            <a:ext cx="92779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4"/>
              </a:rPr>
              <a:t>https://pmc.ncbi.nlm.nih.gov/articles/PMC7467834/#:~:text=Clinical%20Relevance%20Statement,period%20(%20p%20%3C%200.001)</a:t>
            </a:r>
            <a:r>
              <a:rPr lang="en-US" sz="1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24395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98077-611F-07BE-6FEC-7580D67AA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0C43AB-13DB-ED0F-A03B-A1E35916B51A}"/>
              </a:ext>
            </a:extLst>
          </p:cNvPr>
          <p:cNvSpPr txBox="1"/>
          <p:nvPr/>
        </p:nvSpPr>
        <p:spPr>
          <a:xfrm>
            <a:off x="2227810" y="2854959"/>
            <a:ext cx="7881156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369627">
              <a:defRPr/>
            </a:pPr>
            <a:r>
              <a:rPr lang="en-GB" sz="3234" dirty="0">
                <a:solidFill>
                  <a:prstClr val="white"/>
                </a:solidFill>
                <a:latin typeface="Century Gothic" panose="020B0502020202020204" pitchFamily="34" charset="0"/>
              </a:rPr>
              <a:t>Statistical brief overview</a:t>
            </a:r>
            <a:endParaRPr lang="en-GB" sz="3234" i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6ED1DE-E121-E744-A269-B66118716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852" y="6054765"/>
            <a:ext cx="1937112" cy="2432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217557E-6EC5-81A9-1F4C-1B22A5133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680BA8-76D9-C8A1-1C2A-D161E1F823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8449" y="2737327"/>
            <a:ext cx="8515350" cy="1152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41C87F-CE09-248A-F547-D96A877CBFDB}"/>
              </a:ext>
            </a:extLst>
          </p:cNvPr>
          <p:cNvSpPr txBox="1"/>
          <p:nvPr/>
        </p:nvSpPr>
        <p:spPr>
          <a:xfrm>
            <a:off x="2966484" y="2956264"/>
            <a:ext cx="8591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Section II : How ML Works </a:t>
            </a:r>
          </a:p>
        </p:txBody>
      </p:sp>
    </p:spTree>
    <p:extLst>
      <p:ext uri="{BB962C8B-B14F-4D97-AF65-F5344CB8AC3E}">
        <p14:creationId xmlns:p14="http://schemas.microsoft.com/office/powerpoint/2010/main" val="630052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2FA6A-7866-7AD5-1981-96D414F56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34CD4-3A64-D787-7860-5E000C89A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Workflow in Healthcare: Overview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B568AF3-1611-7089-6C77-1C7AD121D8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19269" y="2084908"/>
            <a:ext cx="631788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Collection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EHR, imaging, genomics.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Preprocessing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Cleaning, normalization.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 Training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Feed data into the algorithm.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Evaluation: Validate on new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Deployment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Integration into clinical practice.</a:t>
            </a:r>
          </a:p>
        </p:txBody>
      </p:sp>
    </p:spTree>
    <p:extLst>
      <p:ext uri="{BB962C8B-B14F-4D97-AF65-F5344CB8AC3E}">
        <p14:creationId xmlns:p14="http://schemas.microsoft.com/office/powerpoint/2010/main" val="248144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08738-AB0A-2D68-3936-A3524947D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D14C8-C519-6D73-3E7C-16D904058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Workflow in Healthcare: Rule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9BEC8-9998-B279-1B09-BA4213BC1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007" y="250666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i="1" dirty="0"/>
          </a:p>
          <a:p>
            <a:pPr marL="0" indent="0" algn="ctr">
              <a:buNone/>
            </a:pPr>
            <a:r>
              <a:rPr lang="en-US" sz="4000" i="1" dirty="0"/>
              <a:t>“Garbage in Garbage out”</a:t>
            </a:r>
          </a:p>
          <a:p>
            <a:pPr algn="ctr"/>
            <a:endParaRPr lang="en-US" sz="4000" i="1" dirty="0"/>
          </a:p>
          <a:p>
            <a:pPr marL="0" indent="0" algn="ctr">
              <a:buNone/>
            </a:pP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400170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F09F-FAA2-CF18-7135-C1EE189EF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1: </a:t>
            </a:r>
            <a:r>
              <a:rPr lang="en-US" sz="4400" i="1" dirty="0"/>
              <a:t>Garbage in Garbage out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26E7A9-264D-C4A0-8947-AC54E956E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7882" y="1933575"/>
            <a:ext cx="9877806" cy="32964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5A2D5A-F940-0DFD-F22B-0536EC080CD3}"/>
              </a:ext>
            </a:extLst>
          </p:cNvPr>
          <p:cNvSpPr txBox="1"/>
          <p:nvPr/>
        </p:nvSpPr>
        <p:spPr>
          <a:xfrm>
            <a:off x="6170415" y="6488668"/>
            <a:ext cx="6021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https://www.science.org/doi/full/10.1126/science.aax2342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4783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738B-3F99-F168-D658-531F68CFF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Workflow in Healthcare: Rule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7C8CC-21A9-26CB-3329-A817BBAEE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63" y="229640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i="1" dirty="0"/>
              <a:t>“All models are wrong, but some are useful” </a:t>
            </a:r>
            <a:r>
              <a:rPr lang="en-US" sz="4000" dirty="0"/>
              <a:t> George Box </a:t>
            </a:r>
          </a:p>
        </p:txBody>
      </p:sp>
    </p:spTree>
    <p:extLst>
      <p:ext uri="{BB962C8B-B14F-4D97-AF65-F5344CB8AC3E}">
        <p14:creationId xmlns:p14="http://schemas.microsoft.com/office/powerpoint/2010/main" val="82404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898E1-EF5C-BEFB-BD79-69C421C2A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2: </a:t>
            </a:r>
            <a:r>
              <a:rPr lang="en-US" i="1" dirty="0"/>
              <a:t>All models are wrong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B142C-76D8-ECC3-2D34-8173E5F4C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Decision Tree:</a:t>
            </a:r>
            <a:r>
              <a:rPr lang="en-US" dirty="0"/>
              <a:t> A simple, intuitive algorithm that splits data based on feature values into branches to make predictions.</a:t>
            </a:r>
          </a:p>
          <a:p>
            <a:endParaRPr lang="en-US" dirty="0"/>
          </a:p>
          <a:p>
            <a:r>
              <a:rPr lang="en-US" b="1" dirty="0"/>
              <a:t>Random Forest:</a:t>
            </a:r>
            <a:r>
              <a:rPr lang="en-US" dirty="0"/>
              <a:t> An ensemble of multiple decision trees to improve accuracy and reduce overfitting. It averages the predictions from many trees for a more robust result.</a:t>
            </a:r>
          </a:p>
          <a:p>
            <a:endParaRPr lang="en-US" dirty="0"/>
          </a:p>
          <a:p>
            <a:r>
              <a:rPr lang="en-US" b="1" dirty="0"/>
              <a:t>CNNs:</a:t>
            </a:r>
            <a:r>
              <a:rPr lang="en-US" dirty="0"/>
              <a:t> A type of deep learning algorithm specialized in processing grid-like data such as images. CNNs use layers of filters to automatically detect patterns and features in images.</a:t>
            </a:r>
          </a:p>
        </p:txBody>
      </p:sp>
    </p:spTree>
    <p:extLst>
      <p:ext uri="{BB962C8B-B14F-4D97-AF65-F5344CB8AC3E}">
        <p14:creationId xmlns:p14="http://schemas.microsoft.com/office/powerpoint/2010/main" val="194085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7CE3B-82A9-23CF-0B9B-64FD7941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2: </a:t>
            </a:r>
            <a:r>
              <a:rPr lang="en-US" i="1" dirty="0"/>
              <a:t>Some models are useful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B0D04B-DB78-9202-B612-FC3A3790B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49568"/>
          <a:stretch/>
        </p:blipFill>
        <p:spPr>
          <a:xfrm>
            <a:off x="457791" y="2143126"/>
            <a:ext cx="11276418" cy="1568795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A98E786-7A20-0A60-3908-9B62F0C62B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6488"/>
          <a:stretch/>
        </p:blipFill>
        <p:spPr>
          <a:xfrm>
            <a:off x="457791" y="3711921"/>
            <a:ext cx="11276418" cy="104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02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B7D82-8F0C-9A4F-82B1-950E648CA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F44AE6-4AB1-3421-915D-651199E65B04}"/>
              </a:ext>
            </a:extLst>
          </p:cNvPr>
          <p:cNvSpPr txBox="1"/>
          <p:nvPr/>
        </p:nvSpPr>
        <p:spPr>
          <a:xfrm>
            <a:off x="2227810" y="2854959"/>
            <a:ext cx="7881156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369627">
              <a:defRPr/>
            </a:pPr>
            <a:r>
              <a:rPr lang="en-GB" sz="3234" dirty="0">
                <a:solidFill>
                  <a:prstClr val="white"/>
                </a:solidFill>
                <a:latin typeface="Century Gothic" panose="020B0502020202020204" pitchFamily="34" charset="0"/>
              </a:rPr>
              <a:t>Statistical brief overview</a:t>
            </a:r>
            <a:endParaRPr lang="en-GB" sz="3234" i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D48BE1-744E-A984-FA39-71D1CDE52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852" y="6054765"/>
            <a:ext cx="1937112" cy="2432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FCE38E0-80D8-7B7E-526F-5A108BF90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11AD04-D2D4-8019-DC2D-695DE8B5CB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8449" y="2737327"/>
            <a:ext cx="8515350" cy="1152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06D71A-4322-B762-3E4A-FEB1BD0D8FF7}"/>
              </a:ext>
            </a:extLst>
          </p:cNvPr>
          <p:cNvSpPr txBox="1"/>
          <p:nvPr/>
        </p:nvSpPr>
        <p:spPr>
          <a:xfrm>
            <a:off x="2966484" y="2956264"/>
            <a:ext cx="8591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Section III : Worked Example</a:t>
            </a:r>
          </a:p>
        </p:txBody>
      </p:sp>
    </p:spTree>
    <p:extLst>
      <p:ext uri="{BB962C8B-B14F-4D97-AF65-F5344CB8AC3E}">
        <p14:creationId xmlns:p14="http://schemas.microsoft.com/office/powerpoint/2010/main" val="3327252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EDB5F-6D36-1B99-BE27-7CDAD3656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433A-23E7-1BD5-2BB8-381E32A32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classifier in Python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9C0AE0-94CE-A5DC-5B04-5A58C89C2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10652"/>
          <a:stretch/>
        </p:blipFill>
        <p:spPr>
          <a:xfrm>
            <a:off x="838200" y="1315864"/>
            <a:ext cx="9856021" cy="5391150"/>
          </a:xfrm>
        </p:spPr>
      </p:pic>
    </p:spTree>
    <p:extLst>
      <p:ext uri="{BB962C8B-B14F-4D97-AF65-F5344CB8AC3E}">
        <p14:creationId xmlns:p14="http://schemas.microsoft.com/office/powerpoint/2010/main" val="233796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083D5-99E1-829D-C29D-3AAAD3F4A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891ACF-9B60-8059-9D91-D014421082C9}"/>
              </a:ext>
            </a:extLst>
          </p:cNvPr>
          <p:cNvSpPr txBox="1"/>
          <p:nvPr/>
        </p:nvSpPr>
        <p:spPr>
          <a:xfrm>
            <a:off x="2227810" y="2854959"/>
            <a:ext cx="7881156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369627">
              <a:defRPr/>
            </a:pPr>
            <a:r>
              <a:rPr lang="en-GB" sz="3234" dirty="0">
                <a:solidFill>
                  <a:prstClr val="white"/>
                </a:solidFill>
                <a:latin typeface="Century Gothic" panose="020B0502020202020204" pitchFamily="34" charset="0"/>
              </a:rPr>
              <a:t>Statistical brief overview</a:t>
            </a:r>
            <a:endParaRPr lang="en-GB" sz="3234" i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5DDE0A-30CD-9409-3660-C92CD0D1B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852" y="6054765"/>
            <a:ext cx="1937112" cy="2432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B18B803-C69A-14C2-9CBF-EB1B6CA97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6F4891-7A01-A7C8-DDFC-28A2B767FA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8449" y="2737327"/>
            <a:ext cx="8515350" cy="1152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3959AD-F1B2-C85A-B3D7-80659ED15C14}"/>
              </a:ext>
            </a:extLst>
          </p:cNvPr>
          <p:cNvSpPr txBox="1"/>
          <p:nvPr/>
        </p:nvSpPr>
        <p:spPr>
          <a:xfrm>
            <a:off x="2966484" y="2956264"/>
            <a:ext cx="8591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Section I : Introduction &amp; Overview</a:t>
            </a:r>
          </a:p>
        </p:txBody>
      </p:sp>
    </p:spTree>
    <p:extLst>
      <p:ext uri="{BB962C8B-B14F-4D97-AF65-F5344CB8AC3E}">
        <p14:creationId xmlns:p14="http://schemas.microsoft.com/office/powerpoint/2010/main" val="425806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4EC99-A5EF-DAC4-288C-EE5411800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ingredients of a “decision”:</a:t>
            </a:r>
            <a:br>
              <a:rPr lang="en-US" dirty="0"/>
            </a:br>
            <a:r>
              <a:rPr lang="en-US" dirty="0"/>
              <a:t>Splitting Criterion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C7FB-55C1-E497-8045-6C4545283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829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Gini Impurity: </a:t>
            </a:r>
            <a:r>
              <a:rPr lang="en-US" dirty="0"/>
              <a:t>Measures how often a randomly chosen element would be incorrectly labeled if randomly classified based on the distribution of labels in the dataset.</a:t>
            </a:r>
          </a:p>
          <a:p>
            <a:endParaRPr lang="en-US" dirty="0"/>
          </a:p>
          <a:p>
            <a:r>
              <a:rPr lang="en-US" b="1" dirty="0"/>
              <a:t>Entropy (Information Gain): </a:t>
            </a:r>
            <a:r>
              <a:rPr lang="en-US" dirty="0"/>
              <a:t>Measures the randomness in the dataset. The algorithm selects splits that maximize </a:t>
            </a:r>
            <a:r>
              <a:rPr lang="en-US" b="1" dirty="0"/>
              <a:t>Information Gain</a:t>
            </a:r>
            <a:r>
              <a:rPr lang="en-US" dirty="0"/>
              <a:t>, which is the reduction in entropy after the split.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Key Issue: </a:t>
            </a:r>
          </a:p>
          <a:p>
            <a:pPr marL="0" indent="0">
              <a:buNone/>
            </a:pPr>
            <a:r>
              <a:rPr lang="en-US" b="1" dirty="0"/>
              <a:t>Instability:</a:t>
            </a:r>
            <a:r>
              <a:rPr lang="en-US" dirty="0"/>
              <a:t> Small changes in data can lead to different splits and different trees.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26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9E44B-2CAD-D6C6-5ED0-D56D4AE67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71A60-13BC-8BD6-B7BA-5D4ED1039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ingredients of a “decision”:</a:t>
            </a:r>
            <a:br>
              <a:rPr lang="en-US" dirty="0"/>
            </a:br>
            <a:r>
              <a:rPr lang="en-US" dirty="0"/>
              <a:t>Stopping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1F962-0425-8181-2898-DCA3B67E1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8298"/>
            <a:ext cx="10515600" cy="4351338"/>
          </a:xfrm>
        </p:spPr>
        <p:txBody>
          <a:bodyPr/>
          <a:lstStyle/>
          <a:p>
            <a:r>
              <a:rPr lang="en-US" dirty="0" err="1"/>
              <a:t>max_depth</a:t>
            </a:r>
            <a:r>
              <a:rPr lang="en-US" dirty="0"/>
              <a:t>: Limits the depth of the tree to prevent overfitting.</a:t>
            </a:r>
          </a:p>
          <a:p>
            <a:r>
              <a:rPr lang="en-US" dirty="0" err="1"/>
              <a:t>min_samples_leaf</a:t>
            </a:r>
            <a:r>
              <a:rPr lang="en-US" dirty="0"/>
              <a:t>: The minimum number of samples that must be present in a leaf node.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Key Issue: </a:t>
            </a:r>
          </a:p>
          <a:p>
            <a:pPr marL="0" indent="0">
              <a:buNone/>
            </a:pPr>
            <a:r>
              <a:rPr lang="en-US" b="1" dirty="0"/>
              <a:t>Overfitting: </a:t>
            </a:r>
            <a:r>
              <a:rPr lang="en-US" dirty="0"/>
              <a:t>Decision trees can easily overfit to training data, especially if the tree is too deep.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16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AF07-86F2-0621-40E2-8DC2EBC91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 Python: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57D4B-01F4-AC77-DCA2-22BA97680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772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5B007-4EE1-5259-BE53-AF5FCC21A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646B-3B4D-A04C-47EC-5642C7DDD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 my work:</a:t>
            </a:r>
          </a:p>
        </p:txBody>
      </p:sp>
      <p:pic>
        <p:nvPicPr>
          <p:cNvPr id="3" name="Picture 2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6A576CD3-97C3-1F79-19CC-6AEB76E65E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263" y="867341"/>
            <a:ext cx="5881853" cy="56255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6EFCD2-A11E-747F-AE2D-C2238C66D53E}"/>
              </a:ext>
            </a:extLst>
          </p:cNvPr>
          <p:cNvSpPr txBox="1"/>
          <p:nvPr/>
        </p:nvSpPr>
        <p:spPr>
          <a:xfrm>
            <a:off x="981075" y="1924050"/>
            <a:ext cx="42005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Human mobility in times of crisis:</a:t>
            </a:r>
          </a:p>
          <a:p>
            <a:endParaRPr lang="en-US" sz="2000" i="1" dirty="0"/>
          </a:p>
          <a:p>
            <a:r>
              <a:rPr lang="en-US" sz="2000" dirty="0"/>
              <a:t>-     Pandemic case study</a:t>
            </a:r>
          </a:p>
          <a:p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Across NYC </a:t>
            </a:r>
            <a:r>
              <a:rPr lang="en-US" sz="2000" dirty="0" err="1"/>
              <a:t>zipcodes</a:t>
            </a:r>
            <a:r>
              <a:rPr lang="en-US" sz="2000" dirty="0"/>
              <a:t> and boroughs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Who went where, when, and why?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Behavioral measures and agency</a:t>
            </a:r>
          </a:p>
        </p:txBody>
      </p:sp>
    </p:spTree>
    <p:extLst>
      <p:ext uri="{BB962C8B-B14F-4D97-AF65-F5344CB8AC3E}">
        <p14:creationId xmlns:p14="http://schemas.microsoft.com/office/powerpoint/2010/main" val="3893636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1FDC4-D766-72AC-BD78-C6F52A17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 my 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2703C-C79E-A272-4A73-AAA42DDBD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Random Forests: </a:t>
            </a:r>
          </a:p>
          <a:p>
            <a:pPr marL="0" indent="0">
              <a:buNone/>
            </a:pPr>
            <a:r>
              <a:rPr lang="en-US" dirty="0"/>
              <a:t>ML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algorithm that combines multiple independent decision trees, each trained on a random subset of the data. </a:t>
            </a:r>
          </a:p>
          <a:p>
            <a:pPr lvl="1"/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At each split, randomly choose a subset of features to consider (no overfit)</a:t>
            </a:r>
          </a:p>
          <a:p>
            <a:pPr lvl="1"/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When making a prediction, aggregate the results from all trees by taking the majority vote (classification) or averaging (regression)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N.B: Provides a built-in mechanism to identify the most important features in the data based on how frequently they are used in the decision trees</a:t>
            </a:r>
          </a:p>
        </p:txBody>
      </p:sp>
    </p:spTree>
    <p:extLst>
      <p:ext uri="{BB962C8B-B14F-4D97-AF65-F5344CB8AC3E}">
        <p14:creationId xmlns:p14="http://schemas.microsoft.com/office/powerpoint/2010/main" val="257301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67FD1F4-25C8-372A-5E2A-09BDFA22F7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1" b="3830"/>
          <a:stretch/>
        </p:blipFill>
        <p:spPr>
          <a:xfrm>
            <a:off x="1451346" y="794298"/>
            <a:ext cx="8851497" cy="5941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37D1DD-8E9C-7646-746B-34C100C5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 my work</a:t>
            </a:r>
          </a:p>
        </p:txBody>
      </p:sp>
    </p:spTree>
    <p:extLst>
      <p:ext uri="{BB962C8B-B14F-4D97-AF65-F5344CB8AC3E}">
        <p14:creationId xmlns:p14="http://schemas.microsoft.com/office/powerpoint/2010/main" val="2740218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23891-20D7-D629-2E67-F62F3BA4E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9524A4-FAD9-B605-F2AF-64104CAB0A37}"/>
              </a:ext>
            </a:extLst>
          </p:cNvPr>
          <p:cNvSpPr txBox="1"/>
          <p:nvPr/>
        </p:nvSpPr>
        <p:spPr>
          <a:xfrm>
            <a:off x="2227810" y="2854959"/>
            <a:ext cx="7881156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369627">
              <a:defRPr/>
            </a:pPr>
            <a:r>
              <a:rPr lang="en-GB" sz="3234" dirty="0">
                <a:solidFill>
                  <a:prstClr val="white"/>
                </a:solidFill>
                <a:latin typeface="Century Gothic" panose="020B0502020202020204" pitchFamily="34" charset="0"/>
              </a:rPr>
              <a:t>Statistical brief overview</a:t>
            </a:r>
            <a:endParaRPr lang="en-GB" sz="3234" i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75C9A2-CAA9-A27F-F947-D43B52144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852" y="6054765"/>
            <a:ext cx="1937112" cy="2432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3430BB7-C0B2-1009-EFD3-2211389AB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5DEDDB-A692-F02D-2AEA-37878EE794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8449" y="2737327"/>
            <a:ext cx="8515350" cy="1152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573CE7-8256-0652-1633-8409AB9F1934}"/>
              </a:ext>
            </a:extLst>
          </p:cNvPr>
          <p:cNvSpPr txBox="1"/>
          <p:nvPr/>
        </p:nvSpPr>
        <p:spPr>
          <a:xfrm>
            <a:off x="2966484" y="2956264"/>
            <a:ext cx="8591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Section IV : Discussion</a:t>
            </a:r>
          </a:p>
        </p:txBody>
      </p:sp>
    </p:spTree>
    <p:extLst>
      <p:ext uri="{BB962C8B-B14F-4D97-AF65-F5344CB8AC3E}">
        <p14:creationId xmlns:p14="http://schemas.microsoft.com/office/powerpoint/2010/main" val="3768836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EBE8-AB97-C17E-7389-19A1620C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points: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0D27B-2116-A3E4-3004-24D59863A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could ML be applied in underserved healthcare systems?</a:t>
            </a:r>
          </a:p>
          <a:p>
            <a:endParaRPr lang="en-US" dirty="0"/>
          </a:p>
          <a:p>
            <a:r>
              <a:rPr lang="en-US" dirty="0"/>
              <a:t>What ethical concerns resonate most with you?</a:t>
            </a:r>
          </a:p>
          <a:p>
            <a:endParaRPr lang="en-US" dirty="0"/>
          </a:p>
          <a:p>
            <a:r>
              <a:rPr lang="en-US" dirty="0"/>
              <a:t>Where can you imagine bias emerging in ML models?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0733F1-1C36-AF91-EA54-019E7D1A6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891" y="3012604"/>
            <a:ext cx="2270769" cy="3612220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86D56C52-8841-CF7E-0144-3CFE431C0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236" y="4717804"/>
            <a:ext cx="5714392" cy="190702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09626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5E6B5-3B46-8A86-B1C0-A4AA44C57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Resources </a:t>
            </a:r>
            <a:br>
              <a:rPr lang="en-US" dirty="0"/>
            </a:br>
            <a:r>
              <a:rPr lang="en-US" dirty="0"/>
              <a:t>(aka you don’t need a paid bootcamp)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13FAB-C45B-8544-39E3-EF0BCDA63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Courses: </a:t>
            </a:r>
          </a:p>
          <a:p>
            <a:pPr lvl="1"/>
            <a:r>
              <a:rPr lang="en-US" dirty="0">
                <a:hlinkClick r:id="rId2"/>
              </a:rPr>
              <a:t>AI and Medical Diagnosis Coursera</a:t>
            </a:r>
            <a:r>
              <a:rPr lang="en-US" dirty="0"/>
              <a:t> (applied, light touch), </a:t>
            </a:r>
          </a:p>
          <a:p>
            <a:pPr lvl="1"/>
            <a:r>
              <a:rPr lang="en-US" dirty="0">
                <a:hlinkClick r:id="rId3"/>
              </a:rPr>
              <a:t>ML Engineering </a:t>
            </a:r>
            <a:r>
              <a:rPr lang="en-US" dirty="0"/>
              <a:t>(more abstract and heavy), </a:t>
            </a:r>
          </a:p>
          <a:p>
            <a:endParaRPr lang="en-US" dirty="0"/>
          </a:p>
          <a:p>
            <a:r>
              <a:rPr lang="en-US" dirty="0"/>
              <a:t>Books: </a:t>
            </a:r>
          </a:p>
          <a:p>
            <a:pPr lvl="1"/>
            <a:r>
              <a:rPr lang="en-US" dirty="0">
                <a:hlinkClick r:id="rId4"/>
              </a:rPr>
              <a:t>Little book of ML</a:t>
            </a:r>
            <a:r>
              <a:rPr lang="en-US" dirty="0"/>
              <a:t> (short and sweet), </a:t>
            </a:r>
          </a:p>
          <a:p>
            <a:pPr lvl="1"/>
            <a:r>
              <a:rPr lang="en-US" dirty="0">
                <a:hlinkClick r:id="rId5"/>
              </a:rPr>
              <a:t>Big Book of ML</a:t>
            </a:r>
            <a:r>
              <a:rPr lang="en-US" dirty="0"/>
              <a:t> (advanced), </a:t>
            </a:r>
          </a:p>
          <a:p>
            <a:pPr lvl="1"/>
            <a:r>
              <a:rPr lang="en-US" dirty="0">
                <a:hlinkClick r:id="rId6"/>
              </a:rPr>
              <a:t>DeepLearning</a:t>
            </a:r>
            <a:r>
              <a:rPr lang="en-US" dirty="0"/>
              <a:t> (overview), </a:t>
            </a:r>
          </a:p>
          <a:p>
            <a:pPr lvl="1"/>
            <a:r>
              <a:rPr lang="en-US" dirty="0">
                <a:hlinkClick r:id="rId7"/>
              </a:rPr>
              <a:t>d2l</a:t>
            </a:r>
            <a:r>
              <a:rPr lang="en-US" dirty="0"/>
              <a:t> (comprehensive DL overview), </a:t>
            </a:r>
          </a:p>
          <a:p>
            <a:endParaRPr lang="en-US" dirty="0"/>
          </a:p>
          <a:p>
            <a:r>
              <a:rPr lang="en-US" dirty="0"/>
              <a:t>General/</a:t>
            </a:r>
            <a:r>
              <a:rPr lang="en-US" dirty="0" err="1"/>
              <a:t>Misc</a:t>
            </a:r>
            <a:r>
              <a:rPr lang="en-US" dirty="0"/>
              <a:t>: </a:t>
            </a:r>
          </a:p>
          <a:p>
            <a:pPr lvl="1"/>
            <a:r>
              <a:rPr lang="en-US" dirty="0">
                <a:hlinkClick r:id="rId8"/>
              </a:rPr>
              <a:t>LLMs</a:t>
            </a:r>
            <a:r>
              <a:rPr lang="en-US" dirty="0"/>
              <a:t> (cool website for explanatory visualizations of LLMs and </a:t>
            </a:r>
            <a:r>
              <a:rPr lang="en-US" dirty="0" err="1"/>
              <a:t>genAI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255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083D5-99E1-829D-C29D-3AAAD3F4A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891ACF-9B60-8059-9D91-D014421082C9}"/>
              </a:ext>
            </a:extLst>
          </p:cNvPr>
          <p:cNvSpPr txBox="1"/>
          <p:nvPr/>
        </p:nvSpPr>
        <p:spPr>
          <a:xfrm>
            <a:off x="2227810" y="2854959"/>
            <a:ext cx="7881156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369627">
              <a:defRPr/>
            </a:pPr>
            <a:r>
              <a:rPr lang="en-GB" sz="3234" dirty="0">
                <a:solidFill>
                  <a:prstClr val="white"/>
                </a:solidFill>
                <a:latin typeface="Century Gothic" panose="020B0502020202020204" pitchFamily="34" charset="0"/>
              </a:rPr>
              <a:t>Statistical brief overview</a:t>
            </a:r>
            <a:endParaRPr lang="en-GB" sz="3234" i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5DDE0A-30CD-9409-3660-C92CD0D1B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852" y="6054765"/>
            <a:ext cx="1937112" cy="2432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B18B803-C69A-14C2-9CBF-EB1B6CA97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6F4891-7A01-A7C8-DDFC-28A2B767FA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8449" y="2737327"/>
            <a:ext cx="8515350" cy="1152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3959AD-F1B2-C85A-B3D7-80659ED15C14}"/>
              </a:ext>
            </a:extLst>
          </p:cNvPr>
          <p:cNvSpPr txBox="1"/>
          <p:nvPr/>
        </p:nvSpPr>
        <p:spPr>
          <a:xfrm>
            <a:off x="2966484" y="2956264"/>
            <a:ext cx="8591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Questions? </a:t>
            </a:r>
          </a:p>
        </p:txBody>
      </p:sp>
    </p:spTree>
    <p:extLst>
      <p:ext uri="{BB962C8B-B14F-4D97-AF65-F5344CB8AC3E}">
        <p14:creationId xmlns:p14="http://schemas.microsoft.com/office/powerpoint/2010/main" val="1234164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D41D0-3F86-7222-8056-ABC2B3FD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842C583-6C98-CFAD-8313-0343523CFE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16784"/>
            <a:ext cx="1025325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Machine learning (ML) enables computers to learn from data.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</a:rPr>
              <a:t> teaching a computer to recognize patterns and make predictions</a:t>
            </a:r>
            <a:endParaRPr lang="en-US" dirty="0"/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 e.g. Netflix recommendation, Spotify shuffle, etc.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ML in healthcare </a:t>
            </a:r>
            <a:r>
              <a:rPr lang="en-US" altLang="en-US" sz="2400" dirty="0"/>
              <a:t>works 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improving diagnosis and personalized treatment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 building predictions and suggestions based on Big Data in healthcare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6926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C8FF-98A3-AB0F-8555-AE8522A2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 (before we begin!)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C35D8F-65A7-F94C-B095-909E5413D1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8734" y="2175419"/>
            <a:ext cx="9975616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Data: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Input variables like patient age, lab 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Features: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Attributes used for predictions (e.g., glucose levels).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Labels: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Known outcomes (e.g., disease present or absent). </a:t>
            </a:r>
          </a:p>
        </p:txBody>
      </p:sp>
    </p:spTree>
    <p:extLst>
      <p:ext uri="{BB962C8B-B14F-4D97-AF65-F5344CB8AC3E}">
        <p14:creationId xmlns:p14="http://schemas.microsoft.com/office/powerpoint/2010/main" val="181634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machine learning&#10;&#10;Description automatically generated">
            <a:extLst>
              <a:ext uri="{FF2B5EF4-FFF2-40B4-BE49-F238E27FC236}">
                <a16:creationId xmlns:a16="http://schemas.microsoft.com/office/drawing/2014/main" id="{37EA3244-7BFD-1CFD-7260-0FDC9600C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603" y="643466"/>
            <a:ext cx="870479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04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DA840-4343-8956-5505-8108D0AA0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machine learning&#10;&#10;Description automatically generated">
            <a:extLst>
              <a:ext uri="{FF2B5EF4-FFF2-40B4-BE49-F238E27FC236}">
                <a16:creationId xmlns:a16="http://schemas.microsoft.com/office/drawing/2014/main" id="{F3C56BDC-E46F-C731-094B-F7B9BEDA3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603" y="643466"/>
            <a:ext cx="8704793" cy="557106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896F79C-E665-8A82-6EDF-945BC360D308}"/>
              </a:ext>
            </a:extLst>
          </p:cNvPr>
          <p:cNvSpPr/>
          <p:nvPr/>
        </p:nvSpPr>
        <p:spPr>
          <a:xfrm>
            <a:off x="2290527" y="3168713"/>
            <a:ext cx="2091350" cy="304582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2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8A323-79E2-2E35-6CAB-EAE128818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Types in ML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AC32A2-F4E9-B7B8-3A59-F37164B1AF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75966"/>
            <a:ext cx="924736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Supervised Learning: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Uses labeled data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(e.g., diagnosing a specific disease)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Unsupervised Learning: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Finds patterns without labels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(e.g., patient segmentation/clustering).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Reinforcement Learning: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Learns from outcomes to make decisions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(e.g., treatment recommendations). </a:t>
            </a:r>
          </a:p>
        </p:txBody>
      </p:sp>
    </p:spTree>
    <p:extLst>
      <p:ext uri="{BB962C8B-B14F-4D97-AF65-F5344CB8AC3E}">
        <p14:creationId xmlns:p14="http://schemas.microsoft.com/office/powerpoint/2010/main" val="388946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D5140-4380-2570-BBDD-B99EE58C4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Healthcare Needs Machine Learning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D56C6F-79DF-2D97-7FDD-867D49ADE2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8323" y="1887592"/>
            <a:ext cx="943566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Big Picture: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Rapid analysis of large datasets for faster, more accurate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Potential to improve patient outcomes and reduce healthcare costs.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/>
              <a:t>Down in the details: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Faster Diagnoses: Analyze medical images in seconds.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Predictive Analytics: Forecast disease progression.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Personalized Medicine: Tailor treatments based on genetics.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Operational Efficiency: Optimize hospital workflows.</a:t>
            </a:r>
          </a:p>
        </p:txBody>
      </p:sp>
    </p:spTree>
    <p:extLst>
      <p:ext uri="{BB962C8B-B14F-4D97-AF65-F5344CB8AC3E}">
        <p14:creationId xmlns:p14="http://schemas.microsoft.com/office/powerpoint/2010/main" val="397733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451D1-9692-0A28-00DF-9F0B94077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impact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53BCD7-218F-7653-0748-E7275882E1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6450" y="1896269"/>
            <a:ext cx="7429500" cy="36385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817995-7594-B7EF-3F1B-9A58C8ABBF5A}"/>
              </a:ext>
            </a:extLst>
          </p:cNvPr>
          <p:cNvSpPr txBox="1"/>
          <p:nvPr/>
        </p:nvSpPr>
        <p:spPr>
          <a:xfrm>
            <a:off x="2009870" y="6611779"/>
            <a:ext cx="10349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4"/>
              </a:rPr>
              <a:t>https://pmc.ncbi.nlm.nih.gov/articles/PMC11220221/#:~:text=Currently%2C%20AI%20applications%20in%20DR,microvascular%20changes%2C%20as%20previously%20mentioned</a:t>
            </a:r>
            <a:r>
              <a:rPr lang="en-US" sz="1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9142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1556</Words>
  <Application>Microsoft Office PowerPoint</Application>
  <PresentationFormat>Widescreen</PresentationFormat>
  <Paragraphs>183</Paragraphs>
  <Slides>29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Aptos</vt:lpstr>
      <vt:lpstr>Aptos Display</vt:lpstr>
      <vt:lpstr>Arial</vt:lpstr>
      <vt:lpstr>Calibri</vt:lpstr>
      <vt:lpstr>Cambria</vt:lpstr>
      <vt:lpstr>Century Gothic</vt:lpstr>
      <vt:lpstr>Google Sans</vt:lpstr>
      <vt:lpstr>Office Theme</vt:lpstr>
      <vt:lpstr>PowerPoint Presentation</vt:lpstr>
      <vt:lpstr>PowerPoint Presentation</vt:lpstr>
      <vt:lpstr>What is Machine Learning?</vt:lpstr>
      <vt:lpstr>Key Terms (before we begin!)</vt:lpstr>
      <vt:lpstr>PowerPoint Presentation</vt:lpstr>
      <vt:lpstr>PowerPoint Presentation</vt:lpstr>
      <vt:lpstr>Learning Types in ML</vt:lpstr>
      <vt:lpstr>Why Healthcare Needs Machine Learning</vt:lpstr>
      <vt:lpstr>Real world impact</vt:lpstr>
      <vt:lpstr>Real world impact</vt:lpstr>
      <vt:lpstr>PowerPoint Presentation</vt:lpstr>
      <vt:lpstr>ML Workflow in Healthcare: Overview</vt:lpstr>
      <vt:lpstr>ML Workflow in Healthcare: Rule 1</vt:lpstr>
      <vt:lpstr>Rule 1: Garbage in Garbage out</vt:lpstr>
      <vt:lpstr>ML Workflow in Healthcare: Rule 2</vt:lpstr>
      <vt:lpstr>Rule 2: All models are wrong</vt:lpstr>
      <vt:lpstr>Rule 2: Some models are useful</vt:lpstr>
      <vt:lpstr>PowerPoint Presentation</vt:lpstr>
      <vt:lpstr>Decision tree classifier in Python</vt:lpstr>
      <vt:lpstr>Core ingredients of a “decision”: Splitting Criterion</vt:lpstr>
      <vt:lpstr>Core ingredients of a “decision”: Stopping Criteria</vt:lpstr>
      <vt:lpstr>Example in Python: </vt:lpstr>
      <vt:lpstr>Example in my work:</vt:lpstr>
      <vt:lpstr>Example in my work:</vt:lpstr>
      <vt:lpstr>Example in my work</vt:lpstr>
      <vt:lpstr>PowerPoint Presentation</vt:lpstr>
      <vt:lpstr>Discussion points:</vt:lpstr>
      <vt:lpstr>Free Resources  (aka you don’t need a paid bootcamp)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Ashcroft-Jones, Sarah</dc:creator>
  <cp:lastModifiedBy>Ashcroft-Jones, Sarah</cp:lastModifiedBy>
  <cp:revision>1</cp:revision>
  <dcterms:created xsi:type="dcterms:W3CDTF">2024-12-03T15:44:31Z</dcterms:created>
  <dcterms:modified xsi:type="dcterms:W3CDTF">2024-12-03T19:02:12Z</dcterms:modified>
</cp:coreProperties>
</file>