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563" r:id="rId2"/>
    <p:sldId id="566" r:id="rId3"/>
    <p:sldId id="569" r:id="rId4"/>
    <p:sldId id="283" r:id="rId5"/>
    <p:sldId id="567" r:id="rId6"/>
    <p:sldId id="282" r:id="rId7"/>
    <p:sldId id="293" r:id="rId8"/>
    <p:sldId id="285" r:id="rId9"/>
    <p:sldId id="286" r:id="rId10"/>
    <p:sldId id="287" r:id="rId11"/>
    <p:sldId id="284" r:id="rId12"/>
    <p:sldId id="570" r:id="rId13"/>
    <p:sldId id="275" r:id="rId14"/>
    <p:sldId id="304" r:id="rId15"/>
    <p:sldId id="571" r:id="rId16"/>
    <p:sldId id="301" r:id="rId17"/>
    <p:sldId id="302" r:id="rId18"/>
    <p:sldId id="322" r:id="rId19"/>
    <p:sldId id="295" r:id="rId20"/>
    <p:sldId id="320" r:id="rId21"/>
    <p:sldId id="323" r:id="rId22"/>
    <p:sldId id="324" r:id="rId23"/>
    <p:sldId id="325" r:id="rId24"/>
    <p:sldId id="321" r:id="rId25"/>
    <p:sldId id="568" r:id="rId26"/>
    <p:sldId id="305" r:id="rId27"/>
    <p:sldId id="307" r:id="rId28"/>
    <p:sldId id="308" r:id="rId29"/>
    <p:sldId id="290" r:id="rId30"/>
    <p:sldId id="311" r:id="rId31"/>
    <p:sldId id="309" r:id="rId32"/>
    <p:sldId id="310" r:id="rId33"/>
    <p:sldId id="312" r:id="rId34"/>
    <p:sldId id="572" r:id="rId35"/>
    <p:sldId id="314" r:id="rId36"/>
    <p:sldId id="313" r:id="rId37"/>
    <p:sldId id="315" r:id="rId38"/>
    <p:sldId id="296" r:id="rId39"/>
    <p:sldId id="5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90CEDB-9825-4DEE-AC30-83571A1D18FA}" v="2" dt="2024-10-24T14:57:02.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69608" autoAdjust="0"/>
  </p:normalViewPr>
  <p:slideViewPr>
    <p:cSldViewPr snapToGrid="0">
      <p:cViewPr varScale="1">
        <p:scale>
          <a:sx n="45" d="100"/>
          <a:sy n="45" d="100"/>
        </p:scale>
        <p:origin x="12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croft-Jones, Sarah" userId="1916f605-191c-46fb-9aee-c03de1e6320b" providerId="ADAL" clId="{4E90CEDB-9825-4DEE-AC30-83571A1D18FA}"/>
    <pc:docChg chg="custSel addSld modSld sldOrd">
      <pc:chgData name="Ashcroft-Jones, Sarah" userId="1916f605-191c-46fb-9aee-c03de1e6320b" providerId="ADAL" clId="{4E90CEDB-9825-4DEE-AC30-83571A1D18FA}" dt="2024-10-28T17:40:46.118" v="488"/>
      <pc:docMkLst>
        <pc:docMk/>
      </pc:docMkLst>
      <pc:sldChg chg="modSp mod">
        <pc:chgData name="Ashcroft-Jones, Sarah" userId="1916f605-191c-46fb-9aee-c03de1e6320b" providerId="ADAL" clId="{4E90CEDB-9825-4DEE-AC30-83571A1D18FA}" dt="2024-10-23T20:48:05.117" v="27" actId="1076"/>
        <pc:sldMkLst>
          <pc:docMk/>
          <pc:sldMk cId="387517206" sldId="282"/>
        </pc:sldMkLst>
        <pc:spChg chg="mod">
          <ac:chgData name="Ashcroft-Jones, Sarah" userId="1916f605-191c-46fb-9aee-c03de1e6320b" providerId="ADAL" clId="{4E90CEDB-9825-4DEE-AC30-83571A1D18FA}" dt="2024-10-23T20:48:05.117" v="27" actId="1076"/>
          <ac:spMkLst>
            <pc:docMk/>
            <pc:sldMk cId="387517206" sldId="282"/>
            <ac:spMk id="2" creationId="{00000000-0000-0000-0000-000000000000}"/>
          </ac:spMkLst>
        </pc:spChg>
      </pc:sldChg>
      <pc:sldChg chg="modSp mod">
        <pc:chgData name="Ashcroft-Jones, Sarah" userId="1916f605-191c-46fb-9aee-c03de1e6320b" providerId="ADAL" clId="{4E90CEDB-9825-4DEE-AC30-83571A1D18FA}" dt="2024-10-23T20:26:10.905" v="6" actId="20577"/>
        <pc:sldMkLst>
          <pc:docMk/>
          <pc:sldMk cId="3313652432" sldId="283"/>
        </pc:sldMkLst>
        <pc:spChg chg="mod">
          <ac:chgData name="Ashcroft-Jones, Sarah" userId="1916f605-191c-46fb-9aee-c03de1e6320b" providerId="ADAL" clId="{4E90CEDB-9825-4DEE-AC30-83571A1D18FA}" dt="2024-10-23T20:26:10.905" v="6" actId="20577"/>
          <ac:spMkLst>
            <pc:docMk/>
            <pc:sldMk cId="3313652432" sldId="283"/>
            <ac:spMk id="3" creationId="{42447EEE-F127-4CD4-BE77-2846782B87DB}"/>
          </ac:spMkLst>
        </pc:spChg>
      </pc:sldChg>
      <pc:sldChg chg="modSp mod">
        <pc:chgData name="Ashcroft-Jones, Sarah" userId="1916f605-191c-46fb-9aee-c03de1e6320b" providerId="ADAL" clId="{4E90CEDB-9825-4DEE-AC30-83571A1D18FA}" dt="2024-10-23T20:48:17.874" v="39" actId="20577"/>
        <pc:sldMkLst>
          <pc:docMk/>
          <pc:sldMk cId="1266672086" sldId="284"/>
        </pc:sldMkLst>
        <pc:spChg chg="mod">
          <ac:chgData name="Ashcroft-Jones, Sarah" userId="1916f605-191c-46fb-9aee-c03de1e6320b" providerId="ADAL" clId="{4E90CEDB-9825-4DEE-AC30-83571A1D18FA}" dt="2024-10-23T20:48:17.874" v="39" actId="20577"/>
          <ac:spMkLst>
            <pc:docMk/>
            <pc:sldMk cId="1266672086" sldId="284"/>
            <ac:spMk id="2" creationId="{390BC2B5-FCA4-43A9-957D-C00A245B16CB}"/>
          </ac:spMkLst>
        </pc:spChg>
      </pc:sldChg>
      <pc:sldChg chg="modSp mod modNotesTx">
        <pc:chgData name="Ashcroft-Jones, Sarah" userId="1916f605-191c-46fb-9aee-c03de1e6320b" providerId="ADAL" clId="{4E90CEDB-9825-4DEE-AC30-83571A1D18FA}" dt="2024-10-24T00:05:39.804" v="315" actId="1076"/>
        <pc:sldMkLst>
          <pc:docMk/>
          <pc:sldMk cId="2529508066" sldId="290"/>
        </pc:sldMkLst>
        <pc:spChg chg="mod">
          <ac:chgData name="Ashcroft-Jones, Sarah" userId="1916f605-191c-46fb-9aee-c03de1e6320b" providerId="ADAL" clId="{4E90CEDB-9825-4DEE-AC30-83571A1D18FA}" dt="2024-10-24T00:05:15.382" v="312" actId="1076"/>
          <ac:spMkLst>
            <pc:docMk/>
            <pc:sldMk cId="2529508066" sldId="290"/>
            <ac:spMk id="2" creationId="{00000000-0000-0000-0000-000000000000}"/>
          </ac:spMkLst>
        </pc:spChg>
        <pc:spChg chg="mod">
          <ac:chgData name="Ashcroft-Jones, Sarah" userId="1916f605-191c-46fb-9aee-c03de1e6320b" providerId="ADAL" clId="{4E90CEDB-9825-4DEE-AC30-83571A1D18FA}" dt="2024-10-24T00:05:39.804" v="315" actId="1076"/>
          <ac:spMkLst>
            <pc:docMk/>
            <pc:sldMk cId="2529508066" sldId="290"/>
            <ac:spMk id="3" creationId="{00000000-0000-0000-0000-000000000000}"/>
          </ac:spMkLst>
        </pc:spChg>
      </pc:sldChg>
      <pc:sldChg chg="modSp mod">
        <pc:chgData name="Ashcroft-Jones, Sarah" userId="1916f605-191c-46fb-9aee-c03de1e6320b" providerId="ADAL" clId="{4E90CEDB-9825-4DEE-AC30-83571A1D18FA}" dt="2024-10-23T20:47:56.667" v="26" actId="1076"/>
        <pc:sldMkLst>
          <pc:docMk/>
          <pc:sldMk cId="537520834" sldId="293"/>
        </pc:sldMkLst>
        <pc:spChg chg="mod">
          <ac:chgData name="Ashcroft-Jones, Sarah" userId="1916f605-191c-46fb-9aee-c03de1e6320b" providerId="ADAL" clId="{4E90CEDB-9825-4DEE-AC30-83571A1D18FA}" dt="2024-10-23T20:47:56.667" v="26" actId="1076"/>
          <ac:spMkLst>
            <pc:docMk/>
            <pc:sldMk cId="537520834" sldId="293"/>
            <ac:spMk id="2" creationId="{00000000-0000-0000-0000-000000000000}"/>
          </ac:spMkLst>
        </pc:spChg>
      </pc:sldChg>
      <pc:sldChg chg="modSp mod">
        <pc:chgData name="Ashcroft-Jones, Sarah" userId="1916f605-191c-46fb-9aee-c03de1e6320b" providerId="ADAL" clId="{4E90CEDB-9825-4DEE-AC30-83571A1D18FA}" dt="2024-10-23T21:02:13.436" v="231"/>
        <pc:sldMkLst>
          <pc:docMk/>
          <pc:sldMk cId="2440047598" sldId="295"/>
        </pc:sldMkLst>
        <pc:spChg chg="mod">
          <ac:chgData name="Ashcroft-Jones, Sarah" userId="1916f605-191c-46fb-9aee-c03de1e6320b" providerId="ADAL" clId="{4E90CEDB-9825-4DEE-AC30-83571A1D18FA}" dt="2024-10-23T21:02:13.436" v="231"/>
          <ac:spMkLst>
            <pc:docMk/>
            <pc:sldMk cId="2440047598" sldId="295"/>
            <ac:spMk id="3" creationId="{34906397-74A9-4CE5-BE2A-E04737E68D2A}"/>
          </ac:spMkLst>
        </pc:spChg>
      </pc:sldChg>
      <pc:sldChg chg="modSp mod">
        <pc:chgData name="Ashcroft-Jones, Sarah" userId="1916f605-191c-46fb-9aee-c03de1e6320b" providerId="ADAL" clId="{4E90CEDB-9825-4DEE-AC30-83571A1D18FA}" dt="2024-10-24T00:15:11.275" v="446" actId="1076"/>
        <pc:sldMkLst>
          <pc:docMk/>
          <pc:sldMk cId="2434270400" sldId="296"/>
        </pc:sldMkLst>
        <pc:spChg chg="mod">
          <ac:chgData name="Ashcroft-Jones, Sarah" userId="1916f605-191c-46fb-9aee-c03de1e6320b" providerId="ADAL" clId="{4E90CEDB-9825-4DEE-AC30-83571A1D18FA}" dt="2024-10-24T00:12:57.353" v="396" actId="1076"/>
          <ac:spMkLst>
            <pc:docMk/>
            <pc:sldMk cId="2434270400" sldId="296"/>
            <ac:spMk id="2" creationId="{00000000-0000-0000-0000-000000000000}"/>
          </ac:spMkLst>
        </pc:spChg>
        <pc:spChg chg="mod">
          <ac:chgData name="Ashcroft-Jones, Sarah" userId="1916f605-191c-46fb-9aee-c03de1e6320b" providerId="ADAL" clId="{4E90CEDB-9825-4DEE-AC30-83571A1D18FA}" dt="2024-10-24T00:15:11.275" v="446" actId="1076"/>
          <ac:spMkLst>
            <pc:docMk/>
            <pc:sldMk cId="2434270400" sldId="296"/>
            <ac:spMk id="3" creationId="{00000000-0000-0000-0000-000000000000}"/>
          </ac:spMkLst>
        </pc:spChg>
      </pc:sldChg>
      <pc:sldChg chg="modSp mod">
        <pc:chgData name="Ashcroft-Jones, Sarah" userId="1916f605-191c-46fb-9aee-c03de1e6320b" providerId="ADAL" clId="{4E90CEDB-9825-4DEE-AC30-83571A1D18FA}" dt="2024-10-23T20:53:13.546" v="191" actId="1076"/>
        <pc:sldMkLst>
          <pc:docMk/>
          <pc:sldMk cId="1689158920" sldId="301"/>
        </pc:sldMkLst>
        <pc:spChg chg="mod">
          <ac:chgData name="Ashcroft-Jones, Sarah" userId="1916f605-191c-46fb-9aee-c03de1e6320b" providerId="ADAL" clId="{4E90CEDB-9825-4DEE-AC30-83571A1D18FA}" dt="2024-10-23T20:53:13.546" v="191" actId="1076"/>
          <ac:spMkLst>
            <pc:docMk/>
            <pc:sldMk cId="1689158920" sldId="301"/>
            <ac:spMk id="2" creationId="{00000000-0000-0000-0000-000000000000}"/>
          </ac:spMkLst>
        </pc:spChg>
        <pc:spChg chg="mod">
          <ac:chgData name="Ashcroft-Jones, Sarah" userId="1916f605-191c-46fb-9aee-c03de1e6320b" providerId="ADAL" clId="{4E90CEDB-9825-4DEE-AC30-83571A1D18FA}" dt="2024-10-23T20:53:08.964" v="190" actId="20577"/>
          <ac:spMkLst>
            <pc:docMk/>
            <pc:sldMk cId="1689158920" sldId="301"/>
            <ac:spMk id="3" creationId="{00000000-0000-0000-0000-000000000000}"/>
          </ac:spMkLst>
        </pc:spChg>
      </pc:sldChg>
      <pc:sldChg chg="modSp mod">
        <pc:chgData name="Ashcroft-Jones, Sarah" userId="1916f605-191c-46fb-9aee-c03de1e6320b" providerId="ADAL" clId="{4E90CEDB-9825-4DEE-AC30-83571A1D18FA}" dt="2024-10-23T20:56:27.521" v="199" actId="14100"/>
        <pc:sldMkLst>
          <pc:docMk/>
          <pc:sldMk cId="123710997" sldId="302"/>
        </pc:sldMkLst>
        <pc:spChg chg="mod">
          <ac:chgData name="Ashcroft-Jones, Sarah" userId="1916f605-191c-46fb-9aee-c03de1e6320b" providerId="ADAL" clId="{4E90CEDB-9825-4DEE-AC30-83571A1D18FA}" dt="2024-10-23T20:56:27.521" v="199" actId="14100"/>
          <ac:spMkLst>
            <pc:docMk/>
            <pc:sldMk cId="123710997" sldId="302"/>
            <ac:spMk id="21" creationId="{3D8DA125-BE8A-48A7-9618-7A8AA4ECEE53}"/>
          </ac:spMkLst>
        </pc:spChg>
      </pc:sldChg>
      <pc:sldChg chg="modSp mod">
        <pc:chgData name="Ashcroft-Jones, Sarah" userId="1916f605-191c-46fb-9aee-c03de1e6320b" providerId="ADAL" clId="{4E90CEDB-9825-4DEE-AC30-83571A1D18FA}" dt="2024-10-23T20:47:46.979" v="25" actId="20577"/>
        <pc:sldMkLst>
          <pc:docMk/>
          <pc:sldMk cId="1887219816" sldId="304"/>
        </pc:sldMkLst>
        <pc:spChg chg="mod">
          <ac:chgData name="Ashcroft-Jones, Sarah" userId="1916f605-191c-46fb-9aee-c03de1e6320b" providerId="ADAL" clId="{4E90CEDB-9825-4DEE-AC30-83571A1D18FA}" dt="2024-10-23T20:47:46.979" v="25" actId="20577"/>
          <ac:spMkLst>
            <pc:docMk/>
            <pc:sldMk cId="1887219816" sldId="304"/>
            <ac:spMk id="23" creationId="{00000000-0000-0000-0000-000000000000}"/>
          </ac:spMkLst>
        </pc:spChg>
      </pc:sldChg>
      <pc:sldChg chg="modNotesTx">
        <pc:chgData name="Ashcroft-Jones, Sarah" userId="1916f605-191c-46fb-9aee-c03de1e6320b" providerId="ADAL" clId="{4E90CEDB-9825-4DEE-AC30-83571A1D18FA}" dt="2024-10-24T18:20:04.477" v="486" actId="20577"/>
        <pc:sldMkLst>
          <pc:docMk/>
          <pc:sldMk cId="3334367614" sldId="305"/>
        </pc:sldMkLst>
      </pc:sldChg>
      <pc:sldChg chg="modSp mod">
        <pc:chgData name="Ashcroft-Jones, Sarah" userId="1916f605-191c-46fb-9aee-c03de1e6320b" providerId="ADAL" clId="{4E90CEDB-9825-4DEE-AC30-83571A1D18FA}" dt="2024-10-23T21:21:38.115" v="272" actId="27636"/>
        <pc:sldMkLst>
          <pc:docMk/>
          <pc:sldMk cId="283343230" sldId="308"/>
        </pc:sldMkLst>
        <pc:spChg chg="mod">
          <ac:chgData name="Ashcroft-Jones, Sarah" userId="1916f605-191c-46fb-9aee-c03de1e6320b" providerId="ADAL" clId="{4E90CEDB-9825-4DEE-AC30-83571A1D18FA}" dt="2024-10-23T21:21:38.115" v="272" actId="27636"/>
          <ac:spMkLst>
            <pc:docMk/>
            <pc:sldMk cId="283343230" sldId="308"/>
            <ac:spMk id="3" creationId="{00000000-0000-0000-0000-000000000000}"/>
          </ac:spMkLst>
        </pc:spChg>
      </pc:sldChg>
      <pc:sldChg chg="modSp mod">
        <pc:chgData name="Ashcroft-Jones, Sarah" userId="1916f605-191c-46fb-9aee-c03de1e6320b" providerId="ADAL" clId="{4E90CEDB-9825-4DEE-AC30-83571A1D18FA}" dt="2024-10-24T15:02:59.170" v="459" actId="1076"/>
        <pc:sldMkLst>
          <pc:docMk/>
          <pc:sldMk cId="2564732318" sldId="311"/>
        </pc:sldMkLst>
        <pc:spChg chg="mod">
          <ac:chgData name="Ashcroft-Jones, Sarah" userId="1916f605-191c-46fb-9aee-c03de1e6320b" providerId="ADAL" clId="{4E90CEDB-9825-4DEE-AC30-83571A1D18FA}" dt="2024-10-24T15:02:59.170" v="459" actId="1076"/>
          <ac:spMkLst>
            <pc:docMk/>
            <pc:sldMk cId="2564732318" sldId="311"/>
            <ac:spMk id="2" creationId="{00000000-0000-0000-0000-000000000000}"/>
          </ac:spMkLst>
        </pc:spChg>
        <pc:spChg chg="mod">
          <ac:chgData name="Ashcroft-Jones, Sarah" userId="1916f605-191c-46fb-9aee-c03de1e6320b" providerId="ADAL" clId="{4E90CEDB-9825-4DEE-AC30-83571A1D18FA}" dt="2024-10-24T15:02:55.763" v="458" actId="1076"/>
          <ac:spMkLst>
            <pc:docMk/>
            <pc:sldMk cId="2564732318" sldId="311"/>
            <ac:spMk id="3" creationId="{00000000-0000-0000-0000-000000000000}"/>
          </ac:spMkLst>
        </pc:spChg>
      </pc:sldChg>
      <pc:sldChg chg="modSp mod">
        <pc:chgData name="Ashcroft-Jones, Sarah" userId="1916f605-191c-46fb-9aee-c03de1e6320b" providerId="ADAL" clId="{4E90CEDB-9825-4DEE-AC30-83571A1D18FA}" dt="2024-10-24T00:07:27.221" v="324" actId="20577"/>
        <pc:sldMkLst>
          <pc:docMk/>
          <pc:sldMk cId="324141139" sldId="312"/>
        </pc:sldMkLst>
        <pc:spChg chg="mod">
          <ac:chgData name="Ashcroft-Jones, Sarah" userId="1916f605-191c-46fb-9aee-c03de1e6320b" providerId="ADAL" clId="{4E90CEDB-9825-4DEE-AC30-83571A1D18FA}" dt="2024-10-24T00:07:27.221" v="324" actId="20577"/>
          <ac:spMkLst>
            <pc:docMk/>
            <pc:sldMk cId="324141139" sldId="312"/>
            <ac:spMk id="3" creationId="{00000000-0000-0000-0000-000000000000}"/>
          </ac:spMkLst>
        </pc:spChg>
      </pc:sldChg>
      <pc:sldChg chg="modSp mod">
        <pc:chgData name="Ashcroft-Jones, Sarah" userId="1916f605-191c-46fb-9aee-c03de1e6320b" providerId="ADAL" clId="{4E90CEDB-9825-4DEE-AC30-83571A1D18FA}" dt="2024-10-24T00:15:47.074" v="448" actId="1076"/>
        <pc:sldMkLst>
          <pc:docMk/>
          <pc:sldMk cId="3617575382" sldId="313"/>
        </pc:sldMkLst>
        <pc:spChg chg="mod">
          <ac:chgData name="Ashcroft-Jones, Sarah" userId="1916f605-191c-46fb-9aee-c03de1e6320b" providerId="ADAL" clId="{4E90CEDB-9825-4DEE-AC30-83571A1D18FA}" dt="2024-10-24T00:15:47.074" v="448" actId="1076"/>
          <ac:spMkLst>
            <pc:docMk/>
            <pc:sldMk cId="3617575382" sldId="313"/>
            <ac:spMk id="3" creationId="{00000000-0000-0000-0000-000000000000}"/>
          </ac:spMkLst>
        </pc:spChg>
      </pc:sldChg>
      <pc:sldChg chg="modSp mod">
        <pc:chgData name="Ashcroft-Jones, Sarah" userId="1916f605-191c-46fb-9aee-c03de1e6320b" providerId="ADAL" clId="{4E90CEDB-9825-4DEE-AC30-83571A1D18FA}" dt="2024-10-24T00:08:57.279" v="354" actId="20577"/>
        <pc:sldMkLst>
          <pc:docMk/>
          <pc:sldMk cId="2410404715" sldId="314"/>
        </pc:sldMkLst>
        <pc:spChg chg="mod">
          <ac:chgData name="Ashcroft-Jones, Sarah" userId="1916f605-191c-46fb-9aee-c03de1e6320b" providerId="ADAL" clId="{4E90CEDB-9825-4DEE-AC30-83571A1D18FA}" dt="2024-10-24T00:08:57.279" v="354" actId="20577"/>
          <ac:spMkLst>
            <pc:docMk/>
            <pc:sldMk cId="2410404715" sldId="314"/>
            <ac:spMk id="3" creationId="{00000000-0000-0000-0000-000000000000}"/>
          </ac:spMkLst>
        </pc:spChg>
      </pc:sldChg>
      <pc:sldChg chg="modSp mod">
        <pc:chgData name="Ashcroft-Jones, Sarah" userId="1916f605-191c-46fb-9aee-c03de1e6320b" providerId="ADAL" clId="{4E90CEDB-9825-4DEE-AC30-83571A1D18FA}" dt="2024-10-24T00:15:20.167" v="447" actId="20577"/>
        <pc:sldMkLst>
          <pc:docMk/>
          <pc:sldMk cId="168347323" sldId="315"/>
        </pc:sldMkLst>
        <pc:spChg chg="mod">
          <ac:chgData name="Ashcroft-Jones, Sarah" userId="1916f605-191c-46fb-9aee-c03de1e6320b" providerId="ADAL" clId="{4E90CEDB-9825-4DEE-AC30-83571A1D18FA}" dt="2024-10-24T00:15:20.167" v="447" actId="20577"/>
          <ac:spMkLst>
            <pc:docMk/>
            <pc:sldMk cId="168347323" sldId="315"/>
            <ac:spMk id="3" creationId="{00000000-0000-0000-0000-000000000000}"/>
          </ac:spMkLst>
        </pc:spChg>
      </pc:sldChg>
      <pc:sldChg chg="modSp mod">
        <pc:chgData name="Ashcroft-Jones, Sarah" userId="1916f605-191c-46fb-9aee-c03de1e6320b" providerId="ADAL" clId="{4E90CEDB-9825-4DEE-AC30-83571A1D18FA}" dt="2024-10-23T21:02:54.745" v="233" actId="20577"/>
        <pc:sldMkLst>
          <pc:docMk/>
          <pc:sldMk cId="4035147388" sldId="320"/>
        </pc:sldMkLst>
        <pc:spChg chg="mod">
          <ac:chgData name="Ashcroft-Jones, Sarah" userId="1916f605-191c-46fb-9aee-c03de1e6320b" providerId="ADAL" clId="{4E90CEDB-9825-4DEE-AC30-83571A1D18FA}" dt="2024-10-23T21:02:54.745" v="233" actId="20577"/>
          <ac:spMkLst>
            <pc:docMk/>
            <pc:sldMk cId="4035147388" sldId="320"/>
            <ac:spMk id="5" creationId="{00000000-0000-0000-0000-000000000000}"/>
          </ac:spMkLst>
        </pc:spChg>
      </pc:sldChg>
      <pc:sldChg chg="modSp mod">
        <pc:chgData name="Ashcroft-Jones, Sarah" userId="1916f605-191c-46fb-9aee-c03de1e6320b" providerId="ADAL" clId="{4E90CEDB-9825-4DEE-AC30-83571A1D18FA}" dt="2024-10-23T21:10:28.870" v="270" actId="20577"/>
        <pc:sldMkLst>
          <pc:docMk/>
          <pc:sldMk cId="121587468" sldId="321"/>
        </pc:sldMkLst>
        <pc:spChg chg="mod">
          <ac:chgData name="Ashcroft-Jones, Sarah" userId="1916f605-191c-46fb-9aee-c03de1e6320b" providerId="ADAL" clId="{4E90CEDB-9825-4DEE-AC30-83571A1D18FA}" dt="2024-10-23T21:10:28.870" v="270" actId="20577"/>
          <ac:spMkLst>
            <pc:docMk/>
            <pc:sldMk cId="121587468" sldId="321"/>
            <ac:spMk id="3" creationId="{34906397-74A9-4CE5-BE2A-E04737E68D2A}"/>
          </ac:spMkLst>
        </pc:spChg>
      </pc:sldChg>
      <pc:sldChg chg="modSp mod">
        <pc:chgData name="Ashcroft-Jones, Sarah" userId="1916f605-191c-46fb-9aee-c03de1e6320b" providerId="ADAL" clId="{4E90CEDB-9825-4DEE-AC30-83571A1D18FA}" dt="2024-10-23T21:03:00.746" v="235" actId="20577"/>
        <pc:sldMkLst>
          <pc:docMk/>
          <pc:sldMk cId="998509770" sldId="323"/>
        </pc:sldMkLst>
        <pc:spChg chg="mod">
          <ac:chgData name="Ashcroft-Jones, Sarah" userId="1916f605-191c-46fb-9aee-c03de1e6320b" providerId="ADAL" clId="{4E90CEDB-9825-4DEE-AC30-83571A1D18FA}" dt="2024-10-23T21:03:00.746" v="235" actId="20577"/>
          <ac:spMkLst>
            <pc:docMk/>
            <pc:sldMk cId="998509770" sldId="323"/>
            <ac:spMk id="5" creationId="{00000000-0000-0000-0000-000000000000}"/>
          </ac:spMkLst>
        </pc:spChg>
      </pc:sldChg>
      <pc:sldChg chg="modSp mod">
        <pc:chgData name="Ashcroft-Jones, Sarah" userId="1916f605-191c-46fb-9aee-c03de1e6320b" providerId="ADAL" clId="{4E90CEDB-9825-4DEE-AC30-83571A1D18FA}" dt="2024-10-23T21:03:09.040" v="237" actId="20577"/>
        <pc:sldMkLst>
          <pc:docMk/>
          <pc:sldMk cId="2687099458" sldId="324"/>
        </pc:sldMkLst>
        <pc:spChg chg="mod">
          <ac:chgData name="Ashcroft-Jones, Sarah" userId="1916f605-191c-46fb-9aee-c03de1e6320b" providerId="ADAL" clId="{4E90CEDB-9825-4DEE-AC30-83571A1D18FA}" dt="2024-10-23T21:03:09.040" v="237" actId="20577"/>
          <ac:spMkLst>
            <pc:docMk/>
            <pc:sldMk cId="2687099458" sldId="324"/>
            <ac:spMk id="5" creationId="{00000000-0000-0000-0000-000000000000}"/>
          </ac:spMkLst>
        </pc:spChg>
      </pc:sldChg>
      <pc:sldChg chg="modSp mod">
        <pc:chgData name="Ashcroft-Jones, Sarah" userId="1916f605-191c-46fb-9aee-c03de1e6320b" providerId="ADAL" clId="{4E90CEDB-9825-4DEE-AC30-83571A1D18FA}" dt="2024-10-23T21:08:38.895" v="238" actId="14100"/>
        <pc:sldMkLst>
          <pc:docMk/>
          <pc:sldMk cId="3279641133" sldId="325"/>
        </pc:sldMkLst>
        <pc:spChg chg="mod">
          <ac:chgData name="Ashcroft-Jones, Sarah" userId="1916f605-191c-46fb-9aee-c03de1e6320b" providerId="ADAL" clId="{4E90CEDB-9825-4DEE-AC30-83571A1D18FA}" dt="2024-10-23T21:08:38.895" v="238" actId="14100"/>
          <ac:spMkLst>
            <pc:docMk/>
            <pc:sldMk cId="3279641133" sldId="325"/>
            <ac:spMk id="3" creationId="{00000000-0000-0000-0000-000000000000}"/>
          </ac:spMkLst>
        </pc:spChg>
      </pc:sldChg>
      <pc:sldChg chg="ord">
        <pc:chgData name="Ashcroft-Jones, Sarah" userId="1916f605-191c-46fb-9aee-c03de1e6320b" providerId="ADAL" clId="{4E90CEDB-9825-4DEE-AC30-83571A1D18FA}" dt="2024-10-28T17:40:46.118" v="488"/>
        <pc:sldMkLst>
          <pc:docMk/>
          <pc:sldMk cId="3876980279" sldId="563"/>
        </pc:sldMkLst>
      </pc:sldChg>
      <pc:sldChg chg="modSp add mod modNotesTx">
        <pc:chgData name="Ashcroft-Jones, Sarah" userId="1916f605-191c-46fb-9aee-c03de1e6320b" providerId="ADAL" clId="{4E90CEDB-9825-4DEE-AC30-83571A1D18FA}" dt="2024-10-24T18:19:45.040" v="460" actId="20577"/>
        <pc:sldMkLst>
          <pc:docMk/>
          <pc:sldMk cId="2618772458" sldId="571"/>
        </pc:sldMkLst>
        <pc:spChg chg="mod">
          <ac:chgData name="Ashcroft-Jones, Sarah" userId="1916f605-191c-46fb-9aee-c03de1e6320b" providerId="ADAL" clId="{4E90CEDB-9825-4DEE-AC30-83571A1D18FA}" dt="2024-10-23T20:53:17.884" v="192" actId="1076"/>
          <ac:spMkLst>
            <pc:docMk/>
            <pc:sldMk cId="2618772458" sldId="571"/>
            <ac:spMk id="2" creationId="{ADD7E950-B520-9B4E-54E6-BEB5EBB7BAC8}"/>
          </ac:spMkLst>
        </pc:spChg>
        <pc:spChg chg="mod">
          <ac:chgData name="Ashcroft-Jones, Sarah" userId="1916f605-191c-46fb-9aee-c03de1e6320b" providerId="ADAL" clId="{4E90CEDB-9825-4DEE-AC30-83571A1D18FA}" dt="2024-10-23T20:52:31.374" v="86" actId="20577"/>
          <ac:spMkLst>
            <pc:docMk/>
            <pc:sldMk cId="2618772458" sldId="571"/>
            <ac:spMk id="3" creationId="{B823A73F-ECC6-E3B8-D37C-0E36D8E199C8}"/>
          </ac:spMkLst>
        </pc:spChg>
      </pc:sldChg>
      <pc:sldChg chg="modSp add mod">
        <pc:chgData name="Ashcroft-Jones, Sarah" userId="1916f605-191c-46fb-9aee-c03de1e6320b" providerId="ADAL" clId="{4E90CEDB-9825-4DEE-AC30-83571A1D18FA}" dt="2024-10-24T14:57:04.861" v="450" actId="6549"/>
        <pc:sldMkLst>
          <pc:docMk/>
          <pc:sldMk cId="3750467023" sldId="572"/>
        </pc:sldMkLst>
        <pc:spChg chg="mod">
          <ac:chgData name="Ashcroft-Jones, Sarah" userId="1916f605-191c-46fb-9aee-c03de1e6320b" providerId="ADAL" clId="{4E90CEDB-9825-4DEE-AC30-83571A1D18FA}" dt="2024-10-24T14:57:04.861" v="450" actId="6549"/>
          <ac:spMkLst>
            <pc:docMk/>
            <pc:sldMk cId="3750467023" sldId="572"/>
            <ac:spMk id="3" creationId="{ADC00271-4285-9CDF-003C-A1477F2C7E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4F0B3-5D27-4E62-B4CF-0939F1D6826E}"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4043B-88B4-4DB8-ADDB-BF8D8387CAED}" type="slidenum">
              <a:rPr lang="en-US" smtClean="0"/>
              <a:t>‹#›</a:t>
            </a:fld>
            <a:endParaRPr lang="en-US"/>
          </a:p>
        </p:txBody>
      </p:sp>
    </p:spTree>
    <p:extLst>
      <p:ext uri="{BB962C8B-B14F-4D97-AF65-F5344CB8AC3E}">
        <p14:creationId xmlns:p14="http://schemas.microsoft.com/office/powerpoint/2010/main" val="105745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6E24AE-C74E-40E1-9054-EB06F01181E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03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your project will be in end-to-end python</a:t>
            </a:r>
          </a:p>
          <a:p>
            <a:endParaRPr lang="en-US" dirty="0"/>
          </a:p>
        </p:txBody>
      </p:sp>
      <p:sp>
        <p:nvSpPr>
          <p:cNvPr id="4" name="Slide Number Placeholder 3"/>
          <p:cNvSpPr>
            <a:spLocks noGrp="1"/>
          </p:cNvSpPr>
          <p:nvPr>
            <p:ph type="sldNum" sz="quarter" idx="5"/>
          </p:nvPr>
        </p:nvSpPr>
        <p:spPr/>
        <p:txBody>
          <a:bodyPr/>
          <a:lstStyle/>
          <a:p>
            <a:fld id="{AEB4043B-88B4-4DB8-ADDB-BF8D8387CAED}" type="slidenum">
              <a:rPr lang="en-US" smtClean="0"/>
              <a:t>6</a:t>
            </a:fld>
            <a:endParaRPr lang="en-US"/>
          </a:p>
        </p:txBody>
      </p:sp>
    </p:spTree>
    <p:extLst>
      <p:ext uri="{BB962C8B-B14F-4D97-AF65-F5344CB8AC3E}">
        <p14:creationId xmlns:p14="http://schemas.microsoft.com/office/powerpoint/2010/main" val="390027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This is a data cleaning task: </a:t>
            </a:r>
            <a:r>
              <a:rPr lang="en-US" sz="1200" dirty="0"/>
              <a:t>You can all imagine some of the code involved in programmatically (using </a:t>
            </a:r>
            <a:r>
              <a:rPr lang="en-US" sz="1200" i="1" dirty="0"/>
              <a:t>capitalize()</a:t>
            </a:r>
            <a:r>
              <a:rPr lang="en-US" sz="1200" dirty="0"/>
              <a:t> and </a:t>
            </a:r>
            <a:r>
              <a:rPr lang="en-US" sz="1200" i="1" dirty="0"/>
              <a:t>replace() </a:t>
            </a:r>
            <a:r>
              <a:rPr lang="en-US" sz="1200" dirty="0"/>
              <a:t>string methods, for instance). Once all of the data fits into the desired format, this address field would be “clean.”</a:t>
            </a:r>
            <a:endParaRPr lang="en-US" sz="1200" b="1" dirty="0"/>
          </a:p>
          <a:p>
            <a:endParaRPr lang="en-US" dirty="0"/>
          </a:p>
        </p:txBody>
      </p:sp>
      <p:sp>
        <p:nvSpPr>
          <p:cNvPr id="4" name="Slide Number Placeholder 3"/>
          <p:cNvSpPr>
            <a:spLocks noGrp="1"/>
          </p:cNvSpPr>
          <p:nvPr>
            <p:ph type="sldNum" sz="quarter" idx="5"/>
          </p:nvPr>
        </p:nvSpPr>
        <p:spPr/>
        <p:txBody>
          <a:bodyPr/>
          <a:lstStyle/>
          <a:p>
            <a:fld id="{AEB4043B-88B4-4DB8-ADDB-BF8D8387CAED}" type="slidenum">
              <a:rPr lang="en-US" smtClean="0"/>
              <a:t>9</a:t>
            </a:fld>
            <a:endParaRPr lang="en-US"/>
          </a:p>
        </p:txBody>
      </p:sp>
    </p:spTree>
    <p:extLst>
      <p:ext uri="{BB962C8B-B14F-4D97-AF65-F5344CB8AC3E}">
        <p14:creationId xmlns:p14="http://schemas.microsoft.com/office/powerpoint/2010/main" val="142454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your own patient portal – demographics (level = you) versus lab results (level = test)</a:t>
            </a:r>
          </a:p>
        </p:txBody>
      </p:sp>
      <p:sp>
        <p:nvSpPr>
          <p:cNvPr id="4" name="Slide Number Placeholder 3"/>
          <p:cNvSpPr>
            <a:spLocks noGrp="1"/>
          </p:cNvSpPr>
          <p:nvPr>
            <p:ph type="sldNum" sz="quarter" idx="5"/>
          </p:nvPr>
        </p:nvSpPr>
        <p:spPr/>
        <p:txBody>
          <a:bodyPr/>
          <a:lstStyle/>
          <a:p>
            <a:fld id="{AEB4043B-88B4-4DB8-ADDB-BF8D8387CAED}" type="slidenum">
              <a:rPr lang="en-US" smtClean="0"/>
              <a:t>15</a:t>
            </a:fld>
            <a:endParaRPr lang="en-US"/>
          </a:p>
        </p:txBody>
      </p:sp>
    </p:spTree>
    <p:extLst>
      <p:ext uri="{BB962C8B-B14F-4D97-AF65-F5344CB8AC3E}">
        <p14:creationId xmlns:p14="http://schemas.microsoft.com/office/powerpoint/2010/main" val="2197690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to Spyder to view</a:t>
            </a:r>
          </a:p>
        </p:txBody>
      </p:sp>
      <p:sp>
        <p:nvSpPr>
          <p:cNvPr id="4" name="Slide Number Placeholder 3"/>
          <p:cNvSpPr>
            <a:spLocks noGrp="1"/>
          </p:cNvSpPr>
          <p:nvPr>
            <p:ph type="sldNum" sz="quarter" idx="5"/>
          </p:nvPr>
        </p:nvSpPr>
        <p:spPr/>
        <p:txBody>
          <a:bodyPr/>
          <a:lstStyle/>
          <a:p>
            <a:fld id="{AEB4043B-88B4-4DB8-ADDB-BF8D8387CAED}" type="slidenum">
              <a:rPr lang="en-US" smtClean="0"/>
              <a:t>26</a:t>
            </a:fld>
            <a:endParaRPr lang="en-US"/>
          </a:p>
        </p:txBody>
      </p:sp>
    </p:spTree>
    <p:extLst>
      <p:ext uri="{BB962C8B-B14F-4D97-AF65-F5344CB8AC3E}">
        <p14:creationId xmlns:p14="http://schemas.microsoft.com/office/powerpoint/2010/main" val="172109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B7768F-8C75-4E9C-B743-FB107EF72A50}" type="slidenum">
              <a:rPr lang="en-US" smtClean="0"/>
              <a:t>27</a:t>
            </a:fld>
            <a:endParaRPr lang="en-US"/>
          </a:p>
        </p:txBody>
      </p:sp>
    </p:spTree>
    <p:extLst>
      <p:ext uri="{BB962C8B-B14F-4D97-AF65-F5344CB8AC3E}">
        <p14:creationId xmlns:p14="http://schemas.microsoft.com/office/powerpoint/2010/main" val="123328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r>
              <a:rPr lang="en-US" dirty="0"/>
              <a:t>But if many observations have at least some missing values (common in datasets with many columns), this will throw away a lot of your data</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E.g., you include them in your estimate of the mean age in the dataset, but remove when estimating the proportion of females</a:t>
            </a:r>
          </a:p>
          <a:p>
            <a:pPr lvl="1"/>
            <a:r>
              <a:rPr lang="en-US" dirty="0"/>
              <a:t>3. Using other information in the data, estimate what the “true” value is likely to be, and replace the missing value with this estimate</a:t>
            </a:r>
          </a:p>
          <a:p>
            <a:pPr lvl="1"/>
            <a:r>
              <a:rPr lang="en-US" dirty="0"/>
              <a:t>Be careful estimating statistical significance with imputation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685800" lvl="1" indent="-228600">
              <a:buAutoNum type="arabicPeriod"/>
            </a:pPr>
            <a:endParaRPr lang="en-US" dirty="0"/>
          </a:p>
          <a:p>
            <a:pPr marL="457200" lvl="1" indent="0">
              <a:buNone/>
            </a:pPr>
            <a:endParaRPr lang="en-US" sz="800" dirty="0"/>
          </a:p>
          <a:p>
            <a:endParaRPr lang="en-US" dirty="0"/>
          </a:p>
          <a:p>
            <a:endParaRPr lang="en-US" dirty="0"/>
          </a:p>
        </p:txBody>
      </p:sp>
      <p:sp>
        <p:nvSpPr>
          <p:cNvPr id="4" name="Slide Number Placeholder 3"/>
          <p:cNvSpPr>
            <a:spLocks noGrp="1"/>
          </p:cNvSpPr>
          <p:nvPr>
            <p:ph type="sldNum" sz="quarter" idx="5"/>
          </p:nvPr>
        </p:nvSpPr>
        <p:spPr/>
        <p:txBody>
          <a:bodyPr/>
          <a:lstStyle/>
          <a:p>
            <a:fld id="{AEB4043B-88B4-4DB8-ADDB-BF8D8387CAED}" type="slidenum">
              <a:rPr lang="en-US" smtClean="0"/>
              <a:t>29</a:t>
            </a:fld>
            <a:endParaRPr lang="en-US"/>
          </a:p>
        </p:txBody>
      </p:sp>
    </p:spTree>
    <p:extLst>
      <p:ext uri="{BB962C8B-B14F-4D97-AF65-F5344CB8AC3E}">
        <p14:creationId xmlns:p14="http://schemas.microsoft.com/office/powerpoint/2010/main" val="49645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CC4C5-858E-FCEE-89D6-1C3570215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E27C84-C243-A6BF-C3BD-59FA69CBA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3A680D-A8A9-F794-14FA-FB3F045D3FC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CD3C4AA-7FE4-BED6-0A09-CDD36F25CDB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6E24AE-C74E-40E1-9054-EB06F01181E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8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DB21-7653-AEFD-69AF-21DDF8011E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90C384-7173-6A3A-DA67-97A157D0C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59768-4150-A96D-1EB0-5D28BFEF1D3A}"/>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5" name="Footer Placeholder 4">
            <a:extLst>
              <a:ext uri="{FF2B5EF4-FFF2-40B4-BE49-F238E27FC236}">
                <a16:creationId xmlns:a16="http://schemas.microsoft.com/office/drawing/2014/main" id="{2CA5ECB8-A912-9623-1380-590978192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9B6A1-BFA2-305D-A0FF-8A1C7E16EBD5}"/>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125863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4B18-4420-066E-12DE-15D059A36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9DD99B-10D6-E486-F501-74A81C715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FB318-FB4E-92BE-B282-9078B5B560DF}"/>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5" name="Footer Placeholder 4">
            <a:extLst>
              <a:ext uri="{FF2B5EF4-FFF2-40B4-BE49-F238E27FC236}">
                <a16:creationId xmlns:a16="http://schemas.microsoft.com/office/drawing/2014/main" id="{E45D1188-7B60-5F61-DC7D-41BAB378E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AAD20-B907-9418-AE53-07AE7D016432}"/>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342222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775BC-095A-D494-9F63-6EDC923EF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5A2F8C-C5B4-8BD1-3E10-909C668BC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F74F3-7445-D299-8504-172468BF81FB}"/>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5" name="Footer Placeholder 4">
            <a:extLst>
              <a:ext uri="{FF2B5EF4-FFF2-40B4-BE49-F238E27FC236}">
                <a16:creationId xmlns:a16="http://schemas.microsoft.com/office/drawing/2014/main" id="{5B46AAF7-2FC1-53F1-FEC1-95B5A8A19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6343B-E7AC-A06F-8138-3474C42F2232}"/>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238395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19BF-0393-ED31-B094-01F8127DF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D5741-432C-1B27-BB09-DA0EDD4999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E24A9-A000-AA49-C3D7-A7A82E0C5ACC}"/>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5" name="Footer Placeholder 4">
            <a:extLst>
              <a:ext uri="{FF2B5EF4-FFF2-40B4-BE49-F238E27FC236}">
                <a16:creationId xmlns:a16="http://schemas.microsoft.com/office/drawing/2014/main" id="{ADCAA235-965D-0225-61AA-A35736D5F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B52D3-CC54-47FA-8215-8E88FB91061A}"/>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163876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6E84-A46F-0A30-4DEE-383619D33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832E1-6E54-1592-ED4B-C24E827E43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6263E-9509-E76F-93C2-9B8961009EF6}"/>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5" name="Footer Placeholder 4">
            <a:extLst>
              <a:ext uri="{FF2B5EF4-FFF2-40B4-BE49-F238E27FC236}">
                <a16:creationId xmlns:a16="http://schemas.microsoft.com/office/drawing/2014/main" id="{A371D4C3-A05D-BB0E-5FDA-1B89090FC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EF1C6-43FA-7F3E-40E2-5EE046082BAE}"/>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159959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F709-85AB-0C13-EEDD-5AD1D96B3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D2CB7-E1C8-B4EE-4D00-B66B8F824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0A1A5-BE58-FD58-8DE5-0E9F475DD7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20C545-F8C5-9FF8-F704-66B0FD07E395}"/>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6" name="Footer Placeholder 5">
            <a:extLst>
              <a:ext uri="{FF2B5EF4-FFF2-40B4-BE49-F238E27FC236}">
                <a16:creationId xmlns:a16="http://schemas.microsoft.com/office/drawing/2014/main" id="{E017A06A-862A-31BB-618A-C8BE49D16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15AE1-337B-8AF5-0C02-662A5F7B8095}"/>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260638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786A-A9A3-E544-A269-59BFDC93E3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76AFC-B3AF-C9AA-37B7-2BDD5E230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22B323-C964-A480-57BE-C6326FB027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B8EA7E-AB29-4A17-385B-21ED43BEF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1565F-F4F6-AC59-22FA-6A276FE28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9F0800-43DB-C9DD-29A7-25B83EA4D8FB}"/>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8" name="Footer Placeholder 7">
            <a:extLst>
              <a:ext uri="{FF2B5EF4-FFF2-40B4-BE49-F238E27FC236}">
                <a16:creationId xmlns:a16="http://schemas.microsoft.com/office/drawing/2014/main" id="{FD9C405F-338D-165A-3D20-9D0A073F4A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D2B0A0-64C4-4596-1134-A3168D71336C}"/>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168200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0874-67B2-06DD-9E30-DBE0D404C9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A21631-D39F-9F08-6C10-EB34D3D6D4FF}"/>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4" name="Footer Placeholder 3">
            <a:extLst>
              <a:ext uri="{FF2B5EF4-FFF2-40B4-BE49-F238E27FC236}">
                <a16:creationId xmlns:a16="http://schemas.microsoft.com/office/drawing/2014/main" id="{29F234EA-CC41-5EA4-0ADA-E3AA6AD617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4EA0A6-592A-290E-0021-D04F3C50C158}"/>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281262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263BB-3CC6-5B3C-BB11-39E4ADA22BB3}"/>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3" name="Footer Placeholder 2">
            <a:extLst>
              <a:ext uri="{FF2B5EF4-FFF2-40B4-BE49-F238E27FC236}">
                <a16:creationId xmlns:a16="http://schemas.microsoft.com/office/drawing/2014/main" id="{866B83AA-149B-C687-B8CA-5C1BDFCAF3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50517-E1E9-2599-1374-453938E7930E}"/>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288709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BBF-B89C-0EC4-A87C-FFF67C0BC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3DDFF6-495F-F82B-115B-F7CA58FB2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1C5FD0-69DB-C5A1-650C-95D8035A0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44446-02D1-1917-5065-010B71C4C181}"/>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6" name="Footer Placeholder 5">
            <a:extLst>
              <a:ext uri="{FF2B5EF4-FFF2-40B4-BE49-F238E27FC236}">
                <a16:creationId xmlns:a16="http://schemas.microsoft.com/office/drawing/2014/main" id="{4677DD99-41F0-38E2-F0DA-539365439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FD7B7-9278-8B26-C876-16996BB4ADE4}"/>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162877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5B89-723F-23D9-6194-B766F3205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53355-FCD7-1E15-E10B-E4E3A00A7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A0D8A9-1D07-4A16-0916-0117C8CD7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0D431-5D0F-99B2-E4A4-833FD9041025}"/>
              </a:ext>
            </a:extLst>
          </p:cNvPr>
          <p:cNvSpPr>
            <a:spLocks noGrp="1"/>
          </p:cNvSpPr>
          <p:nvPr>
            <p:ph type="dt" sz="half" idx="10"/>
          </p:nvPr>
        </p:nvSpPr>
        <p:spPr/>
        <p:txBody>
          <a:bodyPr/>
          <a:lstStyle/>
          <a:p>
            <a:fld id="{5742DF30-91DE-445C-A2FC-67B658787364}" type="datetimeFigureOut">
              <a:rPr lang="en-US" smtClean="0"/>
              <a:t>10/28/2024</a:t>
            </a:fld>
            <a:endParaRPr lang="en-US"/>
          </a:p>
        </p:txBody>
      </p:sp>
      <p:sp>
        <p:nvSpPr>
          <p:cNvPr id="6" name="Footer Placeholder 5">
            <a:extLst>
              <a:ext uri="{FF2B5EF4-FFF2-40B4-BE49-F238E27FC236}">
                <a16:creationId xmlns:a16="http://schemas.microsoft.com/office/drawing/2014/main" id="{540281BE-51D7-A36E-53FA-A50204F6D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FB962-649C-31C6-C20F-841D85BC1AFC}"/>
              </a:ext>
            </a:extLst>
          </p:cNvPr>
          <p:cNvSpPr>
            <a:spLocks noGrp="1"/>
          </p:cNvSpPr>
          <p:nvPr>
            <p:ph type="sldNum" sz="quarter" idx="12"/>
          </p:nvPr>
        </p:nvSpPr>
        <p:spPr/>
        <p:txBody>
          <a:bodyPr/>
          <a:lstStyle/>
          <a:p>
            <a:fld id="{13F8DE70-FB6D-4962-A6DA-FB9035EDD4CD}" type="slidenum">
              <a:rPr lang="en-US" smtClean="0"/>
              <a:t>‹#›</a:t>
            </a:fld>
            <a:endParaRPr lang="en-US"/>
          </a:p>
        </p:txBody>
      </p:sp>
    </p:spTree>
    <p:extLst>
      <p:ext uri="{BB962C8B-B14F-4D97-AF65-F5344CB8AC3E}">
        <p14:creationId xmlns:p14="http://schemas.microsoft.com/office/powerpoint/2010/main" val="318990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1B6AD-F5EF-5876-B48C-B98B532EF4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3A438-1D98-BA4B-75CB-7F995FC98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E7745-9895-FD73-C85D-7613BE357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42DF30-91DE-445C-A2FC-67B658787364}" type="datetimeFigureOut">
              <a:rPr lang="en-US" smtClean="0"/>
              <a:t>10/28/2024</a:t>
            </a:fld>
            <a:endParaRPr lang="en-US"/>
          </a:p>
        </p:txBody>
      </p:sp>
      <p:sp>
        <p:nvSpPr>
          <p:cNvPr id="5" name="Footer Placeholder 4">
            <a:extLst>
              <a:ext uri="{FF2B5EF4-FFF2-40B4-BE49-F238E27FC236}">
                <a16:creationId xmlns:a16="http://schemas.microsoft.com/office/drawing/2014/main" id="{7D569DE9-488F-246A-B008-6FA1E4BDF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3CC453-24BB-70F7-4BF3-7F80C4441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F8DE70-FB6D-4962-A6DA-FB9035EDD4CD}" type="slidenum">
              <a:rPr lang="en-US" smtClean="0"/>
              <a:t>‹#›</a:t>
            </a:fld>
            <a:endParaRPr lang="en-US"/>
          </a:p>
        </p:txBody>
      </p:sp>
    </p:spTree>
    <p:extLst>
      <p:ext uri="{BB962C8B-B14F-4D97-AF65-F5344CB8AC3E}">
        <p14:creationId xmlns:p14="http://schemas.microsoft.com/office/powerpoint/2010/main" val="1892404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s.google.com/maps/documentation/geocoding/star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stackoverflow.com/questions/17534106/what-is-the-difference-between-nan-and-no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towardsdatascience.com/data-cleaning-with-python-and-pandas-detecting-missing-values-3e9c6ebcf78b"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7B22C0-DE54-12F0-D3DA-00A0095494B2}"/>
              </a:ext>
            </a:extLst>
          </p:cNvPr>
          <p:cNvGrpSpPr/>
          <p:nvPr/>
        </p:nvGrpSpPr>
        <p:grpSpPr>
          <a:xfrm>
            <a:off x="-1" y="0"/>
            <a:ext cx="12265892" cy="6857999"/>
            <a:chOff x="-1" y="0"/>
            <a:chExt cx="12265892" cy="6857999"/>
          </a:xfrm>
        </p:grpSpPr>
        <p:sp>
          <p:nvSpPr>
            <p:cNvPr id="4" name="TextBox 3"/>
            <p:cNvSpPr txBox="1"/>
            <p:nvPr/>
          </p:nvSpPr>
          <p:spPr>
            <a:xfrm>
              <a:off x="2227810" y="2854959"/>
              <a:ext cx="7881156" cy="590033"/>
            </a:xfrm>
            <a:prstGeom prst="rect">
              <a:avLst/>
            </a:prstGeom>
            <a:noFill/>
          </p:spPr>
          <p:txBody>
            <a:bodyPr wrap="square" rtlCol="0">
              <a:spAutoFit/>
            </a:bodyPr>
            <a:lstStyle/>
            <a:p>
              <a:pPr algn="r" defTabSz="369627">
                <a:defRPr/>
              </a:pPr>
              <a:r>
                <a:rPr lang="en-GB" sz="3234" dirty="0">
                  <a:solidFill>
                    <a:prstClr val="white"/>
                  </a:solidFill>
                  <a:latin typeface="Century Gothic" panose="020B0502020202020204" pitchFamily="34" charset="0"/>
                </a:rPr>
                <a:t>Statistical brief overview</a:t>
              </a:r>
              <a:endParaRPr lang="en-GB" sz="3234" i="1" dirty="0">
                <a:solidFill>
                  <a:prstClr val="white"/>
                </a:solidFill>
                <a:latin typeface="Century Gothic" panose="020B0502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852" y="6054765"/>
              <a:ext cx="1937112" cy="243264"/>
            </a:xfrm>
            <a:prstGeom prst="rect">
              <a:avLst/>
            </a:prstGeom>
          </p:spPr>
        </p:pic>
        <p:pic>
          <p:nvPicPr>
            <p:cNvPr id="2" name="Picture 1">
              <a:extLst>
                <a:ext uri="{FF2B5EF4-FFF2-40B4-BE49-F238E27FC236}">
                  <a16:creationId xmlns:a16="http://schemas.microsoft.com/office/drawing/2014/main" id="{EC820DF2-F342-0931-8607-A7F91A36A29B}"/>
                </a:ext>
              </a:extLst>
            </p:cNvPr>
            <p:cNvPicPr>
              <a:picLocks noChangeAspect="1"/>
            </p:cNvPicPr>
            <p:nvPr/>
          </p:nvPicPr>
          <p:blipFill>
            <a:blip r:embed="rId4"/>
            <a:stretch>
              <a:fillRect/>
            </a:stretch>
          </p:blipFill>
          <p:spPr>
            <a:xfrm>
              <a:off x="0" y="0"/>
              <a:ext cx="12192000" cy="6857999"/>
            </a:xfrm>
            <a:prstGeom prst="rect">
              <a:avLst/>
            </a:prstGeom>
          </p:spPr>
        </p:pic>
        <p:pic>
          <p:nvPicPr>
            <p:cNvPr id="6" name="Picture 5">
              <a:extLst>
                <a:ext uri="{FF2B5EF4-FFF2-40B4-BE49-F238E27FC236}">
                  <a16:creationId xmlns:a16="http://schemas.microsoft.com/office/drawing/2014/main" id="{C88FEC5D-1E36-98CA-7376-51E77C3A4BEF}"/>
                </a:ext>
              </a:extLst>
            </p:cNvPr>
            <p:cNvPicPr>
              <a:picLocks noChangeAspect="1"/>
            </p:cNvPicPr>
            <p:nvPr/>
          </p:nvPicPr>
          <p:blipFill>
            <a:blip r:embed="rId5"/>
            <a:stretch>
              <a:fillRect/>
            </a:stretch>
          </p:blipFill>
          <p:spPr>
            <a:xfrm>
              <a:off x="4878350" y="2854959"/>
              <a:ext cx="6851832" cy="904875"/>
            </a:xfrm>
            <a:prstGeom prst="rect">
              <a:avLst/>
            </a:prstGeom>
          </p:spPr>
        </p:pic>
        <p:sp>
          <p:nvSpPr>
            <p:cNvPr id="7" name="TextBox 6">
              <a:extLst>
                <a:ext uri="{FF2B5EF4-FFF2-40B4-BE49-F238E27FC236}">
                  <a16:creationId xmlns:a16="http://schemas.microsoft.com/office/drawing/2014/main" id="{76582DCE-B5E2-61AA-EC9F-DFF6A6014AFC}"/>
                </a:ext>
              </a:extLst>
            </p:cNvPr>
            <p:cNvSpPr txBox="1"/>
            <p:nvPr/>
          </p:nvSpPr>
          <p:spPr>
            <a:xfrm>
              <a:off x="2734654" y="2640650"/>
              <a:ext cx="8830347" cy="954107"/>
            </a:xfrm>
            <a:prstGeom prst="rect">
              <a:avLst/>
            </a:prstGeom>
            <a:noFill/>
          </p:spPr>
          <p:txBody>
            <a:bodyPr wrap="square" rtlCol="0">
              <a:spAutoFit/>
            </a:bodyPr>
            <a:lstStyle/>
            <a:p>
              <a:pPr algn="r"/>
              <a:r>
                <a:rPr lang="en-US" sz="3200" dirty="0">
                  <a:solidFill>
                    <a:schemeClr val="bg1"/>
                  </a:solidFill>
                  <a:latin typeface="Century Gothic" panose="020B0502020202020204" pitchFamily="34" charset="0"/>
                </a:rPr>
                <a:t>Computing in Context: Fall 2024</a:t>
              </a:r>
            </a:p>
            <a:p>
              <a:pPr algn="r"/>
              <a:r>
                <a:rPr lang="en-US" sz="2400" dirty="0">
                  <a:solidFill>
                    <a:schemeClr val="bg1"/>
                  </a:solidFill>
                  <a:latin typeface="Century Gothic" panose="020B0502020202020204" pitchFamily="34" charset="0"/>
                </a:rPr>
                <a:t>Lecture 2 | Data in Practice: the 80:20 rule</a:t>
              </a:r>
            </a:p>
          </p:txBody>
        </p:sp>
        <p:pic>
          <p:nvPicPr>
            <p:cNvPr id="9" name="Picture 8">
              <a:extLst>
                <a:ext uri="{FF2B5EF4-FFF2-40B4-BE49-F238E27FC236}">
                  <a16:creationId xmlns:a16="http://schemas.microsoft.com/office/drawing/2014/main" id="{F5271292-7734-A8E3-B36D-B20247CA04D3}"/>
                </a:ext>
              </a:extLst>
            </p:cNvPr>
            <p:cNvPicPr>
              <a:picLocks noChangeAspect="1"/>
            </p:cNvPicPr>
            <p:nvPr/>
          </p:nvPicPr>
          <p:blipFill>
            <a:blip r:embed="rId6"/>
            <a:stretch>
              <a:fillRect/>
            </a:stretch>
          </p:blipFill>
          <p:spPr>
            <a:xfrm>
              <a:off x="-1" y="5660407"/>
              <a:ext cx="12265892" cy="752475"/>
            </a:xfrm>
            <a:prstGeom prst="rect">
              <a:avLst/>
            </a:prstGeom>
          </p:spPr>
        </p:pic>
        <p:sp>
          <p:nvSpPr>
            <p:cNvPr id="10" name="TextBox 9">
              <a:extLst>
                <a:ext uri="{FF2B5EF4-FFF2-40B4-BE49-F238E27FC236}">
                  <a16:creationId xmlns:a16="http://schemas.microsoft.com/office/drawing/2014/main" id="{1E1E420D-4CA9-6B02-4F89-F0FB2B9D6D03}"/>
                </a:ext>
              </a:extLst>
            </p:cNvPr>
            <p:cNvSpPr txBox="1"/>
            <p:nvPr/>
          </p:nvSpPr>
          <p:spPr>
            <a:xfrm>
              <a:off x="7666478" y="6456687"/>
              <a:ext cx="4562467" cy="276999"/>
            </a:xfrm>
            <a:prstGeom prst="rect">
              <a:avLst/>
            </a:prstGeom>
            <a:noFill/>
          </p:spPr>
          <p:txBody>
            <a:bodyPr wrap="none" rtlCol="0">
              <a:spAutoFit/>
            </a:bodyPr>
            <a:lstStyle/>
            <a:p>
              <a:r>
                <a:rPr lang="en-US" sz="1200" dirty="0">
                  <a:solidFill>
                    <a:schemeClr val="bg1"/>
                  </a:solidFill>
                  <a:latin typeface="Century Gothic" panose="020B0502020202020204" pitchFamily="34" charset="0"/>
                </a:rPr>
                <a:t>Dr Sarah Ashcroft-Jones | Mailman School of Public Health</a:t>
              </a:r>
            </a:p>
          </p:txBody>
        </p:sp>
      </p:grpSp>
    </p:spTree>
    <p:extLst>
      <p:ext uri="{BB962C8B-B14F-4D97-AF65-F5344CB8AC3E}">
        <p14:creationId xmlns:p14="http://schemas.microsoft.com/office/powerpoint/2010/main" val="387698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0396-2C6A-47BE-826C-F1DAAC1BDADD}"/>
              </a:ext>
            </a:extLst>
          </p:cNvPr>
          <p:cNvSpPr>
            <a:spLocks noGrp="1"/>
          </p:cNvSpPr>
          <p:nvPr>
            <p:ph type="title"/>
          </p:nvPr>
        </p:nvSpPr>
        <p:spPr/>
        <p:txBody>
          <a:bodyPr/>
          <a:lstStyle/>
          <a:p>
            <a:r>
              <a:rPr lang="en-US" dirty="0"/>
              <a:t>Street Addresses Example</a:t>
            </a:r>
          </a:p>
        </p:txBody>
      </p:sp>
      <p:sp>
        <p:nvSpPr>
          <p:cNvPr id="4" name="Slide Number Placeholder 3">
            <a:extLst>
              <a:ext uri="{FF2B5EF4-FFF2-40B4-BE49-F238E27FC236}">
                <a16:creationId xmlns:a16="http://schemas.microsoft.com/office/drawing/2014/main" id="{B01BE4CD-C45A-4100-AE3B-D812525D38CC}"/>
              </a:ext>
            </a:extLst>
          </p:cNvPr>
          <p:cNvSpPr>
            <a:spLocks noGrp="1"/>
          </p:cNvSpPr>
          <p:nvPr>
            <p:ph type="sldNum" sz="quarter" idx="12"/>
          </p:nvPr>
        </p:nvSpPr>
        <p:spPr/>
        <p:txBody>
          <a:bodyPr/>
          <a:lstStyle/>
          <a:p>
            <a:pPr>
              <a:defRPr/>
            </a:pPr>
            <a:fld id="{022C14D7-BA05-5044-82A4-B816357EAFBA}" type="slidenum">
              <a:rPr lang="en-US" altLang="x-none" smtClean="0"/>
              <a:pPr>
                <a:defRPr/>
              </a:pPr>
              <a:t>10</a:t>
            </a:fld>
            <a:endParaRPr lang="en-US" altLang="x-none"/>
          </a:p>
        </p:txBody>
      </p:sp>
      <p:sp>
        <p:nvSpPr>
          <p:cNvPr id="5" name="Content Placeholder 4">
            <a:extLst>
              <a:ext uri="{FF2B5EF4-FFF2-40B4-BE49-F238E27FC236}">
                <a16:creationId xmlns:a16="http://schemas.microsoft.com/office/drawing/2014/main" id="{92CF175E-A071-4FB7-BF57-C7ED4731418F}"/>
              </a:ext>
            </a:extLst>
          </p:cNvPr>
          <p:cNvSpPr>
            <a:spLocks noGrp="1"/>
          </p:cNvSpPr>
          <p:nvPr>
            <p:ph idx="1"/>
          </p:nvPr>
        </p:nvSpPr>
        <p:spPr>
          <a:xfrm>
            <a:off x="6537713" y="1703040"/>
            <a:ext cx="4968487" cy="4402895"/>
          </a:xfrm>
        </p:spPr>
        <p:txBody>
          <a:bodyPr>
            <a:normAutofit/>
          </a:bodyPr>
          <a:lstStyle/>
          <a:p>
            <a:pPr marL="0" indent="0">
              <a:buNone/>
            </a:pPr>
            <a:r>
              <a:rPr lang="en-US" dirty="0"/>
              <a:t>Now suppose researchers wanted to use the same address field to identify the Census Tract for each address, to determine SES of the patient population.</a:t>
            </a:r>
          </a:p>
          <a:p>
            <a:pPr marL="0" indent="0">
              <a:buNone/>
            </a:pPr>
            <a:endParaRPr lang="en-US" sz="1200" dirty="0"/>
          </a:p>
          <a:p>
            <a:pPr marL="0" indent="0">
              <a:buNone/>
            </a:pPr>
            <a:r>
              <a:rPr lang="en-US" dirty="0"/>
              <a:t>The street address would not be useful. It must instead be </a:t>
            </a:r>
            <a:r>
              <a:rPr lang="en-US" b="1" dirty="0"/>
              <a:t>“geocoded” </a:t>
            </a:r>
            <a:r>
              <a:rPr lang="en-US" dirty="0"/>
              <a:t>(assigned latitude and longitude coordinates). </a:t>
            </a:r>
          </a:p>
        </p:txBody>
      </p:sp>
      <p:pic>
        <p:nvPicPr>
          <p:cNvPr id="11" name="Picture 10">
            <a:extLst>
              <a:ext uri="{FF2B5EF4-FFF2-40B4-BE49-F238E27FC236}">
                <a16:creationId xmlns:a16="http://schemas.microsoft.com/office/drawing/2014/main" id="{35263312-D0F0-48DA-BB9D-EB0A1F1413BC}"/>
              </a:ext>
            </a:extLst>
          </p:cNvPr>
          <p:cNvPicPr>
            <a:picLocks noChangeAspect="1"/>
          </p:cNvPicPr>
          <p:nvPr/>
        </p:nvPicPr>
        <p:blipFill>
          <a:blip r:embed="rId2"/>
          <a:stretch>
            <a:fillRect/>
          </a:stretch>
        </p:blipFill>
        <p:spPr>
          <a:xfrm>
            <a:off x="985175" y="1948566"/>
            <a:ext cx="5206393" cy="3689710"/>
          </a:xfrm>
          <a:prstGeom prst="rect">
            <a:avLst/>
          </a:prstGeom>
        </p:spPr>
      </p:pic>
      <p:sp>
        <p:nvSpPr>
          <p:cNvPr id="3" name="TextBox 2"/>
          <p:cNvSpPr txBox="1"/>
          <p:nvPr/>
        </p:nvSpPr>
        <p:spPr>
          <a:xfrm>
            <a:off x="2489158" y="5677145"/>
            <a:ext cx="5686273" cy="369332"/>
          </a:xfrm>
          <a:prstGeom prst="rect">
            <a:avLst/>
          </a:prstGeom>
          <a:noFill/>
        </p:spPr>
        <p:txBody>
          <a:bodyPr wrap="square" rtlCol="0">
            <a:spAutoFit/>
          </a:bodyPr>
          <a:lstStyle/>
          <a:p>
            <a:r>
              <a:rPr lang="en-US" i="1" dirty="0">
                <a:hlinkClick r:id="rId3"/>
              </a:rPr>
              <a:t>Google Geocoding API</a:t>
            </a:r>
            <a:endParaRPr lang="en-US" i="1" dirty="0"/>
          </a:p>
        </p:txBody>
      </p:sp>
    </p:spTree>
    <p:extLst>
      <p:ext uri="{BB962C8B-B14F-4D97-AF65-F5344CB8AC3E}">
        <p14:creationId xmlns:p14="http://schemas.microsoft.com/office/powerpoint/2010/main" val="50835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C2B5-FCA4-43A9-957D-C00A245B16CB}"/>
              </a:ext>
            </a:extLst>
          </p:cNvPr>
          <p:cNvSpPr>
            <a:spLocks noGrp="1"/>
          </p:cNvSpPr>
          <p:nvPr>
            <p:ph type="title"/>
          </p:nvPr>
        </p:nvSpPr>
        <p:spPr/>
        <p:txBody>
          <a:bodyPr/>
          <a:lstStyle/>
          <a:p>
            <a:r>
              <a:rPr lang="en-US" dirty="0"/>
              <a:t>Conclusion: the 80/20 Rule</a:t>
            </a:r>
          </a:p>
        </p:txBody>
      </p:sp>
      <p:sp>
        <p:nvSpPr>
          <p:cNvPr id="3" name="Content Placeholder 2">
            <a:extLst>
              <a:ext uri="{FF2B5EF4-FFF2-40B4-BE49-F238E27FC236}">
                <a16:creationId xmlns:a16="http://schemas.microsoft.com/office/drawing/2014/main" id="{42447EEE-F127-4CD4-BE77-2846782B87DB}"/>
              </a:ext>
            </a:extLst>
          </p:cNvPr>
          <p:cNvSpPr>
            <a:spLocks noGrp="1"/>
          </p:cNvSpPr>
          <p:nvPr>
            <p:ph idx="1"/>
          </p:nvPr>
        </p:nvSpPr>
        <p:spPr>
          <a:xfrm>
            <a:off x="1104900" y="1297771"/>
            <a:ext cx="10018712" cy="4936066"/>
          </a:xfrm>
        </p:spPr>
        <p:txBody>
          <a:bodyPr/>
          <a:lstStyle/>
          <a:p>
            <a:pPr marL="0" indent="0">
              <a:buNone/>
            </a:pPr>
            <a:endParaRPr lang="en-US" sz="2800" dirty="0"/>
          </a:p>
          <a:p>
            <a:pPr marL="0" indent="0">
              <a:buNone/>
            </a:pPr>
            <a:r>
              <a:rPr lang="en-US" sz="2800" dirty="0"/>
              <a:t>Given the wide variety of uses for any data point, data preparation/cleaning important part of data science.</a:t>
            </a:r>
          </a:p>
          <a:p>
            <a:pPr marL="0" indent="0">
              <a:buNone/>
            </a:pPr>
            <a:endParaRPr lang="en-US" sz="1200" dirty="0"/>
          </a:p>
          <a:p>
            <a:pPr marL="0" indent="0">
              <a:buNone/>
            </a:pPr>
            <a:r>
              <a:rPr lang="en-US" sz="2800" b="1" dirty="0"/>
              <a:t>The “80/20 Rule” [one of many]</a:t>
            </a:r>
            <a:r>
              <a:rPr lang="en-US" sz="2800" dirty="0"/>
              <a:t>: data scientists generally spend about 80% of their time cleaning data, and only about 20% of their time analyzing it</a:t>
            </a:r>
          </a:p>
          <a:p>
            <a:pPr lvl="1"/>
            <a:r>
              <a:rPr lang="en-US" sz="2400" dirty="0"/>
              <a:t>Obviously, this can vary tremendously by setting/role</a:t>
            </a:r>
          </a:p>
        </p:txBody>
      </p:sp>
      <p:sp>
        <p:nvSpPr>
          <p:cNvPr id="4" name="Slide Number Placeholder 3">
            <a:extLst>
              <a:ext uri="{FF2B5EF4-FFF2-40B4-BE49-F238E27FC236}">
                <a16:creationId xmlns:a16="http://schemas.microsoft.com/office/drawing/2014/main" id="{52A9FAB3-DCDA-471C-A273-19163AF5A848}"/>
              </a:ext>
            </a:extLst>
          </p:cNvPr>
          <p:cNvSpPr>
            <a:spLocks noGrp="1"/>
          </p:cNvSpPr>
          <p:nvPr>
            <p:ph type="sldNum" sz="quarter" idx="12"/>
          </p:nvPr>
        </p:nvSpPr>
        <p:spPr/>
        <p:txBody>
          <a:bodyPr/>
          <a:lstStyle/>
          <a:p>
            <a:pPr>
              <a:defRPr/>
            </a:pPr>
            <a:fld id="{022C14D7-BA05-5044-82A4-B816357EAFBA}" type="slidenum">
              <a:rPr lang="en-US" altLang="x-none" smtClean="0"/>
              <a:pPr>
                <a:defRPr/>
              </a:pPr>
              <a:t>11</a:t>
            </a:fld>
            <a:endParaRPr lang="en-US" altLang="x-none"/>
          </a:p>
        </p:txBody>
      </p:sp>
    </p:spTree>
    <p:extLst>
      <p:ext uri="{BB962C8B-B14F-4D97-AF65-F5344CB8AC3E}">
        <p14:creationId xmlns:p14="http://schemas.microsoft.com/office/powerpoint/2010/main" val="126667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0FF7-8C57-75DA-3529-D093FA4F286B}"/>
              </a:ext>
            </a:extLst>
          </p:cNvPr>
          <p:cNvSpPr>
            <a:spLocks noGrp="1"/>
          </p:cNvSpPr>
          <p:nvPr>
            <p:ph type="title"/>
          </p:nvPr>
        </p:nvSpPr>
        <p:spPr/>
        <p:txBody>
          <a:bodyPr/>
          <a:lstStyle/>
          <a:p>
            <a:r>
              <a:rPr lang="en-US" dirty="0"/>
              <a:t>Data Merging</a:t>
            </a:r>
          </a:p>
        </p:txBody>
      </p:sp>
      <p:sp>
        <p:nvSpPr>
          <p:cNvPr id="3" name="Text Placeholder 2">
            <a:extLst>
              <a:ext uri="{FF2B5EF4-FFF2-40B4-BE49-F238E27FC236}">
                <a16:creationId xmlns:a16="http://schemas.microsoft.com/office/drawing/2014/main" id="{1A378789-BFBC-B2EB-7084-D9234B4A0934}"/>
              </a:ext>
            </a:extLst>
          </p:cNvPr>
          <p:cNvSpPr>
            <a:spLocks noGrp="1"/>
          </p:cNvSpPr>
          <p:nvPr>
            <p:ph type="body" idx="1"/>
          </p:nvPr>
        </p:nvSpPr>
        <p:spPr/>
        <p:txBody>
          <a:bodyPr/>
          <a:lstStyle/>
          <a:p>
            <a:r>
              <a:rPr lang="en-US" dirty="0"/>
              <a:t>Levels of analysis and data merges</a:t>
            </a:r>
          </a:p>
        </p:txBody>
      </p:sp>
    </p:spTree>
    <p:extLst>
      <p:ext uri="{BB962C8B-B14F-4D97-AF65-F5344CB8AC3E}">
        <p14:creationId xmlns:p14="http://schemas.microsoft.com/office/powerpoint/2010/main" val="125289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14764"/>
            <a:ext cx="10018712" cy="722037"/>
          </a:xfrm>
        </p:spPr>
        <p:txBody>
          <a:bodyPr/>
          <a:lstStyle/>
          <a:p>
            <a:r>
              <a:rPr lang="en-US" dirty="0"/>
              <a:t>Level of Analysis</a:t>
            </a:r>
          </a:p>
        </p:txBody>
      </p:sp>
      <p:sp>
        <p:nvSpPr>
          <p:cNvPr id="3" name="Content Placeholder 2"/>
          <p:cNvSpPr>
            <a:spLocks noGrp="1"/>
          </p:cNvSpPr>
          <p:nvPr>
            <p:ph idx="1"/>
          </p:nvPr>
        </p:nvSpPr>
        <p:spPr>
          <a:xfrm>
            <a:off x="1104900" y="1016000"/>
            <a:ext cx="10018712" cy="5300133"/>
          </a:xfrm>
        </p:spPr>
        <p:txBody>
          <a:bodyPr/>
          <a:lstStyle/>
          <a:p>
            <a:pPr marL="0" indent="0">
              <a:buNone/>
            </a:pPr>
            <a:endParaRPr lang="en-US" dirty="0"/>
          </a:p>
          <a:p>
            <a:pPr marL="0" indent="0">
              <a:buNone/>
            </a:pPr>
            <a:r>
              <a:rPr lang="en-US" dirty="0"/>
              <a:t>Before you begin preparing dataset(s) for analysis, you must determine the </a:t>
            </a:r>
            <a:r>
              <a:rPr lang="en-US" b="1" dirty="0"/>
              <a:t>level of analysis</a:t>
            </a:r>
            <a:r>
              <a:rPr lang="en-US" dirty="0"/>
              <a:t> of the study. </a:t>
            </a:r>
          </a:p>
          <a:p>
            <a:pPr marL="0" indent="0">
              <a:buNone/>
            </a:pPr>
            <a:endParaRPr lang="en-US" dirty="0"/>
          </a:p>
          <a:p>
            <a:pPr marL="0" indent="0">
              <a:buNone/>
            </a:pPr>
            <a:r>
              <a:rPr lang="en-US" dirty="0"/>
              <a:t>What is the </a:t>
            </a:r>
            <a:r>
              <a:rPr lang="en-US" b="1" dirty="0"/>
              <a:t>level of analysis? </a:t>
            </a:r>
            <a:r>
              <a:rPr lang="en-US" dirty="0"/>
              <a:t>Envision what your final (clean) </a:t>
            </a:r>
            <a:r>
              <a:rPr lang="en-US" dirty="0" err="1"/>
              <a:t>DataFrame</a:t>
            </a:r>
            <a:r>
              <a:rPr lang="en-US" dirty="0"/>
              <a:t> will look like – what do the rows represent?</a:t>
            </a:r>
          </a:p>
          <a:p>
            <a:pPr marL="0" indent="0">
              <a:buNone/>
            </a:pPr>
            <a:endParaRPr lang="en-US" dirty="0"/>
          </a:p>
          <a:p>
            <a:pPr marL="0" indent="0">
              <a:buNone/>
            </a:pPr>
            <a:r>
              <a:rPr lang="en-US" i="1" dirty="0"/>
              <a:t>Note: </a:t>
            </a:r>
            <a:r>
              <a:rPr lang="en-US" dirty="0"/>
              <a:t>This may differ from the initial </a:t>
            </a:r>
            <a:r>
              <a:rPr lang="en-US" b="1" dirty="0"/>
              <a:t>unit(s) of observation </a:t>
            </a:r>
            <a:r>
              <a:rPr lang="en-US" dirty="0"/>
              <a:t>(rows) in the various data sources that you’ll draw upon your analysis. You may need to restructure this raw data accordingly.</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13</a:t>
            </a:fld>
            <a:endParaRPr lang="en-US" altLang="x-none"/>
          </a:p>
        </p:txBody>
      </p:sp>
    </p:spTree>
    <p:extLst>
      <p:ext uri="{BB962C8B-B14F-4D97-AF65-F5344CB8AC3E}">
        <p14:creationId xmlns:p14="http://schemas.microsoft.com/office/powerpoint/2010/main" val="409602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67659"/>
            <a:ext cx="10018712" cy="722037"/>
          </a:xfrm>
        </p:spPr>
        <p:txBody>
          <a:bodyPr/>
          <a:lstStyle/>
          <a:p>
            <a:r>
              <a:rPr lang="en-US" dirty="0"/>
              <a:t>Level of Analysis</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14</a:t>
            </a:fld>
            <a:endParaRPr lang="en-US" altLang="x-none"/>
          </a:p>
        </p:txBody>
      </p:sp>
      <p:cxnSp>
        <p:nvCxnSpPr>
          <p:cNvPr id="12" name="Straight Arrow Connector 11">
            <a:extLst>
              <a:ext uri="{FF2B5EF4-FFF2-40B4-BE49-F238E27FC236}">
                <a16:creationId xmlns:a16="http://schemas.microsoft.com/office/drawing/2014/main" id="{B3999AFF-4FD8-493D-8B75-6C4D3AAF34DA}"/>
              </a:ext>
            </a:extLst>
          </p:cNvPr>
          <p:cNvCxnSpPr>
            <a:cxnSpLocks/>
          </p:cNvCxnSpPr>
          <p:nvPr/>
        </p:nvCxnSpPr>
        <p:spPr>
          <a:xfrm>
            <a:off x="1104900" y="1526529"/>
            <a:ext cx="10018712" cy="0"/>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19A77C-49E1-40E7-B84F-68EEDD3A96A8}"/>
              </a:ext>
            </a:extLst>
          </p:cNvPr>
          <p:cNvCxnSpPr>
            <a:cxnSpLocks/>
          </p:cNvCxnSpPr>
          <p:nvPr/>
        </p:nvCxnSpPr>
        <p:spPr>
          <a:xfrm>
            <a:off x="6096000" y="1526529"/>
            <a:ext cx="0" cy="432017"/>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7A364D4-3E36-4E70-A7EB-789AD09E8314}"/>
              </a:ext>
            </a:extLst>
          </p:cNvPr>
          <p:cNvSpPr txBox="1"/>
          <p:nvPr/>
        </p:nvSpPr>
        <p:spPr>
          <a:xfrm>
            <a:off x="1068389" y="1557306"/>
            <a:ext cx="3443975" cy="923330"/>
          </a:xfrm>
          <a:prstGeom prst="rect">
            <a:avLst/>
          </a:prstGeom>
          <a:noFill/>
        </p:spPr>
        <p:txBody>
          <a:bodyPr wrap="square" rtlCol="0">
            <a:spAutoFit/>
          </a:bodyPr>
          <a:lstStyle/>
          <a:p>
            <a:r>
              <a:rPr lang="en-US" dirty="0"/>
              <a:t>Collect baseline characteristics from data generated before RCT: </a:t>
            </a:r>
          </a:p>
          <a:p>
            <a:r>
              <a:rPr lang="en-US" dirty="0"/>
              <a:t>“</a:t>
            </a:r>
            <a:r>
              <a:rPr lang="en-US" i="1" dirty="0"/>
              <a:t>Who are these patients?”</a:t>
            </a:r>
          </a:p>
        </p:txBody>
      </p:sp>
      <p:sp>
        <p:nvSpPr>
          <p:cNvPr id="20" name="TextBox 19">
            <a:extLst>
              <a:ext uri="{FF2B5EF4-FFF2-40B4-BE49-F238E27FC236}">
                <a16:creationId xmlns:a16="http://schemas.microsoft.com/office/drawing/2014/main" id="{2D1C6594-6806-41CE-B805-686D39E75D3A}"/>
              </a:ext>
            </a:extLst>
          </p:cNvPr>
          <p:cNvSpPr txBox="1"/>
          <p:nvPr/>
        </p:nvSpPr>
        <p:spPr>
          <a:xfrm>
            <a:off x="7679637" y="1635380"/>
            <a:ext cx="4167317" cy="923330"/>
          </a:xfrm>
          <a:prstGeom prst="rect">
            <a:avLst/>
          </a:prstGeom>
          <a:noFill/>
        </p:spPr>
        <p:txBody>
          <a:bodyPr wrap="square" rtlCol="0">
            <a:spAutoFit/>
          </a:bodyPr>
          <a:lstStyle/>
          <a:p>
            <a:r>
              <a:rPr lang="en-US" dirty="0"/>
              <a:t>Collect outcome measures from data generated after RCT:</a:t>
            </a:r>
          </a:p>
          <a:p>
            <a:r>
              <a:rPr lang="en-US" i="1" dirty="0"/>
              <a:t>“What happened to them post-trial?”</a:t>
            </a:r>
          </a:p>
        </p:txBody>
      </p:sp>
      <p:sp>
        <p:nvSpPr>
          <p:cNvPr id="14" name="TextBox 13"/>
          <p:cNvSpPr txBox="1"/>
          <p:nvPr/>
        </p:nvSpPr>
        <p:spPr>
          <a:xfrm>
            <a:off x="5727848" y="1157197"/>
            <a:ext cx="772815" cy="369332"/>
          </a:xfrm>
          <a:prstGeom prst="rect">
            <a:avLst/>
          </a:prstGeom>
          <a:noFill/>
        </p:spPr>
        <p:txBody>
          <a:bodyPr wrap="square" rtlCol="0">
            <a:spAutoFit/>
          </a:bodyPr>
          <a:lstStyle/>
          <a:p>
            <a:r>
              <a:rPr lang="en-US" b="1" dirty="0"/>
              <a:t>Time</a:t>
            </a:r>
          </a:p>
        </p:txBody>
      </p:sp>
      <p:sp>
        <p:nvSpPr>
          <p:cNvPr id="17" name="TextBox 16"/>
          <p:cNvSpPr txBox="1"/>
          <p:nvPr/>
        </p:nvSpPr>
        <p:spPr>
          <a:xfrm>
            <a:off x="5561570" y="1895861"/>
            <a:ext cx="1464276" cy="584775"/>
          </a:xfrm>
          <a:prstGeom prst="rect">
            <a:avLst/>
          </a:prstGeom>
          <a:noFill/>
        </p:spPr>
        <p:txBody>
          <a:bodyPr wrap="square" rtlCol="0">
            <a:spAutoFit/>
          </a:bodyPr>
          <a:lstStyle/>
          <a:p>
            <a:r>
              <a:rPr lang="en-US" sz="1600" dirty="0"/>
              <a:t>Treatment Administered</a:t>
            </a:r>
          </a:p>
        </p:txBody>
      </p:sp>
      <p:sp>
        <p:nvSpPr>
          <p:cNvPr id="23" name="Rectangle 22"/>
          <p:cNvSpPr/>
          <p:nvPr/>
        </p:nvSpPr>
        <p:spPr>
          <a:xfrm>
            <a:off x="1535562" y="3152870"/>
            <a:ext cx="9157386" cy="2908489"/>
          </a:xfrm>
          <a:prstGeom prst="rect">
            <a:avLst/>
          </a:prstGeom>
        </p:spPr>
        <p:txBody>
          <a:bodyPr wrap="square">
            <a:spAutoFit/>
          </a:bodyPr>
          <a:lstStyle/>
          <a:p>
            <a:pPr defTabSz="457200" eaLnBrk="0" fontAlgn="base" hangingPunct="0">
              <a:spcBef>
                <a:spcPct val="20000"/>
              </a:spcBef>
              <a:spcAft>
                <a:spcPts val="600"/>
              </a:spcAft>
              <a:buClr>
                <a:srgbClr val="1287C3"/>
              </a:buClr>
              <a:buSzPct val="100000"/>
            </a:pPr>
            <a:r>
              <a:rPr lang="en-US" sz="2400" b="1" dirty="0"/>
              <a:t>Example: </a:t>
            </a:r>
            <a:r>
              <a:rPr lang="en-US" sz="2400" dirty="0"/>
              <a:t>Imagine that you are extracting EHR data from a hospital database relating to patients that took part in an RCT. You want to collect baselines (1 year pre-trial) and outcomes (1 year post-trial) to assess the efficacy of treatment in the RCT. E.g.</a:t>
            </a:r>
          </a:p>
          <a:p>
            <a:pPr marL="742950" lvl="1" indent="-285750" defTabSz="457200" eaLnBrk="0" fontAlgn="base" hangingPunct="0">
              <a:spcBef>
                <a:spcPct val="20000"/>
              </a:spcBef>
              <a:spcAft>
                <a:spcPts val="600"/>
              </a:spcAft>
              <a:buClr>
                <a:srgbClr val="1287C3"/>
              </a:buClr>
              <a:buSzPct val="100000"/>
              <a:buFont typeface="Arial" panose="020B0604020202020204" pitchFamily="34" charset="0"/>
              <a:buChar char="•"/>
            </a:pPr>
            <a:r>
              <a:rPr lang="en-US" sz="2000" dirty="0"/>
              <a:t>Results from lab tests</a:t>
            </a:r>
          </a:p>
          <a:p>
            <a:pPr marL="742950" lvl="1" indent="-285750" defTabSz="457200" eaLnBrk="0" fontAlgn="base" hangingPunct="0">
              <a:spcBef>
                <a:spcPct val="20000"/>
              </a:spcBef>
              <a:spcAft>
                <a:spcPts val="600"/>
              </a:spcAft>
              <a:buClr>
                <a:srgbClr val="1287C3"/>
              </a:buClr>
              <a:buSzPct val="100000"/>
              <a:buFont typeface="Arial" panose="020B0604020202020204" pitchFamily="34" charset="0"/>
              <a:buChar char="•"/>
            </a:pPr>
            <a:r>
              <a:rPr lang="en-US" sz="2000" dirty="0"/>
              <a:t>Procedures performed</a:t>
            </a:r>
          </a:p>
          <a:p>
            <a:pPr marL="742950" lvl="1" indent="-285750" defTabSz="457200" eaLnBrk="0" fontAlgn="base" hangingPunct="0">
              <a:spcBef>
                <a:spcPct val="20000"/>
              </a:spcBef>
              <a:spcAft>
                <a:spcPts val="600"/>
              </a:spcAft>
              <a:buClr>
                <a:srgbClr val="1287C3"/>
              </a:buClr>
              <a:buSzPct val="100000"/>
              <a:buFont typeface="Arial" panose="020B0604020202020204" pitchFamily="34" charset="0"/>
              <a:buChar char="•"/>
            </a:pPr>
            <a:r>
              <a:rPr lang="en-US" sz="2000" dirty="0"/>
              <a:t>Diagnoses</a:t>
            </a:r>
          </a:p>
        </p:txBody>
      </p:sp>
    </p:spTree>
    <p:extLst>
      <p:ext uri="{BB962C8B-B14F-4D97-AF65-F5344CB8AC3E}">
        <p14:creationId xmlns:p14="http://schemas.microsoft.com/office/powerpoint/2010/main" val="188721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07676-DFAC-6712-6202-7D65E890F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D7E950-B520-9B4E-54E6-BEB5EBB7BAC8}"/>
              </a:ext>
            </a:extLst>
          </p:cNvPr>
          <p:cNvSpPr>
            <a:spLocks noGrp="1"/>
          </p:cNvSpPr>
          <p:nvPr>
            <p:ph type="title"/>
          </p:nvPr>
        </p:nvSpPr>
        <p:spPr>
          <a:xfrm>
            <a:off x="1086644" y="342400"/>
            <a:ext cx="10018712" cy="722037"/>
          </a:xfrm>
        </p:spPr>
        <p:txBody>
          <a:bodyPr/>
          <a:lstStyle/>
          <a:p>
            <a:r>
              <a:rPr lang="en-US" dirty="0"/>
              <a:t>Level of Analysis</a:t>
            </a:r>
          </a:p>
        </p:txBody>
      </p:sp>
      <p:sp>
        <p:nvSpPr>
          <p:cNvPr id="3" name="Content Placeholder 2">
            <a:extLst>
              <a:ext uri="{FF2B5EF4-FFF2-40B4-BE49-F238E27FC236}">
                <a16:creationId xmlns:a16="http://schemas.microsoft.com/office/drawing/2014/main" id="{B823A73F-ECC6-E3B8-D37C-0E36D8E199C8}"/>
              </a:ext>
            </a:extLst>
          </p:cNvPr>
          <p:cNvSpPr>
            <a:spLocks noGrp="1"/>
          </p:cNvSpPr>
          <p:nvPr>
            <p:ph idx="1"/>
          </p:nvPr>
        </p:nvSpPr>
        <p:spPr>
          <a:xfrm>
            <a:off x="1104900" y="1016000"/>
            <a:ext cx="10018712" cy="5300133"/>
          </a:xfrm>
        </p:spPr>
        <p:txBody>
          <a:bodyPr>
            <a:normAutofit/>
          </a:bodyPr>
          <a:lstStyle/>
          <a:p>
            <a:pPr marL="0" indent="0">
              <a:buNone/>
            </a:pPr>
            <a:endParaRPr lang="en-US" i="1" dirty="0"/>
          </a:p>
        </p:txBody>
      </p:sp>
      <p:sp>
        <p:nvSpPr>
          <p:cNvPr id="4" name="Slide Number Placeholder 3">
            <a:extLst>
              <a:ext uri="{FF2B5EF4-FFF2-40B4-BE49-F238E27FC236}">
                <a16:creationId xmlns:a16="http://schemas.microsoft.com/office/drawing/2014/main" id="{99CB8D30-F2CD-1A7E-B3C4-E030C9E26C79}"/>
              </a:ext>
            </a:extLst>
          </p:cNvPr>
          <p:cNvSpPr>
            <a:spLocks noGrp="1"/>
          </p:cNvSpPr>
          <p:nvPr>
            <p:ph type="sldNum" sz="quarter" idx="12"/>
          </p:nvPr>
        </p:nvSpPr>
        <p:spPr/>
        <p:txBody>
          <a:bodyPr/>
          <a:lstStyle/>
          <a:p>
            <a:pPr>
              <a:defRPr/>
            </a:pPr>
            <a:fld id="{022C14D7-BA05-5044-82A4-B816357EAFBA}" type="slidenum">
              <a:rPr lang="en-US" altLang="x-none" smtClean="0"/>
              <a:pPr>
                <a:defRPr/>
              </a:pPr>
              <a:t>15</a:t>
            </a:fld>
            <a:endParaRPr lang="en-US" altLang="x-none"/>
          </a:p>
        </p:txBody>
      </p:sp>
    </p:spTree>
    <p:extLst>
      <p:ext uri="{BB962C8B-B14F-4D97-AF65-F5344CB8AC3E}">
        <p14:creationId xmlns:p14="http://schemas.microsoft.com/office/powerpoint/2010/main" val="261877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407779"/>
            <a:ext cx="10018712" cy="722037"/>
          </a:xfrm>
        </p:spPr>
        <p:txBody>
          <a:bodyPr/>
          <a:lstStyle/>
          <a:p>
            <a:r>
              <a:rPr lang="en-US" dirty="0"/>
              <a:t>Level of Analysis</a:t>
            </a:r>
          </a:p>
        </p:txBody>
      </p:sp>
      <p:sp>
        <p:nvSpPr>
          <p:cNvPr id="3" name="Content Placeholder 2"/>
          <p:cNvSpPr>
            <a:spLocks noGrp="1"/>
          </p:cNvSpPr>
          <p:nvPr>
            <p:ph idx="1"/>
          </p:nvPr>
        </p:nvSpPr>
        <p:spPr>
          <a:xfrm>
            <a:off x="1104900" y="1016000"/>
            <a:ext cx="10018712" cy="5300133"/>
          </a:xfrm>
        </p:spPr>
        <p:txBody>
          <a:bodyPr>
            <a:normAutofit/>
          </a:bodyPr>
          <a:lstStyle/>
          <a:p>
            <a:pPr marL="0" indent="0">
              <a:buNone/>
            </a:pPr>
            <a:endParaRPr lang="en-US" dirty="0"/>
          </a:p>
          <a:p>
            <a:pPr marL="0" indent="0">
              <a:buNone/>
            </a:pPr>
            <a:r>
              <a:rPr lang="en-US" dirty="0"/>
              <a:t>Data in EHR systems like a lot of “big data,” are stored in </a:t>
            </a:r>
            <a:r>
              <a:rPr lang="en-US" b="1" dirty="0"/>
              <a:t>relational databases</a:t>
            </a:r>
            <a:r>
              <a:rPr lang="en-US" dirty="0"/>
              <a:t>. Each category of data will exist in its own table(s), with unique “keys” to link them to specific patients.</a:t>
            </a:r>
          </a:p>
          <a:p>
            <a:pPr marL="0" indent="0">
              <a:buNone/>
            </a:pPr>
            <a:endParaRPr lang="en-US" sz="1200" dirty="0"/>
          </a:p>
          <a:p>
            <a:pPr marL="0" indent="0">
              <a:buNone/>
            </a:pPr>
            <a:r>
              <a:rPr lang="en-US" dirty="0"/>
              <a:t>The </a:t>
            </a:r>
            <a:r>
              <a:rPr lang="en-US" b="1" dirty="0"/>
              <a:t>unit of observation</a:t>
            </a:r>
            <a:r>
              <a:rPr lang="en-US" dirty="0"/>
              <a:t> in each table can vary. E.g., each row of the </a:t>
            </a:r>
            <a:r>
              <a:rPr lang="en-US" i="1" dirty="0"/>
              <a:t>lab results </a:t>
            </a:r>
            <a:r>
              <a:rPr lang="en-US" dirty="0"/>
              <a:t>table relates to an individual lab test result, each row of the </a:t>
            </a:r>
            <a:r>
              <a:rPr lang="en-US" i="1" dirty="0"/>
              <a:t>procedures </a:t>
            </a:r>
            <a:r>
              <a:rPr lang="en-US" dirty="0"/>
              <a:t>table relates to an individual procedure performed. Each patient may have all, some, or none of these.</a:t>
            </a:r>
          </a:p>
          <a:p>
            <a:pPr marL="0" indent="0">
              <a:buNone/>
            </a:pPr>
            <a:endParaRPr lang="en-US" sz="1200" dirty="0"/>
          </a:p>
          <a:p>
            <a:pPr marL="0" indent="0">
              <a:buNone/>
            </a:pPr>
            <a:r>
              <a:rPr lang="en-US" dirty="0"/>
              <a:t>Your goal is to analyze the impact of the RCT on </a:t>
            </a:r>
            <a:r>
              <a:rPr lang="en-US" i="1" dirty="0"/>
              <a:t>patients </a:t>
            </a:r>
            <a:r>
              <a:rPr lang="en-US" dirty="0"/>
              <a:t>(your </a:t>
            </a:r>
            <a:r>
              <a:rPr lang="en-US" b="1" dirty="0"/>
              <a:t>level of analysis</a:t>
            </a:r>
            <a:r>
              <a:rPr lang="en-US" dirty="0"/>
              <a:t>), so you will have to summarize or collapse this information to the level of the individual patient!</a:t>
            </a:r>
            <a:endParaRPr lang="en-US" i="1" dirty="0"/>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16</a:t>
            </a:fld>
            <a:endParaRPr lang="en-US" altLang="x-none"/>
          </a:p>
        </p:txBody>
      </p:sp>
    </p:spTree>
    <p:extLst>
      <p:ext uri="{BB962C8B-B14F-4D97-AF65-F5344CB8AC3E}">
        <p14:creationId xmlns:p14="http://schemas.microsoft.com/office/powerpoint/2010/main" val="168915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10067"/>
            <a:ext cx="10018712" cy="722037"/>
          </a:xfrm>
        </p:spPr>
        <p:txBody>
          <a:bodyPr/>
          <a:lstStyle/>
          <a:p>
            <a:r>
              <a:rPr lang="en-US" dirty="0"/>
              <a:t>Level of Analysis</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17</a:t>
            </a:fld>
            <a:endParaRPr lang="en-US" altLang="x-none"/>
          </a:p>
        </p:txBody>
      </p:sp>
      <p:graphicFrame>
        <p:nvGraphicFramePr>
          <p:cNvPr id="6" name="Table 6">
            <a:extLst>
              <a:ext uri="{FF2B5EF4-FFF2-40B4-BE49-F238E27FC236}">
                <a16:creationId xmlns:a16="http://schemas.microsoft.com/office/drawing/2014/main" id="{B2A3F3A6-0CAE-4424-B293-B9B391784541}"/>
              </a:ext>
            </a:extLst>
          </p:cNvPr>
          <p:cNvGraphicFramePr>
            <a:graphicFrameLocks noGrp="1"/>
          </p:cNvGraphicFramePr>
          <p:nvPr/>
        </p:nvGraphicFramePr>
        <p:xfrm>
          <a:off x="7183400" y="997559"/>
          <a:ext cx="4379432" cy="2926080"/>
        </p:xfrm>
        <a:graphic>
          <a:graphicData uri="http://schemas.openxmlformats.org/drawingml/2006/table">
            <a:tbl>
              <a:tblPr firstRow="1" bandRow="1">
                <a:tableStyleId>{5C22544A-7EE6-4342-B048-85BDC9FD1C3A}</a:tableStyleId>
              </a:tblPr>
              <a:tblGrid>
                <a:gridCol w="1094858">
                  <a:extLst>
                    <a:ext uri="{9D8B030D-6E8A-4147-A177-3AD203B41FA5}">
                      <a16:colId xmlns:a16="http://schemas.microsoft.com/office/drawing/2014/main" val="2335794676"/>
                    </a:ext>
                  </a:extLst>
                </a:gridCol>
                <a:gridCol w="1094858">
                  <a:extLst>
                    <a:ext uri="{9D8B030D-6E8A-4147-A177-3AD203B41FA5}">
                      <a16:colId xmlns:a16="http://schemas.microsoft.com/office/drawing/2014/main" val="1840642482"/>
                    </a:ext>
                  </a:extLst>
                </a:gridCol>
                <a:gridCol w="1094858">
                  <a:extLst>
                    <a:ext uri="{9D8B030D-6E8A-4147-A177-3AD203B41FA5}">
                      <a16:colId xmlns:a16="http://schemas.microsoft.com/office/drawing/2014/main" val="3211763075"/>
                    </a:ext>
                  </a:extLst>
                </a:gridCol>
                <a:gridCol w="1094858">
                  <a:extLst>
                    <a:ext uri="{9D8B030D-6E8A-4147-A177-3AD203B41FA5}">
                      <a16:colId xmlns:a16="http://schemas.microsoft.com/office/drawing/2014/main" val="4140386551"/>
                    </a:ext>
                  </a:extLst>
                </a:gridCol>
              </a:tblGrid>
              <a:tr h="292814">
                <a:tc>
                  <a:txBody>
                    <a:bodyPr/>
                    <a:lstStyle/>
                    <a:p>
                      <a:r>
                        <a:rPr lang="en-US" sz="1600" dirty="0" err="1"/>
                        <a:t>patient_id</a:t>
                      </a:r>
                      <a:endParaRPr lang="en-US" sz="1600" dirty="0"/>
                    </a:p>
                  </a:txBody>
                  <a:tcPr/>
                </a:tc>
                <a:tc>
                  <a:txBody>
                    <a:bodyPr/>
                    <a:lstStyle/>
                    <a:p>
                      <a:r>
                        <a:rPr lang="en-US" sz="1600" dirty="0" err="1"/>
                        <a:t>lab_id</a:t>
                      </a:r>
                      <a:endParaRPr lang="en-US" sz="1600" dirty="0"/>
                    </a:p>
                  </a:txBody>
                  <a:tcPr/>
                </a:tc>
                <a:tc>
                  <a:txBody>
                    <a:bodyPr/>
                    <a:lstStyle/>
                    <a:p>
                      <a:r>
                        <a:rPr lang="en-US" sz="1600" dirty="0"/>
                        <a:t>date</a:t>
                      </a:r>
                    </a:p>
                  </a:txBody>
                  <a:tcPr/>
                </a:tc>
                <a:tc>
                  <a:txBody>
                    <a:bodyPr/>
                    <a:lstStyle/>
                    <a:p>
                      <a:r>
                        <a:rPr lang="en-US" sz="1600" dirty="0" err="1"/>
                        <a:t>lab_value</a:t>
                      </a:r>
                      <a:endParaRPr lang="en-US" sz="1600" dirty="0"/>
                    </a:p>
                  </a:txBody>
                  <a:tcPr/>
                </a:tc>
                <a:extLst>
                  <a:ext uri="{0D108BD9-81ED-4DB2-BD59-A6C34878D82A}">
                    <a16:rowId xmlns:a16="http://schemas.microsoft.com/office/drawing/2014/main" val="3371262133"/>
                  </a:ext>
                </a:extLst>
              </a:tr>
              <a:tr h="292814">
                <a:tc>
                  <a:txBody>
                    <a:bodyPr/>
                    <a:lstStyle/>
                    <a:p>
                      <a:r>
                        <a:rPr lang="en-US" sz="1600" dirty="0"/>
                        <a:t>1</a:t>
                      </a:r>
                    </a:p>
                  </a:txBody>
                  <a:tcPr/>
                </a:tc>
                <a:tc>
                  <a:txBody>
                    <a:bodyPr/>
                    <a:lstStyle/>
                    <a:p>
                      <a:r>
                        <a:rPr lang="en-US" sz="1600" dirty="0"/>
                        <a:t>123836</a:t>
                      </a:r>
                    </a:p>
                  </a:txBody>
                  <a:tcPr/>
                </a:tc>
                <a:tc>
                  <a:txBody>
                    <a:bodyPr/>
                    <a:lstStyle/>
                    <a:p>
                      <a:r>
                        <a:rPr lang="en-US" sz="1600" dirty="0"/>
                        <a:t>1/12/2018</a:t>
                      </a:r>
                    </a:p>
                  </a:txBody>
                  <a:tcPr/>
                </a:tc>
                <a:tc>
                  <a:txBody>
                    <a:bodyPr/>
                    <a:lstStyle/>
                    <a:p>
                      <a:r>
                        <a:rPr lang="en-US" sz="1600" dirty="0"/>
                        <a:t>0.512</a:t>
                      </a:r>
                    </a:p>
                  </a:txBody>
                  <a:tcPr/>
                </a:tc>
                <a:extLst>
                  <a:ext uri="{0D108BD9-81ED-4DB2-BD59-A6C34878D82A}">
                    <a16:rowId xmlns:a16="http://schemas.microsoft.com/office/drawing/2014/main" val="1116030921"/>
                  </a:ext>
                </a:extLst>
              </a:tr>
              <a:tr h="292814">
                <a:tc>
                  <a:txBody>
                    <a:bodyPr/>
                    <a:lstStyle/>
                    <a:p>
                      <a:r>
                        <a:rPr lang="en-US" sz="1600" dirty="0"/>
                        <a:t>1</a:t>
                      </a:r>
                    </a:p>
                  </a:txBody>
                  <a:tcPr/>
                </a:tc>
                <a:tc>
                  <a:txBody>
                    <a:bodyPr/>
                    <a:lstStyle/>
                    <a:p>
                      <a:r>
                        <a:rPr lang="en-US" sz="1600" dirty="0"/>
                        <a:t>211687</a:t>
                      </a:r>
                    </a:p>
                  </a:txBody>
                  <a:tcPr/>
                </a:tc>
                <a:tc>
                  <a:txBody>
                    <a:bodyPr/>
                    <a:lstStyle/>
                    <a:p>
                      <a:r>
                        <a:rPr lang="en-US" sz="1600" dirty="0"/>
                        <a:t>4/26/2018</a:t>
                      </a:r>
                    </a:p>
                  </a:txBody>
                  <a:tcPr/>
                </a:tc>
                <a:tc>
                  <a:txBody>
                    <a:bodyPr/>
                    <a:lstStyle/>
                    <a:p>
                      <a:r>
                        <a:rPr lang="en-US" sz="1600" dirty="0"/>
                        <a:t>300</a:t>
                      </a:r>
                    </a:p>
                  </a:txBody>
                  <a:tcPr/>
                </a:tc>
                <a:extLst>
                  <a:ext uri="{0D108BD9-81ED-4DB2-BD59-A6C34878D82A}">
                    <a16:rowId xmlns:a16="http://schemas.microsoft.com/office/drawing/2014/main" val="2470975023"/>
                  </a:ext>
                </a:extLst>
              </a:tr>
              <a:tr h="292814">
                <a:tc>
                  <a:txBody>
                    <a:bodyPr/>
                    <a:lstStyle/>
                    <a:p>
                      <a:r>
                        <a:rPr lang="en-US" sz="1600" dirty="0"/>
                        <a:t>1</a:t>
                      </a:r>
                    </a:p>
                  </a:txBody>
                  <a:tcPr/>
                </a:tc>
                <a:tc>
                  <a:txBody>
                    <a:bodyPr/>
                    <a:lstStyle/>
                    <a:p>
                      <a:r>
                        <a:rPr lang="en-US" sz="1600" dirty="0"/>
                        <a:t>135818</a:t>
                      </a:r>
                    </a:p>
                  </a:txBody>
                  <a:tcPr/>
                </a:tc>
                <a:tc>
                  <a:txBody>
                    <a:bodyPr/>
                    <a:lstStyle/>
                    <a:p>
                      <a:r>
                        <a:rPr lang="en-US" sz="1600" dirty="0"/>
                        <a:t>9/02/2018</a:t>
                      </a:r>
                    </a:p>
                  </a:txBody>
                  <a:tcPr/>
                </a:tc>
                <a:tc>
                  <a:txBody>
                    <a:bodyPr/>
                    <a:lstStyle/>
                    <a:p>
                      <a:r>
                        <a:rPr lang="en-US" sz="1600" dirty="0"/>
                        <a:t>1.24</a:t>
                      </a:r>
                    </a:p>
                  </a:txBody>
                  <a:tcPr/>
                </a:tc>
                <a:extLst>
                  <a:ext uri="{0D108BD9-81ED-4DB2-BD59-A6C34878D82A}">
                    <a16:rowId xmlns:a16="http://schemas.microsoft.com/office/drawing/2014/main" val="1791705683"/>
                  </a:ext>
                </a:extLst>
              </a:tr>
              <a:tr h="292814">
                <a:tc>
                  <a:txBody>
                    <a:bodyPr/>
                    <a:lstStyle/>
                    <a:p>
                      <a:r>
                        <a:rPr lang="en-US" sz="16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123836</a:t>
                      </a:r>
                    </a:p>
                  </a:txBody>
                  <a:tcPr/>
                </a:tc>
                <a:tc>
                  <a:txBody>
                    <a:bodyPr/>
                    <a:lstStyle/>
                    <a:p>
                      <a:r>
                        <a:rPr lang="en-US" sz="1600" dirty="0"/>
                        <a:t>3/12/2018</a:t>
                      </a:r>
                    </a:p>
                  </a:txBody>
                  <a:tcPr/>
                </a:tc>
                <a:tc>
                  <a:txBody>
                    <a:bodyPr/>
                    <a:lstStyle/>
                    <a:p>
                      <a:r>
                        <a:rPr lang="en-US" sz="1600" dirty="0"/>
                        <a:t>51</a:t>
                      </a:r>
                    </a:p>
                  </a:txBody>
                  <a:tcPr/>
                </a:tc>
                <a:extLst>
                  <a:ext uri="{0D108BD9-81ED-4DB2-BD59-A6C34878D82A}">
                    <a16:rowId xmlns:a16="http://schemas.microsoft.com/office/drawing/2014/main" val="4049223825"/>
                  </a:ext>
                </a:extLst>
              </a:tr>
              <a:tr h="292814">
                <a:tc>
                  <a:txBody>
                    <a:bodyPr/>
                    <a:lstStyle/>
                    <a:p>
                      <a:r>
                        <a:rPr lang="en-US" sz="1600" dirty="0"/>
                        <a:t>3</a:t>
                      </a:r>
                    </a:p>
                  </a:txBody>
                  <a:tcPr/>
                </a:tc>
                <a:tc>
                  <a:txBody>
                    <a:bodyPr/>
                    <a:lstStyle/>
                    <a:p>
                      <a:r>
                        <a:rPr lang="en-US" sz="1600" dirty="0"/>
                        <a:t>365581</a:t>
                      </a:r>
                    </a:p>
                  </a:txBody>
                  <a:tcPr/>
                </a:tc>
                <a:tc>
                  <a:txBody>
                    <a:bodyPr/>
                    <a:lstStyle/>
                    <a:p>
                      <a:r>
                        <a:rPr lang="en-US" sz="1600" dirty="0"/>
                        <a:t>5/26/2018</a:t>
                      </a:r>
                    </a:p>
                  </a:txBody>
                  <a:tcPr/>
                </a:tc>
                <a:tc>
                  <a:txBody>
                    <a:bodyPr/>
                    <a:lstStyle/>
                    <a:p>
                      <a:r>
                        <a:rPr lang="en-US" sz="1600" dirty="0"/>
                        <a:t>987</a:t>
                      </a:r>
                    </a:p>
                  </a:txBody>
                  <a:tcPr/>
                </a:tc>
                <a:extLst>
                  <a:ext uri="{0D108BD9-81ED-4DB2-BD59-A6C34878D82A}">
                    <a16:rowId xmlns:a16="http://schemas.microsoft.com/office/drawing/2014/main" val="3818706731"/>
                  </a:ext>
                </a:extLst>
              </a:tr>
              <a:tr h="292814">
                <a:tc>
                  <a:txBody>
                    <a:bodyPr/>
                    <a:lstStyle/>
                    <a:p>
                      <a:r>
                        <a:rPr lang="en-US" sz="1600" dirty="0"/>
                        <a:t>4</a:t>
                      </a:r>
                    </a:p>
                  </a:txBody>
                  <a:tcPr/>
                </a:tc>
                <a:tc>
                  <a:txBody>
                    <a:bodyPr/>
                    <a:lstStyle/>
                    <a:p>
                      <a:r>
                        <a:rPr lang="en-US" sz="1600" dirty="0"/>
                        <a:t>981048</a:t>
                      </a:r>
                    </a:p>
                  </a:txBody>
                  <a:tcPr/>
                </a:tc>
                <a:tc>
                  <a:txBody>
                    <a:bodyPr/>
                    <a:lstStyle/>
                    <a:p>
                      <a:r>
                        <a:rPr lang="en-US" sz="1600" dirty="0"/>
                        <a:t>7/02/2018</a:t>
                      </a:r>
                    </a:p>
                  </a:txBody>
                  <a:tcPr/>
                </a:tc>
                <a:tc>
                  <a:txBody>
                    <a:bodyPr/>
                    <a:lstStyle/>
                    <a:p>
                      <a:r>
                        <a:rPr lang="en-US" sz="1600" dirty="0"/>
                        <a:t>1547</a:t>
                      </a:r>
                    </a:p>
                  </a:txBody>
                  <a:tcPr/>
                </a:tc>
                <a:extLst>
                  <a:ext uri="{0D108BD9-81ED-4DB2-BD59-A6C34878D82A}">
                    <a16:rowId xmlns:a16="http://schemas.microsoft.com/office/drawing/2014/main" val="451860247"/>
                  </a:ext>
                </a:extLst>
              </a:tr>
              <a:tr h="292814">
                <a:tc>
                  <a:txBody>
                    <a:bodyPr/>
                    <a:lstStyle/>
                    <a:p>
                      <a:r>
                        <a:rPr lang="en-US" sz="1600" dirty="0"/>
                        <a:t>5</a:t>
                      </a:r>
                    </a:p>
                  </a:txBody>
                  <a:tcPr/>
                </a:tc>
                <a:tc>
                  <a:txBody>
                    <a:bodyPr/>
                    <a:lstStyle/>
                    <a:p>
                      <a:r>
                        <a:rPr lang="en-US" sz="1600" dirty="0"/>
                        <a:t>873871</a:t>
                      </a:r>
                    </a:p>
                  </a:txBody>
                  <a:tcPr/>
                </a:tc>
                <a:tc>
                  <a:txBody>
                    <a:bodyPr/>
                    <a:lstStyle/>
                    <a:p>
                      <a:r>
                        <a:rPr lang="en-US" sz="1600" dirty="0"/>
                        <a:t>8/15/2018</a:t>
                      </a:r>
                    </a:p>
                  </a:txBody>
                  <a:tcPr/>
                </a:tc>
                <a:tc>
                  <a:txBody>
                    <a:bodyPr/>
                    <a:lstStyle/>
                    <a:p>
                      <a:r>
                        <a:rPr lang="en-US" sz="1600" dirty="0"/>
                        <a:t>62</a:t>
                      </a:r>
                    </a:p>
                  </a:txBody>
                  <a:tcPr/>
                </a:tc>
                <a:extLst>
                  <a:ext uri="{0D108BD9-81ED-4DB2-BD59-A6C34878D82A}">
                    <a16:rowId xmlns:a16="http://schemas.microsoft.com/office/drawing/2014/main" val="984190973"/>
                  </a:ext>
                </a:extLst>
              </a:tr>
            </a:tbl>
          </a:graphicData>
        </a:graphic>
      </p:graphicFrame>
      <p:graphicFrame>
        <p:nvGraphicFramePr>
          <p:cNvPr id="9" name="Table 6">
            <a:extLst>
              <a:ext uri="{FF2B5EF4-FFF2-40B4-BE49-F238E27FC236}">
                <a16:creationId xmlns:a16="http://schemas.microsoft.com/office/drawing/2014/main" id="{C4D842FA-F4CC-4F11-A8AF-8EDCA5D08A4D}"/>
              </a:ext>
            </a:extLst>
          </p:cNvPr>
          <p:cNvGraphicFramePr>
            <a:graphicFrameLocks noGrp="1"/>
          </p:cNvGraphicFramePr>
          <p:nvPr/>
        </p:nvGraphicFramePr>
        <p:xfrm>
          <a:off x="7183400" y="3845255"/>
          <a:ext cx="4379432" cy="2926080"/>
        </p:xfrm>
        <a:graphic>
          <a:graphicData uri="http://schemas.openxmlformats.org/drawingml/2006/table">
            <a:tbl>
              <a:tblPr firstRow="1" bandRow="1">
                <a:tableStyleId>{5C22544A-7EE6-4342-B048-85BDC9FD1C3A}</a:tableStyleId>
              </a:tblPr>
              <a:tblGrid>
                <a:gridCol w="1094858">
                  <a:extLst>
                    <a:ext uri="{9D8B030D-6E8A-4147-A177-3AD203B41FA5}">
                      <a16:colId xmlns:a16="http://schemas.microsoft.com/office/drawing/2014/main" val="2335794676"/>
                    </a:ext>
                  </a:extLst>
                </a:gridCol>
                <a:gridCol w="1094858">
                  <a:extLst>
                    <a:ext uri="{9D8B030D-6E8A-4147-A177-3AD203B41FA5}">
                      <a16:colId xmlns:a16="http://schemas.microsoft.com/office/drawing/2014/main" val="1840642482"/>
                    </a:ext>
                  </a:extLst>
                </a:gridCol>
                <a:gridCol w="1094858">
                  <a:extLst>
                    <a:ext uri="{9D8B030D-6E8A-4147-A177-3AD203B41FA5}">
                      <a16:colId xmlns:a16="http://schemas.microsoft.com/office/drawing/2014/main" val="3211763075"/>
                    </a:ext>
                  </a:extLst>
                </a:gridCol>
                <a:gridCol w="1094858">
                  <a:extLst>
                    <a:ext uri="{9D8B030D-6E8A-4147-A177-3AD203B41FA5}">
                      <a16:colId xmlns:a16="http://schemas.microsoft.com/office/drawing/2014/main" val="4140386551"/>
                    </a:ext>
                  </a:extLst>
                </a:gridCol>
              </a:tblGrid>
              <a:tr h="292814">
                <a:tc>
                  <a:txBody>
                    <a:bodyPr/>
                    <a:lstStyle/>
                    <a:p>
                      <a:r>
                        <a:rPr lang="en-US" sz="1600" dirty="0" err="1"/>
                        <a:t>patient_id</a:t>
                      </a:r>
                      <a:endParaRPr lang="en-US" sz="1600" dirty="0"/>
                    </a:p>
                  </a:txBody>
                  <a:tcPr/>
                </a:tc>
                <a:tc>
                  <a:txBody>
                    <a:bodyPr/>
                    <a:lstStyle/>
                    <a:p>
                      <a:r>
                        <a:rPr lang="en-US" sz="1600" dirty="0" err="1"/>
                        <a:t>proc_id</a:t>
                      </a:r>
                      <a:endParaRPr lang="en-US" sz="1600" dirty="0"/>
                    </a:p>
                  </a:txBody>
                  <a:tcPr/>
                </a:tc>
                <a:tc>
                  <a:txBody>
                    <a:bodyPr/>
                    <a:lstStyle/>
                    <a:p>
                      <a:r>
                        <a:rPr lang="en-US" sz="1600" dirty="0"/>
                        <a:t>date</a:t>
                      </a:r>
                    </a:p>
                  </a:txBody>
                  <a:tcPr/>
                </a:tc>
                <a:tc>
                  <a:txBody>
                    <a:bodyPr/>
                    <a:lstStyle/>
                    <a:p>
                      <a:r>
                        <a:rPr lang="en-US" sz="1600" dirty="0" err="1"/>
                        <a:t>proc_code</a:t>
                      </a:r>
                      <a:endParaRPr lang="en-US" sz="1600" dirty="0"/>
                    </a:p>
                  </a:txBody>
                  <a:tcPr/>
                </a:tc>
                <a:extLst>
                  <a:ext uri="{0D108BD9-81ED-4DB2-BD59-A6C34878D82A}">
                    <a16:rowId xmlns:a16="http://schemas.microsoft.com/office/drawing/2014/main" val="3371262133"/>
                  </a:ext>
                </a:extLst>
              </a:tr>
              <a:tr h="292814">
                <a:tc>
                  <a:txBody>
                    <a:bodyPr/>
                    <a:lstStyle/>
                    <a:p>
                      <a:r>
                        <a:rPr lang="en-US" sz="1600" dirty="0"/>
                        <a:t>1</a:t>
                      </a:r>
                    </a:p>
                  </a:txBody>
                  <a:tcPr/>
                </a:tc>
                <a:tc>
                  <a:txBody>
                    <a:bodyPr/>
                    <a:lstStyle/>
                    <a:p>
                      <a:r>
                        <a:rPr lang="en-US" sz="1600" dirty="0"/>
                        <a:t>5181</a:t>
                      </a:r>
                    </a:p>
                  </a:txBody>
                  <a:tcPr/>
                </a:tc>
                <a:tc>
                  <a:txBody>
                    <a:bodyPr/>
                    <a:lstStyle/>
                    <a:p>
                      <a:r>
                        <a:rPr lang="en-US" sz="1600" dirty="0"/>
                        <a:t>1/12/2018</a:t>
                      </a:r>
                    </a:p>
                  </a:txBody>
                  <a:tcPr/>
                </a:tc>
                <a:tc>
                  <a:txBody>
                    <a:bodyPr/>
                    <a:lstStyle/>
                    <a:p>
                      <a:r>
                        <a:rPr lang="en-US" sz="1600" dirty="0"/>
                        <a:t>0.512</a:t>
                      </a:r>
                    </a:p>
                  </a:txBody>
                  <a:tcPr/>
                </a:tc>
                <a:extLst>
                  <a:ext uri="{0D108BD9-81ED-4DB2-BD59-A6C34878D82A}">
                    <a16:rowId xmlns:a16="http://schemas.microsoft.com/office/drawing/2014/main" val="1116030921"/>
                  </a:ext>
                </a:extLst>
              </a:tr>
              <a:tr h="292814">
                <a:tc>
                  <a:txBody>
                    <a:bodyPr/>
                    <a:lstStyle/>
                    <a:p>
                      <a:r>
                        <a:rPr lang="en-US" sz="1600" dirty="0"/>
                        <a:t>2</a:t>
                      </a:r>
                    </a:p>
                  </a:txBody>
                  <a:tcPr/>
                </a:tc>
                <a:tc>
                  <a:txBody>
                    <a:bodyPr/>
                    <a:lstStyle/>
                    <a:p>
                      <a:r>
                        <a:rPr lang="en-US" sz="1600" dirty="0"/>
                        <a:t>2116</a:t>
                      </a:r>
                    </a:p>
                  </a:txBody>
                  <a:tcPr/>
                </a:tc>
                <a:tc>
                  <a:txBody>
                    <a:bodyPr/>
                    <a:lstStyle/>
                    <a:p>
                      <a:r>
                        <a:rPr lang="en-US" sz="1600" dirty="0"/>
                        <a:t>4/26/2018</a:t>
                      </a:r>
                    </a:p>
                  </a:txBody>
                  <a:tcPr/>
                </a:tc>
                <a:tc>
                  <a:txBody>
                    <a:bodyPr/>
                    <a:lstStyle/>
                    <a:p>
                      <a:r>
                        <a:rPr lang="en-US" sz="1600" dirty="0"/>
                        <a:t>300</a:t>
                      </a:r>
                    </a:p>
                  </a:txBody>
                  <a:tcPr/>
                </a:tc>
                <a:extLst>
                  <a:ext uri="{0D108BD9-81ED-4DB2-BD59-A6C34878D82A}">
                    <a16:rowId xmlns:a16="http://schemas.microsoft.com/office/drawing/2014/main" val="2470975023"/>
                  </a:ext>
                </a:extLst>
              </a:tr>
              <a:tr h="292814">
                <a:tc>
                  <a:txBody>
                    <a:bodyPr/>
                    <a:lstStyle/>
                    <a:p>
                      <a:r>
                        <a:rPr lang="en-US" sz="1600" dirty="0"/>
                        <a:t>4</a:t>
                      </a:r>
                    </a:p>
                  </a:txBody>
                  <a:tcPr/>
                </a:tc>
                <a:tc>
                  <a:txBody>
                    <a:bodyPr/>
                    <a:lstStyle/>
                    <a:p>
                      <a:r>
                        <a:rPr lang="en-US" sz="1600" dirty="0"/>
                        <a:t>5581</a:t>
                      </a:r>
                    </a:p>
                  </a:txBody>
                  <a:tcPr/>
                </a:tc>
                <a:tc>
                  <a:txBody>
                    <a:bodyPr/>
                    <a:lstStyle/>
                    <a:p>
                      <a:r>
                        <a:rPr lang="en-US" sz="1600" dirty="0"/>
                        <a:t>9/02/2018</a:t>
                      </a:r>
                    </a:p>
                  </a:txBody>
                  <a:tcPr/>
                </a:tc>
                <a:tc>
                  <a:txBody>
                    <a:bodyPr/>
                    <a:lstStyle/>
                    <a:p>
                      <a:r>
                        <a:rPr lang="en-US" sz="1600" dirty="0"/>
                        <a:t>1.24</a:t>
                      </a:r>
                    </a:p>
                  </a:txBody>
                  <a:tcPr/>
                </a:tc>
                <a:extLst>
                  <a:ext uri="{0D108BD9-81ED-4DB2-BD59-A6C34878D82A}">
                    <a16:rowId xmlns:a16="http://schemas.microsoft.com/office/drawing/2014/main" val="1791705683"/>
                  </a:ext>
                </a:extLst>
              </a:tr>
              <a:tr h="292814">
                <a:tc>
                  <a:txBody>
                    <a:bodyPr/>
                    <a:lstStyle/>
                    <a:p>
                      <a:r>
                        <a:rPr lang="en-US" sz="16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1238</a:t>
                      </a:r>
                    </a:p>
                  </a:txBody>
                  <a:tcPr/>
                </a:tc>
                <a:tc>
                  <a:txBody>
                    <a:bodyPr/>
                    <a:lstStyle/>
                    <a:p>
                      <a:r>
                        <a:rPr lang="en-US" sz="1600" dirty="0"/>
                        <a:t>3/12/2018</a:t>
                      </a:r>
                    </a:p>
                  </a:txBody>
                  <a:tcPr/>
                </a:tc>
                <a:tc>
                  <a:txBody>
                    <a:bodyPr/>
                    <a:lstStyle/>
                    <a:p>
                      <a:r>
                        <a:rPr lang="en-US" sz="1600" dirty="0"/>
                        <a:t>51</a:t>
                      </a:r>
                    </a:p>
                  </a:txBody>
                  <a:tcPr/>
                </a:tc>
                <a:extLst>
                  <a:ext uri="{0D108BD9-81ED-4DB2-BD59-A6C34878D82A}">
                    <a16:rowId xmlns:a16="http://schemas.microsoft.com/office/drawing/2014/main" val="4049223825"/>
                  </a:ext>
                </a:extLst>
              </a:tr>
              <a:tr h="292814">
                <a:tc>
                  <a:txBody>
                    <a:bodyPr/>
                    <a:lstStyle/>
                    <a:p>
                      <a:r>
                        <a:rPr lang="en-US" sz="1600" dirty="0"/>
                        <a:t>5</a:t>
                      </a:r>
                    </a:p>
                  </a:txBody>
                  <a:tcPr/>
                </a:tc>
                <a:tc>
                  <a:txBody>
                    <a:bodyPr/>
                    <a:lstStyle/>
                    <a:p>
                      <a:r>
                        <a:rPr lang="en-US" sz="1600" dirty="0"/>
                        <a:t>5581</a:t>
                      </a:r>
                    </a:p>
                  </a:txBody>
                  <a:tcPr/>
                </a:tc>
                <a:tc>
                  <a:txBody>
                    <a:bodyPr/>
                    <a:lstStyle/>
                    <a:p>
                      <a:r>
                        <a:rPr lang="en-US" sz="1600" dirty="0"/>
                        <a:t>5/26/2018</a:t>
                      </a:r>
                    </a:p>
                  </a:txBody>
                  <a:tcPr/>
                </a:tc>
                <a:tc>
                  <a:txBody>
                    <a:bodyPr/>
                    <a:lstStyle/>
                    <a:p>
                      <a:r>
                        <a:rPr lang="en-US" sz="1600" dirty="0"/>
                        <a:t>987</a:t>
                      </a:r>
                    </a:p>
                  </a:txBody>
                  <a:tcPr/>
                </a:tc>
                <a:extLst>
                  <a:ext uri="{0D108BD9-81ED-4DB2-BD59-A6C34878D82A}">
                    <a16:rowId xmlns:a16="http://schemas.microsoft.com/office/drawing/2014/main" val="3818706731"/>
                  </a:ext>
                </a:extLst>
              </a:tr>
              <a:tr h="292814">
                <a:tc>
                  <a:txBody>
                    <a:bodyPr/>
                    <a:lstStyle/>
                    <a:p>
                      <a:r>
                        <a:rPr lang="en-US" sz="1600" dirty="0"/>
                        <a:t>5</a:t>
                      </a:r>
                    </a:p>
                  </a:txBody>
                  <a:tcPr/>
                </a:tc>
                <a:tc>
                  <a:txBody>
                    <a:bodyPr/>
                    <a:lstStyle/>
                    <a:p>
                      <a:r>
                        <a:rPr lang="en-US" sz="1600" dirty="0"/>
                        <a:t>1048</a:t>
                      </a:r>
                    </a:p>
                  </a:txBody>
                  <a:tcPr/>
                </a:tc>
                <a:tc>
                  <a:txBody>
                    <a:bodyPr/>
                    <a:lstStyle/>
                    <a:p>
                      <a:r>
                        <a:rPr lang="en-US" sz="1600" dirty="0"/>
                        <a:t>7/02/2018</a:t>
                      </a:r>
                    </a:p>
                  </a:txBody>
                  <a:tcPr/>
                </a:tc>
                <a:tc>
                  <a:txBody>
                    <a:bodyPr/>
                    <a:lstStyle/>
                    <a:p>
                      <a:r>
                        <a:rPr lang="en-US" sz="1600" dirty="0"/>
                        <a:t>1547</a:t>
                      </a:r>
                    </a:p>
                  </a:txBody>
                  <a:tcPr/>
                </a:tc>
                <a:extLst>
                  <a:ext uri="{0D108BD9-81ED-4DB2-BD59-A6C34878D82A}">
                    <a16:rowId xmlns:a16="http://schemas.microsoft.com/office/drawing/2014/main" val="451860247"/>
                  </a:ext>
                </a:extLst>
              </a:tr>
              <a:tr h="292814">
                <a:tc>
                  <a:txBody>
                    <a:bodyPr/>
                    <a:lstStyle/>
                    <a:p>
                      <a:r>
                        <a:rPr lang="en-US" sz="1600" dirty="0"/>
                        <a:t>5</a:t>
                      </a:r>
                    </a:p>
                  </a:txBody>
                  <a:tcPr/>
                </a:tc>
                <a:tc>
                  <a:txBody>
                    <a:bodyPr/>
                    <a:lstStyle/>
                    <a:p>
                      <a:r>
                        <a:rPr lang="en-US" sz="1600" dirty="0"/>
                        <a:t>8871</a:t>
                      </a:r>
                    </a:p>
                  </a:txBody>
                  <a:tcPr/>
                </a:tc>
                <a:tc>
                  <a:txBody>
                    <a:bodyPr/>
                    <a:lstStyle/>
                    <a:p>
                      <a:r>
                        <a:rPr lang="en-US" sz="1600" dirty="0"/>
                        <a:t>8/15/2018</a:t>
                      </a:r>
                    </a:p>
                  </a:txBody>
                  <a:tcPr/>
                </a:tc>
                <a:tc>
                  <a:txBody>
                    <a:bodyPr/>
                    <a:lstStyle/>
                    <a:p>
                      <a:r>
                        <a:rPr lang="en-US" sz="1600" dirty="0"/>
                        <a:t>62</a:t>
                      </a:r>
                    </a:p>
                  </a:txBody>
                  <a:tcPr/>
                </a:tc>
                <a:extLst>
                  <a:ext uri="{0D108BD9-81ED-4DB2-BD59-A6C34878D82A}">
                    <a16:rowId xmlns:a16="http://schemas.microsoft.com/office/drawing/2014/main" val="984190973"/>
                  </a:ext>
                </a:extLst>
              </a:tr>
            </a:tbl>
          </a:graphicData>
        </a:graphic>
      </p:graphicFrame>
      <p:graphicFrame>
        <p:nvGraphicFramePr>
          <p:cNvPr id="10" name="Table 6">
            <a:extLst>
              <a:ext uri="{FF2B5EF4-FFF2-40B4-BE49-F238E27FC236}">
                <a16:creationId xmlns:a16="http://schemas.microsoft.com/office/drawing/2014/main" id="{5DB51666-4158-4105-9C00-1A0B8F957C84}"/>
              </a:ext>
            </a:extLst>
          </p:cNvPr>
          <p:cNvGraphicFramePr>
            <a:graphicFrameLocks noGrp="1"/>
          </p:cNvGraphicFramePr>
          <p:nvPr/>
        </p:nvGraphicFramePr>
        <p:xfrm>
          <a:off x="426483" y="2839415"/>
          <a:ext cx="4379432" cy="2255520"/>
        </p:xfrm>
        <a:graphic>
          <a:graphicData uri="http://schemas.openxmlformats.org/drawingml/2006/table">
            <a:tbl>
              <a:tblPr firstRow="1" bandRow="1">
                <a:tableStyleId>{5C22544A-7EE6-4342-B048-85BDC9FD1C3A}</a:tableStyleId>
              </a:tblPr>
              <a:tblGrid>
                <a:gridCol w="1094858">
                  <a:extLst>
                    <a:ext uri="{9D8B030D-6E8A-4147-A177-3AD203B41FA5}">
                      <a16:colId xmlns:a16="http://schemas.microsoft.com/office/drawing/2014/main" val="2335794676"/>
                    </a:ext>
                  </a:extLst>
                </a:gridCol>
                <a:gridCol w="1094858">
                  <a:extLst>
                    <a:ext uri="{9D8B030D-6E8A-4147-A177-3AD203B41FA5}">
                      <a16:colId xmlns:a16="http://schemas.microsoft.com/office/drawing/2014/main" val="1840642482"/>
                    </a:ext>
                  </a:extLst>
                </a:gridCol>
                <a:gridCol w="1094858">
                  <a:extLst>
                    <a:ext uri="{9D8B030D-6E8A-4147-A177-3AD203B41FA5}">
                      <a16:colId xmlns:a16="http://schemas.microsoft.com/office/drawing/2014/main" val="3211763075"/>
                    </a:ext>
                  </a:extLst>
                </a:gridCol>
                <a:gridCol w="1094858">
                  <a:extLst>
                    <a:ext uri="{9D8B030D-6E8A-4147-A177-3AD203B41FA5}">
                      <a16:colId xmlns:a16="http://schemas.microsoft.com/office/drawing/2014/main" val="4140386551"/>
                    </a:ext>
                  </a:extLst>
                </a:gridCol>
              </a:tblGrid>
              <a:tr h="292814">
                <a:tc>
                  <a:txBody>
                    <a:bodyPr/>
                    <a:lstStyle/>
                    <a:p>
                      <a:r>
                        <a:rPr lang="en-US" sz="1600" dirty="0" err="1"/>
                        <a:t>patient_id</a:t>
                      </a:r>
                      <a:endParaRPr lang="en-US" sz="1600" dirty="0"/>
                    </a:p>
                  </a:txBody>
                  <a:tcPr/>
                </a:tc>
                <a:tc>
                  <a:txBody>
                    <a:bodyPr/>
                    <a:lstStyle/>
                    <a:p>
                      <a:r>
                        <a:rPr lang="en-US" sz="1600" dirty="0"/>
                        <a:t>DOB</a:t>
                      </a:r>
                    </a:p>
                  </a:txBody>
                  <a:tcPr/>
                </a:tc>
                <a:tc>
                  <a:txBody>
                    <a:bodyPr/>
                    <a:lstStyle/>
                    <a:p>
                      <a:r>
                        <a:rPr lang="en-US" sz="1600" dirty="0"/>
                        <a:t>sex</a:t>
                      </a:r>
                    </a:p>
                  </a:txBody>
                  <a:tcPr/>
                </a:tc>
                <a:tc>
                  <a:txBody>
                    <a:bodyPr/>
                    <a:lstStyle/>
                    <a:p>
                      <a:r>
                        <a:rPr lang="en-US" sz="1600" dirty="0"/>
                        <a:t>group</a:t>
                      </a:r>
                    </a:p>
                  </a:txBody>
                  <a:tcPr/>
                </a:tc>
                <a:extLst>
                  <a:ext uri="{0D108BD9-81ED-4DB2-BD59-A6C34878D82A}">
                    <a16:rowId xmlns:a16="http://schemas.microsoft.com/office/drawing/2014/main" val="3371262133"/>
                  </a:ext>
                </a:extLst>
              </a:tr>
              <a:tr h="292814">
                <a:tc>
                  <a:txBody>
                    <a:bodyPr/>
                    <a:lstStyle/>
                    <a:p>
                      <a:r>
                        <a:rPr lang="en-US" sz="1600" dirty="0"/>
                        <a:t>1</a:t>
                      </a:r>
                    </a:p>
                  </a:txBody>
                  <a:tcPr/>
                </a:tc>
                <a:tc>
                  <a:txBody>
                    <a:bodyPr/>
                    <a:lstStyle/>
                    <a:p>
                      <a:r>
                        <a:rPr lang="en-US" sz="1600" dirty="0"/>
                        <a:t>09/06/84</a:t>
                      </a:r>
                    </a:p>
                  </a:txBody>
                  <a:tcPr/>
                </a:tc>
                <a:tc>
                  <a:txBody>
                    <a:bodyPr/>
                    <a:lstStyle/>
                    <a:p>
                      <a:r>
                        <a:rPr lang="en-US" sz="1600" dirty="0"/>
                        <a:t>M</a:t>
                      </a:r>
                    </a:p>
                  </a:txBody>
                  <a:tcPr/>
                </a:tc>
                <a:tc>
                  <a:txBody>
                    <a:bodyPr/>
                    <a:lstStyle/>
                    <a:p>
                      <a:r>
                        <a:rPr lang="en-US" sz="1600" dirty="0"/>
                        <a:t>Treatment</a:t>
                      </a:r>
                    </a:p>
                  </a:txBody>
                  <a:tcPr/>
                </a:tc>
                <a:extLst>
                  <a:ext uri="{0D108BD9-81ED-4DB2-BD59-A6C34878D82A}">
                    <a16:rowId xmlns:a16="http://schemas.microsoft.com/office/drawing/2014/main" val="1116030921"/>
                  </a:ext>
                </a:extLst>
              </a:tr>
              <a:tr h="292814">
                <a:tc>
                  <a:txBody>
                    <a:bodyPr/>
                    <a:lstStyle/>
                    <a:p>
                      <a:r>
                        <a:rPr lang="en-US" sz="1600" dirty="0"/>
                        <a:t>2</a:t>
                      </a:r>
                    </a:p>
                  </a:txBody>
                  <a:tcPr/>
                </a:tc>
                <a:tc>
                  <a:txBody>
                    <a:bodyPr/>
                    <a:lstStyle/>
                    <a:p>
                      <a:r>
                        <a:rPr lang="en-US" sz="1600" dirty="0"/>
                        <a:t>07/05/85</a:t>
                      </a:r>
                    </a:p>
                  </a:txBody>
                  <a:tcPr/>
                </a:tc>
                <a:tc>
                  <a:txBody>
                    <a:bodyPr/>
                    <a:lstStyle/>
                    <a:p>
                      <a:r>
                        <a:rPr lang="en-US" sz="1600" dirty="0"/>
                        <a:t>F</a:t>
                      </a:r>
                    </a:p>
                  </a:txBody>
                  <a:tcPr/>
                </a:tc>
                <a:tc>
                  <a:txBody>
                    <a:bodyPr/>
                    <a:lstStyle/>
                    <a:p>
                      <a:r>
                        <a:rPr lang="en-US" sz="1600" dirty="0"/>
                        <a:t>Control</a:t>
                      </a:r>
                    </a:p>
                  </a:txBody>
                  <a:tcPr/>
                </a:tc>
                <a:extLst>
                  <a:ext uri="{0D108BD9-81ED-4DB2-BD59-A6C34878D82A}">
                    <a16:rowId xmlns:a16="http://schemas.microsoft.com/office/drawing/2014/main" val="2470975023"/>
                  </a:ext>
                </a:extLst>
              </a:tr>
              <a:tr h="292814">
                <a:tc>
                  <a:txBody>
                    <a:bodyPr/>
                    <a:lstStyle/>
                    <a:p>
                      <a:r>
                        <a:rPr lang="en-US" sz="1600" dirty="0"/>
                        <a:t>3</a:t>
                      </a:r>
                    </a:p>
                  </a:txBody>
                  <a:tcPr/>
                </a:tc>
                <a:tc>
                  <a:txBody>
                    <a:bodyPr/>
                    <a:lstStyle/>
                    <a:p>
                      <a:r>
                        <a:rPr lang="en-US" sz="1600" dirty="0"/>
                        <a:t>06/27/57</a:t>
                      </a:r>
                    </a:p>
                  </a:txBody>
                  <a:tcPr/>
                </a:tc>
                <a:tc>
                  <a:txBody>
                    <a:bodyPr/>
                    <a:lstStyle/>
                    <a:p>
                      <a:r>
                        <a:rPr lang="en-US" sz="1600" dirty="0"/>
                        <a:t>F</a:t>
                      </a:r>
                    </a:p>
                  </a:txBody>
                  <a:tcPr/>
                </a:tc>
                <a:tc>
                  <a:txBody>
                    <a:bodyPr/>
                    <a:lstStyle/>
                    <a:p>
                      <a:r>
                        <a:rPr lang="en-US" sz="1600" dirty="0"/>
                        <a:t>Treatment</a:t>
                      </a:r>
                    </a:p>
                  </a:txBody>
                  <a:tcPr/>
                </a:tc>
                <a:extLst>
                  <a:ext uri="{0D108BD9-81ED-4DB2-BD59-A6C34878D82A}">
                    <a16:rowId xmlns:a16="http://schemas.microsoft.com/office/drawing/2014/main" val="1791705683"/>
                  </a:ext>
                </a:extLst>
              </a:tr>
              <a:tr h="292814">
                <a:tc>
                  <a:txBody>
                    <a:bodyPr/>
                    <a:lstStyle/>
                    <a:p>
                      <a:r>
                        <a:rPr lang="en-US" sz="16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01/28/87</a:t>
                      </a:r>
                    </a:p>
                  </a:txBody>
                  <a:tcPr/>
                </a:tc>
                <a:tc>
                  <a:txBody>
                    <a:bodyPr/>
                    <a:lstStyle/>
                    <a:p>
                      <a:r>
                        <a:rPr lang="en-US" sz="1600" dirty="0"/>
                        <a:t>M</a:t>
                      </a:r>
                    </a:p>
                  </a:txBody>
                  <a:tcPr/>
                </a:tc>
                <a:tc>
                  <a:txBody>
                    <a:bodyPr/>
                    <a:lstStyle/>
                    <a:p>
                      <a:r>
                        <a:rPr lang="en-US" sz="1600" dirty="0"/>
                        <a:t>Control</a:t>
                      </a:r>
                    </a:p>
                  </a:txBody>
                  <a:tcPr/>
                </a:tc>
                <a:extLst>
                  <a:ext uri="{0D108BD9-81ED-4DB2-BD59-A6C34878D82A}">
                    <a16:rowId xmlns:a16="http://schemas.microsoft.com/office/drawing/2014/main" val="4049223825"/>
                  </a:ext>
                </a:extLst>
              </a:tr>
              <a:tr h="292814">
                <a:tc>
                  <a:txBody>
                    <a:bodyPr/>
                    <a:lstStyle/>
                    <a:p>
                      <a:r>
                        <a:rPr lang="en-US" sz="1600" dirty="0"/>
                        <a:t>5</a:t>
                      </a:r>
                    </a:p>
                  </a:txBody>
                  <a:tcPr/>
                </a:tc>
                <a:tc>
                  <a:txBody>
                    <a:bodyPr/>
                    <a:lstStyle/>
                    <a:p>
                      <a:r>
                        <a:rPr lang="en-US" sz="1600" dirty="0"/>
                        <a:t>10/30/16</a:t>
                      </a:r>
                    </a:p>
                  </a:txBody>
                  <a:tcPr/>
                </a:tc>
                <a:tc>
                  <a:txBody>
                    <a:bodyPr/>
                    <a:lstStyle/>
                    <a:p>
                      <a:r>
                        <a:rPr lang="en-US" sz="1600" dirty="0"/>
                        <a:t>M</a:t>
                      </a:r>
                    </a:p>
                  </a:txBody>
                  <a:tcPr/>
                </a:tc>
                <a:tc>
                  <a:txBody>
                    <a:bodyPr/>
                    <a:lstStyle/>
                    <a:p>
                      <a:r>
                        <a:rPr lang="en-US" sz="1600" dirty="0"/>
                        <a:t>Control</a:t>
                      </a:r>
                    </a:p>
                  </a:txBody>
                  <a:tcPr/>
                </a:tc>
                <a:extLst>
                  <a:ext uri="{0D108BD9-81ED-4DB2-BD59-A6C34878D82A}">
                    <a16:rowId xmlns:a16="http://schemas.microsoft.com/office/drawing/2014/main" val="3818706731"/>
                  </a:ext>
                </a:extLst>
              </a:tr>
            </a:tbl>
          </a:graphicData>
        </a:graphic>
      </p:graphicFrame>
      <p:cxnSp>
        <p:nvCxnSpPr>
          <p:cNvPr id="12" name="Straight Arrow Connector 11">
            <a:extLst>
              <a:ext uri="{FF2B5EF4-FFF2-40B4-BE49-F238E27FC236}">
                <a16:creationId xmlns:a16="http://schemas.microsoft.com/office/drawing/2014/main" id="{B3999AFF-4FD8-493D-8B75-6C4D3AAF34DA}"/>
              </a:ext>
            </a:extLst>
          </p:cNvPr>
          <p:cNvCxnSpPr>
            <a:cxnSpLocks/>
          </p:cNvCxnSpPr>
          <p:nvPr/>
        </p:nvCxnSpPr>
        <p:spPr>
          <a:xfrm rot="7200000">
            <a:off x="4960392" y="2295583"/>
            <a:ext cx="2189716" cy="13411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19A77C-49E1-40E7-B84F-68EEDD3A96A8}"/>
              </a:ext>
            </a:extLst>
          </p:cNvPr>
          <p:cNvCxnSpPr>
            <a:cxnSpLocks/>
          </p:cNvCxnSpPr>
          <p:nvPr/>
        </p:nvCxnSpPr>
        <p:spPr>
          <a:xfrm rot="14400000" flipV="1">
            <a:off x="4880305" y="4198895"/>
            <a:ext cx="2228703" cy="11274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7A364D4-3E36-4E70-A7EB-789AD09E8314}"/>
              </a:ext>
            </a:extLst>
          </p:cNvPr>
          <p:cNvSpPr txBox="1"/>
          <p:nvPr/>
        </p:nvSpPr>
        <p:spPr>
          <a:xfrm rot="1957598">
            <a:off x="5496933" y="4427935"/>
            <a:ext cx="1416294" cy="369332"/>
          </a:xfrm>
          <a:prstGeom prst="rect">
            <a:avLst/>
          </a:prstGeom>
          <a:noFill/>
        </p:spPr>
        <p:txBody>
          <a:bodyPr wrap="square" rtlCol="0">
            <a:spAutoFit/>
          </a:bodyPr>
          <a:lstStyle/>
          <a:p>
            <a:r>
              <a:rPr lang="en-US" dirty="0"/>
              <a:t>procedures</a:t>
            </a:r>
          </a:p>
        </p:txBody>
      </p:sp>
      <p:sp>
        <p:nvSpPr>
          <p:cNvPr id="20" name="TextBox 19">
            <a:extLst>
              <a:ext uri="{FF2B5EF4-FFF2-40B4-BE49-F238E27FC236}">
                <a16:creationId xmlns:a16="http://schemas.microsoft.com/office/drawing/2014/main" id="{2D1C6594-6806-41CE-B805-686D39E75D3A}"/>
              </a:ext>
            </a:extLst>
          </p:cNvPr>
          <p:cNvSpPr txBox="1"/>
          <p:nvPr/>
        </p:nvSpPr>
        <p:spPr>
          <a:xfrm rot="19941320">
            <a:off x="5571093" y="2710616"/>
            <a:ext cx="687715" cy="369332"/>
          </a:xfrm>
          <a:prstGeom prst="rect">
            <a:avLst/>
          </a:prstGeom>
          <a:noFill/>
        </p:spPr>
        <p:txBody>
          <a:bodyPr wrap="square" rtlCol="0">
            <a:spAutoFit/>
          </a:bodyPr>
          <a:lstStyle/>
          <a:p>
            <a:r>
              <a:rPr lang="en-US" dirty="0"/>
              <a:t>labs</a:t>
            </a:r>
          </a:p>
        </p:txBody>
      </p:sp>
      <p:sp>
        <p:nvSpPr>
          <p:cNvPr id="21" name="TextBox 20">
            <a:extLst>
              <a:ext uri="{FF2B5EF4-FFF2-40B4-BE49-F238E27FC236}">
                <a16:creationId xmlns:a16="http://schemas.microsoft.com/office/drawing/2014/main" id="{3D8DA125-BE8A-48A7-9618-7A8AA4ECEE53}"/>
              </a:ext>
            </a:extLst>
          </p:cNvPr>
          <p:cNvSpPr txBox="1"/>
          <p:nvPr/>
        </p:nvSpPr>
        <p:spPr>
          <a:xfrm>
            <a:off x="618373" y="1397335"/>
            <a:ext cx="5601674" cy="707886"/>
          </a:xfrm>
          <a:prstGeom prst="rect">
            <a:avLst/>
          </a:prstGeom>
          <a:noFill/>
        </p:spPr>
        <p:txBody>
          <a:bodyPr wrap="square" rtlCol="0">
            <a:spAutoFit/>
          </a:bodyPr>
          <a:lstStyle/>
          <a:p>
            <a:r>
              <a:rPr lang="en-US" sz="2000" dirty="0"/>
              <a:t>Units of observation (labs/procedures) don’t always match to your level of analysis (patients)!</a:t>
            </a:r>
          </a:p>
        </p:txBody>
      </p:sp>
    </p:spTree>
    <p:extLst>
      <p:ext uri="{BB962C8B-B14F-4D97-AF65-F5344CB8AC3E}">
        <p14:creationId xmlns:p14="http://schemas.microsoft.com/office/powerpoint/2010/main" val="123710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471650"/>
            <a:ext cx="10018712" cy="722037"/>
          </a:xfrm>
        </p:spPr>
        <p:txBody>
          <a:bodyPr/>
          <a:lstStyle/>
          <a:p>
            <a:r>
              <a:rPr lang="en-US" dirty="0"/>
              <a:t>Merging data</a:t>
            </a:r>
          </a:p>
        </p:txBody>
      </p:sp>
      <p:sp>
        <p:nvSpPr>
          <p:cNvPr id="4" name="Slide Number Placeholder 3"/>
          <p:cNvSpPr>
            <a:spLocks noGrp="1"/>
          </p:cNvSpPr>
          <p:nvPr>
            <p:ph type="sldNum" sz="quarter" idx="12"/>
          </p:nvPr>
        </p:nvSpPr>
        <p:spPr>
          <a:xfrm>
            <a:off x="10981038" y="6098060"/>
            <a:ext cx="550862" cy="365125"/>
          </a:xfrm>
        </p:spPr>
        <p:txBody>
          <a:bodyPr/>
          <a:lstStyle/>
          <a:p>
            <a:pPr>
              <a:defRPr/>
            </a:pPr>
            <a:fld id="{022C14D7-BA05-5044-82A4-B816357EAFBA}" type="slidenum">
              <a:rPr lang="en-US" altLang="x-none" smtClean="0"/>
              <a:pPr>
                <a:defRPr/>
              </a:pPr>
              <a:t>18</a:t>
            </a:fld>
            <a:endParaRPr lang="en-US" altLang="x-none"/>
          </a:p>
        </p:txBody>
      </p:sp>
      <p:graphicFrame>
        <p:nvGraphicFramePr>
          <p:cNvPr id="6" name="Table 6">
            <a:extLst>
              <a:ext uri="{FF2B5EF4-FFF2-40B4-BE49-F238E27FC236}">
                <a16:creationId xmlns:a16="http://schemas.microsoft.com/office/drawing/2014/main" id="{B2A3F3A6-0CAE-4424-B293-B9B391784541}"/>
              </a:ext>
            </a:extLst>
          </p:cNvPr>
          <p:cNvGraphicFramePr>
            <a:graphicFrameLocks noGrp="1"/>
          </p:cNvGraphicFramePr>
          <p:nvPr/>
        </p:nvGraphicFramePr>
        <p:xfrm>
          <a:off x="6601606" y="1612439"/>
          <a:ext cx="4379432" cy="2926080"/>
        </p:xfrm>
        <a:graphic>
          <a:graphicData uri="http://schemas.openxmlformats.org/drawingml/2006/table">
            <a:tbl>
              <a:tblPr firstRow="1" bandRow="1">
                <a:tableStyleId>{5C22544A-7EE6-4342-B048-85BDC9FD1C3A}</a:tableStyleId>
              </a:tblPr>
              <a:tblGrid>
                <a:gridCol w="1094858">
                  <a:extLst>
                    <a:ext uri="{9D8B030D-6E8A-4147-A177-3AD203B41FA5}">
                      <a16:colId xmlns:a16="http://schemas.microsoft.com/office/drawing/2014/main" val="2335794676"/>
                    </a:ext>
                  </a:extLst>
                </a:gridCol>
                <a:gridCol w="1094858">
                  <a:extLst>
                    <a:ext uri="{9D8B030D-6E8A-4147-A177-3AD203B41FA5}">
                      <a16:colId xmlns:a16="http://schemas.microsoft.com/office/drawing/2014/main" val="1840642482"/>
                    </a:ext>
                  </a:extLst>
                </a:gridCol>
                <a:gridCol w="1094858">
                  <a:extLst>
                    <a:ext uri="{9D8B030D-6E8A-4147-A177-3AD203B41FA5}">
                      <a16:colId xmlns:a16="http://schemas.microsoft.com/office/drawing/2014/main" val="3211763075"/>
                    </a:ext>
                  </a:extLst>
                </a:gridCol>
                <a:gridCol w="1094858">
                  <a:extLst>
                    <a:ext uri="{9D8B030D-6E8A-4147-A177-3AD203B41FA5}">
                      <a16:colId xmlns:a16="http://schemas.microsoft.com/office/drawing/2014/main" val="4140386551"/>
                    </a:ext>
                  </a:extLst>
                </a:gridCol>
              </a:tblGrid>
              <a:tr h="292814">
                <a:tc>
                  <a:txBody>
                    <a:bodyPr/>
                    <a:lstStyle/>
                    <a:p>
                      <a:r>
                        <a:rPr lang="en-US" sz="1600" dirty="0" err="1"/>
                        <a:t>patient_id</a:t>
                      </a:r>
                      <a:endParaRPr lang="en-US" sz="1600" dirty="0"/>
                    </a:p>
                  </a:txBody>
                  <a:tcPr/>
                </a:tc>
                <a:tc>
                  <a:txBody>
                    <a:bodyPr/>
                    <a:lstStyle/>
                    <a:p>
                      <a:r>
                        <a:rPr lang="en-US" sz="1600" dirty="0" err="1"/>
                        <a:t>lab_id</a:t>
                      </a:r>
                      <a:endParaRPr lang="en-US" sz="1600" dirty="0"/>
                    </a:p>
                  </a:txBody>
                  <a:tcPr/>
                </a:tc>
                <a:tc>
                  <a:txBody>
                    <a:bodyPr/>
                    <a:lstStyle/>
                    <a:p>
                      <a:r>
                        <a:rPr lang="en-US" sz="1600" dirty="0"/>
                        <a:t>date</a:t>
                      </a:r>
                    </a:p>
                  </a:txBody>
                  <a:tcPr/>
                </a:tc>
                <a:tc>
                  <a:txBody>
                    <a:bodyPr/>
                    <a:lstStyle/>
                    <a:p>
                      <a:r>
                        <a:rPr lang="en-US" sz="1600" dirty="0" err="1"/>
                        <a:t>lab_value</a:t>
                      </a:r>
                      <a:endParaRPr lang="en-US" sz="1600" dirty="0"/>
                    </a:p>
                  </a:txBody>
                  <a:tcPr/>
                </a:tc>
                <a:extLst>
                  <a:ext uri="{0D108BD9-81ED-4DB2-BD59-A6C34878D82A}">
                    <a16:rowId xmlns:a16="http://schemas.microsoft.com/office/drawing/2014/main" val="3371262133"/>
                  </a:ext>
                </a:extLst>
              </a:tr>
              <a:tr h="292814">
                <a:tc>
                  <a:txBody>
                    <a:bodyPr/>
                    <a:lstStyle/>
                    <a:p>
                      <a:r>
                        <a:rPr lang="en-US" sz="1600" dirty="0"/>
                        <a:t>1</a:t>
                      </a:r>
                    </a:p>
                  </a:txBody>
                  <a:tcPr/>
                </a:tc>
                <a:tc>
                  <a:txBody>
                    <a:bodyPr/>
                    <a:lstStyle/>
                    <a:p>
                      <a:r>
                        <a:rPr lang="en-US" sz="1600" dirty="0"/>
                        <a:t>123836</a:t>
                      </a:r>
                    </a:p>
                  </a:txBody>
                  <a:tcPr/>
                </a:tc>
                <a:tc>
                  <a:txBody>
                    <a:bodyPr/>
                    <a:lstStyle/>
                    <a:p>
                      <a:r>
                        <a:rPr lang="en-US" sz="1600" dirty="0"/>
                        <a:t>1/12/2018</a:t>
                      </a:r>
                    </a:p>
                  </a:txBody>
                  <a:tcPr/>
                </a:tc>
                <a:tc>
                  <a:txBody>
                    <a:bodyPr/>
                    <a:lstStyle/>
                    <a:p>
                      <a:r>
                        <a:rPr lang="en-US" sz="1600" dirty="0"/>
                        <a:t>0.512</a:t>
                      </a:r>
                    </a:p>
                  </a:txBody>
                  <a:tcPr/>
                </a:tc>
                <a:extLst>
                  <a:ext uri="{0D108BD9-81ED-4DB2-BD59-A6C34878D82A}">
                    <a16:rowId xmlns:a16="http://schemas.microsoft.com/office/drawing/2014/main" val="1116030921"/>
                  </a:ext>
                </a:extLst>
              </a:tr>
              <a:tr h="292814">
                <a:tc>
                  <a:txBody>
                    <a:bodyPr/>
                    <a:lstStyle/>
                    <a:p>
                      <a:r>
                        <a:rPr lang="en-US" sz="1600" dirty="0"/>
                        <a:t>1</a:t>
                      </a:r>
                    </a:p>
                  </a:txBody>
                  <a:tcPr/>
                </a:tc>
                <a:tc>
                  <a:txBody>
                    <a:bodyPr/>
                    <a:lstStyle/>
                    <a:p>
                      <a:r>
                        <a:rPr lang="en-US" sz="1600" dirty="0"/>
                        <a:t>211687</a:t>
                      </a:r>
                    </a:p>
                  </a:txBody>
                  <a:tcPr/>
                </a:tc>
                <a:tc>
                  <a:txBody>
                    <a:bodyPr/>
                    <a:lstStyle/>
                    <a:p>
                      <a:r>
                        <a:rPr lang="en-US" sz="1600" dirty="0"/>
                        <a:t>4/26/2018</a:t>
                      </a:r>
                    </a:p>
                  </a:txBody>
                  <a:tcPr/>
                </a:tc>
                <a:tc>
                  <a:txBody>
                    <a:bodyPr/>
                    <a:lstStyle/>
                    <a:p>
                      <a:r>
                        <a:rPr lang="en-US" sz="1600" dirty="0"/>
                        <a:t>300</a:t>
                      </a:r>
                    </a:p>
                  </a:txBody>
                  <a:tcPr/>
                </a:tc>
                <a:extLst>
                  <a:ext uri="{0D108BD9-81ED-4DB2-BD59-A6C34878D82A}">
                    <a16:rowId xmlns:a16="http://schemas.microsoft.com/office/drawing/2014/main" val="2470975023"/>
                  </a:ext>
                </a:extLst>
              </a:tr>
              <a:tr h="292814">
                <a:tc>
                  <a:txBody>
                    <a:bodyPr/>
                    <a:lstStyle/>
                    <a:p>
                      <a:r>
                        <a:rPr lang="en-US" sz="1600" dirty="0"/>
                        <a:t>1</a:t>
                      </a:r>
                    </a:p>
                  </a:txBody>
                  <a:tcPr/>
                </a:tc>
                <a:tc>
                  <a:txBody>
                    <a:bodyPr/>
                    <a:lstStyle/>
                    <a:p>
                      <a:r>
                        <a:rPr lang="en-US" sz="1600" dirty="0"/>
                        <a:t>135818</a:t>
                      </a:r>
                    </a:p>
                  </a:txBody>
                  <a:tcPr/>
                </a:tc>
                <a:tc>
                  <a:txBody>
                    <a:bodyPr/>
                    <a:lstStyle/>
                    <a:p>
                      <a:r>
                        <a:rPr lang="en-US" sz="1600" dirty="0"/>
                        <a:t>9/02/2018</a:t>
                      </a:r>
                    </a:p>
                  </a:txBody>
                  <a:tcPr/>
                </a:tc>
                <a:tc>
                  <a:txBody>
                    <a:bodyPr/>
                    <a:lstStyle/>
                    <a:p>
                      <a:r>
                        <a:rPr lang="en-US" sz="1600" dirty="0"/>
                        <a:t>1.24</a:t>
                      </a:r>
                    </a:p>
                  </a:txBody>
                  <a:tcPr/>
                </a:tc>
                <a:extLst>
                  <a:ext uri="{0D108BD9-81ED-4DB2-BD59-A6C34878D82A}">
                    <a16:rowId xmlns:a16="http://schemas.microsoft.com/office/drawing/2014/main" val="1791705683"/>
                  </a:ext>
                </a:extLst>
              </a:tr>
              <a:tr h="292814">
                <a:tc>
                  <a:txBody>
                    <a:bodyPr/>
                    <a:lstStyle/>
                    <a:p>
                      <a:r>
                        <a:rPr lang="en-US" sz="16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123836</a:t>
                      </a:r>
                    </a:p>
                  </a:txBody>
                  <a:tcPr/>
                </a:tc>
                <a:tc>
                  <a:txBody>
                    <a:bodyPr/>
                    <a:lstStyle/>
                    <a:p>
                      <a:r>
                        <a:rPr lang="en-US" sz="1600" dirty="0"/>
                        <a:t>3/12/2018</a:t>
                      </a:r>
                    </a:p>
                  </a:txBody>
                  <a:tcPr/>
                </a:tc>
                <a:tc>
                  <a:txBody>
                    <a:bodyPr/>
                    <a:lstStyle/>
                    <a:p>
                      <a:r>
                        <a:rPr lang="en-US" sz="1600" dirty="0"/>
                        <a:t>51</a:t>
                      </a:r>
                    </a:p>
                  </a:txBody>
                  <a:tcPr/>
                </a:tc>
                <a:extLst>
                  <a:ext uri="{0D108BD9-81ED-4DB2-BD59-A6C34878D82A}">
                    <a16:rowId xmlns:a16="http://schemas.microsoft.com/office/drawing/2014/main" val="4049223825"/>
                  </a:ext>
                </a:extLst>
              </a:tr>
              <a:tr h="292814">
                <a:tc>
                  <a:txBody>
                    <a:bodyPr/>
                    <a:lstStyle/>
                    <a:p>
                      <a:r>
                        <a:rPr lang="en-US" sz="1600" dirty="0"/>
                        <a:t>3</a:t>
                      </a:r>
                    </a:p>
                  </a:txBody>
                  <a:tcPr/>
                </a:tc>
                <a:tc>
                  <a:txBody>
                    <a:bodyPr/>
                    <a:lstStyle/>
                    <a:p>
                      <a:r>
                        <a:rPr lang="en-US" sz="1600" dirty="0"/>
                        <a:t>365581</a:t>
                      </a:r>
                    </a:p>
                  </a:txBody>
                  <a:tcPr/>
                </a:tc>
                <a:tc>
                  <a:txBody>
                    <a:bodyPr/>
                    <a:lstStyle/>
                    <a:p>
                      <a:r>
                        <a:rPr lang="en-US" sz="1600" dirty="0"/>
                        <a:t>5/26/2018</a:t>
                      </a:r>
                    </a:p>
                  </a:txBody>
                  <a:tcPr/>
                </a:tc>
                <a:tc>
                  <a:txBody>
                    <a:bodyPr/>
                    <a:lstStyle/>
                    <a:p>
                      <a:r>
                        <a:rPr lang="en-US" sz="1600" dirty="0"/>
                        <a:t>987</a:t>
                      </a:r>
                    </a:p>
                  </a:txBody>
                  <a:tcPr/>
                </a:tc>
                <a:extLst>
                  <a:ext uri="{0D108BD9-81ED-4DB2-BD59-A6C34878D82A}">
                    <a16:rowId xmlns:a16="http://schemas.microsoft.com/office/drawing/2014/main" val="3818706731"/>
                  </a:ext>
                </a:extLst>
              </a:tr>
              <a:tr h="292814">
                <a:tc>
                  <a:txBody>
                    <a:bodyPr/>
                    <a:lstStyle/>
                    <a:p>
                      <a:r>
                        <a:rPr lang="en-US" sz="1600" dirty="0"/>
                        <a:t>4</a:t>
                      </a:r>
                    </a:p>
                  </a:txBody>
                  <a:tcPr/>
                </a:tc>
                <a:tc>
                  <a:txBody>
                    <a:bodyPr/>
                    <a:lstStyle/>
                    <a:p>
                      <a:r>
                        <a:rPr lang="en-US" sz="1600" dirty="0"/>
                        <a:t>981048</a:t>
                      </a:r>
                    </a:p>
                  </a:txBody>
                  <a:tcPr/>
                </a:tc>
                <a:tc>
                  <a:txBody>
                    <a:bodyPr/>
                    <a:lstStyle/>
                    <a:p>
                      <a:r>
                        <a:rPr lang="en-US" sz="1600" dirty="0"/>
                        <a:t>7/02/2018</a:t>
                      </a:r>
                    </a:p>
                  </a:txBody>
                  <a:tcPr/>
                </a:tc>
                <a:tc>
                  <a:txBody>
                    <a:bodyPr/>
                    <a:lstStyle/>
                    <a:p>
                      <a:r>
                        <a:rPr lang="en-US" sz="1600" dirty="0"/>
                        <a:t>1547</a:t>
                      </a:r>
                    </a:p>
                  </a:txBody>
                  <a:tcPr/>
                </a:tc>
                <a:extLst>
                  <a:ext uri="{0D108BD9-81ED-4DB2-BD59-A6C34878D82A}">
                    <a16:rowId xmlns:a16="http://schemas.microsoft.com/office/drawing/2014/main" val="451860247"/>
                  </a:ext>
                </a:extLst>
              </a:tr>
              <a:tr h="292814">
                <a:tc>
                  <a:txBody>
                    <a:bodyPr/>
                    <a:lstStyle/>
                    <a:p>
                      <a:r>
                        <a:rPr lang="en-US" sz="1600" dirty="0"/>
                        <a:t>7</a:t>
                      </a:r>
                    </a:p>
                  </a:txBody>
                  <a:tcPr/>
                </a:tc>
                <a:tc>
                  <a:txBody>
                    <a:bodyPr/>
                    <a:lstStyle/>
                    <a:p>
                      <a:r>
                        <a:rPr lang="en-US" sz="1600" dirty="0"/>
                        <a:t>873871</a:t>
                      </a:r>
                    </a:p>
                  </a:txBody>
                  <a:tcPr/>
                </a:tc>
                <a:tc>
                  <a:txBody>
                    <a:bodyPr/>
                    <a:lstStyle/>
                    <a:p>
                      <a:r>
                        <a:rPr lang="en-US" sz="1600" dirty="0"/>
                        <a:t>8/15/2018</a:t>
                      </a:r>
                    </a:p>
                  </a:txBody>
                  <a:tcPr/>
                </a:tc>
                <a:tc>
                  <a:txBody>
                    <a:bodyPr/>
                    <a:lstStyle/>
                    <a:p>
                      <a:r>
                        <a:rPr lang="en-US" sz="1600" dirty="0"/>
                        <a:t>62</a:t>
                      </a:r>
                    </a:p>
                  </a:txBody>
                  <a:tcPr/>
                </a:tc>
                <a:extLst>
                  <a:ext uri="{0D108BD9-81ED-4DB2-BD59-A6C34878D82A}">
                    <a16:rowId xmlns:a16="http://schemas.microsoft.com/office/drawing/2014/main" val="984190973"/>
                  </a:ext>
                </a:extLst>
              </a:tr>
            </a:tbl>
          </a:graphicData>
        </a:graphic>
      </p:graphicFrame>
      <p:graphicFrame>
        <p:nvGraphicFramePr>
          <p:cNvPr id="10" name="Table 6">
            <a:extLst>
              <a:ext uri="{FF2B5EF4-FFF2-40B4-BE49-F238E27FC236}">
                <a16:creationId xmlns:a16="http://schemas.microsoft.com/office/drawing/2014/main" id="{5DB51666-4158-4105-9C00-1A0B8F957C84}"/>
              </a:ext>
            </a:extLst>
          </p:cNvPr>
          <p:cNvGraphicFramePr>
            <a:graphicFrameLocks noGrp="1"/>
          </p:cNvGraphicFramePr>
          <p:nvPr/>
        </p:nvGraphicFramePr>
        <p:xfrm>
          <a:off x="936032" y="1995776"/>
          <a:ext cx="4379432" cy="2255520"/>
        </p:xfrm>
        <a:graphic>
          <a:graphicData uri="http://schemas.openxmlformats.org/drawingml/2006/table">
            <a:tbl>
              <a:tblPr firstRow="1" bandRow="1">
                <a:tableStyleId>{5C22544A-7EE6-4342-B048-85BDC9FD1C3A}</a:tableStyleId>
              </a:tblPr>
              <a:tblGrid>
                <a:gridCol w="1094858">
                  <a:extLst>
                    <a:ext uri="{9D8B030D-6E8A-4147-A177-3AD203B41FA5}">
                      <a16:colId xmlns:a16="http://schemas.microsoft.com/office/drawing/2014/main" val="2335794676"/>
                    </a:ext>
                  </a:extLst>
                </a:gridCol>
                <a:gridCol w="1094858">
                  <a:extLst>
                    <a:ext uri="{9D8B030D-6E8A-4147-A177-3AD203B41FA5}">
                      <a16:colId xmlns:a16="http://schemas.microsoft.com/office/drawing/2014/main" val="1840642482"/>
                    </a:ext>
                  </a:extLst>
                </a:gridCol>
                <a:gridCol w="1094858">
                  <a:extLst>
                    <a:ext uri="{9D8B030D-6E8A-4147-A177-3AD203B41FA5}">
                      <a16:colId xmlns:a16="http://schemas.microsoft.com/office/drawing/2014/main" val="3211763075"/>
                    </a:ext>
                  </a:extLst>
                </a:gridCol>
                <a:gridCol w="1094858">
                  <a:extLst>
                    <a:ext uri="{9D8B030D-6E8A-4147-A177-3AD203B41FA5}">
                      <a16:colId xmlns:a16="http://schemas.microsoft.com/office/drawing/2014/main" val="4140386551"/>
                    </a:ext>
                  </a:extLst>
                </a:gridCol>
              </a:tblGrid>
              <a:tr h="292814">
                <a:tc>
                  <a:txBody>
                    <a:bodyPr/>
                    <a:lstStyle/>
                    <a:p>
                      <a:r>
                        <a:rPr lang="en-US" sz="1600" dirty="0" err="1"/>
                        <a:t>patient_id</a:t>
                      </a:r>
                      <a:endParaRPr lang="en-US" sz="1600" dirty="0"/>
                    </a:p>
                  </a:txBody>
                  <a:tcPr/>
                </a:tc>
                <a:tc>
                  <a:txBody>
                    <a:bodyPr/>
                    <a:lstStyle/>
                    <a:p>
                      <a:r>
                        <a:rPr lang="en-US" sz="1600" dirty="0"/>
                        <a:t>DOB</a:t>
                      </a:r>
                    </a:p>
                  </a:txBody>
                  <a:tcPr/>
                </a:tc>
                <a:tc>
                  <a:txBody>
                    <a:bodyPr/>
                    <a:lstStyle/>
                    <a:p>
                      <a:r>
                        <a:rPr lang="en-US" sz="1600" dirty="0"/>
                        <a:t>sex</a:t>
                      </a:r>
                    </a:p>
                  </a:txBody>
                  <a:tcPr/>
                </a:tc>
                <a:tc>
                  <a:txBody>
                    <a:bodyPr/>
                    <a:lstStyle/>
                    <a:p>
                      <a:r>
                        <a:rPr lang="en-US" sz="1600" dirty="0"/>
                        <a:t>group</a:t>
                      </a:r>
                    </a:p>
                  </a:txBody>
                  <a:tcPr/>
                </a:tc>
                <a:extLst>
                  <a:ext uri="{0D108BD9-81ED-4DB2-BD59-A6C34878D82A}">
                    <a16:rowId xmlns:a16="http://schemas.microsoft.com/office/drawing/2014/main" val="3371262133"/>
                  </a:ext>
                </a:extLst>
              </a:tr>
              <a:tr h="292814">
                <a:tc>
                  <a:txBody>
                    <a:bodyPr/>
                    <a:lstStyle/>
                    <a:p>
                      <a:r>
                        <a:rPr lang="en-US" sz="1600" dirty="0"/>
                        <a:t>1</a:t>
                      </a:r>
                    </a:p>
                  </a:txBody>
                  <a:tcPr/>
                </a:tc>
                <a:tc>
                  <a:txBody>
                    <a:bodyPr/>
                    <a:lstStyle/>
                    <a:p>
                      <a:r>
                        <a:rPr lang="en-US" sz="1600" dirty="0"/>
                        <a:t>09/06/84</a:t>
                      </a:r>
                    </a:p>
                  </a:txBody>
                  <a:tcPr/>
                </a:tc>
                <a:tc>
                  <a:txBody>
                    <a:bodyPr/>
                    <a:lstStyle/>
                    <a:p>
                      <a:r>
                        <a:rPr lang="en-US" sz="1600" dirty="0"/>
                        <a:t>M</a:t>
                      </a:r>
                    </a:p>
                  </a:txBody>
                  <a:tcPr/>
                </a:tc>
                <a:tc>
                  <a:txBody>
                    <a:bodyPr/>
                    <a:lstStyle/>
                    <a:p>
                      <a:r>
                        <a:rPr lang="en-US" sz="1600" dirty="0"/>
                        <a:t>Treatment</a:t>
                      </a:r>
                    </a:p>
                  </a:txBody>
                  <a:tcPr/>
                </a:tc>
                <a:extLst>
                  <a:ext uri="{0D108BD9-81ED-4DB2-BD59-A6C34878D82A}">
                    <a16:rowId xmlns:a16="http://schemas.microsoft.com/office/drawing/2014/main" val="1116030921"/>
                  </a:ext>
                </a:extLst>
              </a:tr>
              <a:tr h="292814">
                <a:tc>
                  <a:txBody>
                    <a:bodyPr/>
                    <a:lstStyle/>
                    <a:p>
                      <a:r>
                        <a:rPr lang="en-US" sz="1600" dirty="0"/>
                        <a:t>2</a:t>
                      </a:r>
                    </a:p>
                  </a:txBody>
                  <a:tcPr/>
                </a:tc>
                <a:tc>
                  <a:txBody>
                    <a:bodyPr/>
                    <a:lstStyle/>
                    <a:p>
                      <a:r>
                        <a:rPr lang="en-US" sz="1600" dirty="0"/>
                        <a:t>07/05/85</a:t>
                      </a:r>
                    </a:p>
                  </a:txBody>
                  <a:tcPr/>
                </a:tc>
                <a:tc>
                  <a:txBody>
                    <a:bodyPr/>
                    <a:lstStyle/>
                    <a:p>
                      <a:r>
                        <a:rPr lang="en-US" sz="1600" dirty="0"/>
                        <a:t>F</a:t>
                      </a:r>
                    </a:p>
                  </a:txBody>
                  <a:tcPr/>
                </a:tc>
                <a:tc>
                  <a:txBody>
                    <a:bodyPr/>
                    <a:lstStyle/>
                    <a:p>
                      <a:r>
                        <a:rPr lang="en-US" sz="1600" dirty="0"/>
                        <a:t>Control</a:t>
                      </a:r>
                    </a:p>
                  </a:txBody>
                  <a:tcPr/>
                </a:tc>
                <a:extLst>
                  <a:ext uri="{0D108BD9-81ED-4DB2-BD59-A6C34878D82A}">
                    <a16:rowId xmlns:a16="http://schemas.microsoft.com/office/drawing/2014/main" val="2470975023"/>
                  </a:ext>
                </a:extLst>
              </a:tr>
              <a:tr h="292814">
                <a:tc>
                  <a:txBody>
                    <a:bodyPr/>
                    <a:lstStyle/>
                    <a:p>
                      <a:r>
                        <a:rPr lang="en-US" sz="1600" dirty="0"/>
                        <a:t>3</a:t>
                      </a:r>
                    </a:p>
                  </a:txBody>
                  <a:tcPr/>
                </a:tc>
                <a:tc>
                  <a:txBody>
                    <a:bodyPr/>
                    <a:lstStyle/>
                    <a:p>
                      <a:r>
                        <a:rPr lang="en-US" sz="1600" dirty="0"/>
                        <a:t>06/27/57</a:t>
                      </a:r>
                    </a:p>
                  </a:txBody>
                  <a:tcPr/>
                </a:tc>
                <a:tc>
                  <a:txBody>
                    <a:bodyPr/>
                    <a:lstStyle/>
                    <a:p>
                      <a:r>
                        <a:rPr lang="en-US" sz="1600" dirty="0"/>
                        <a:t>F</a:t>
                      </a:r>
                    </a:p>
                  </a:txBody>
                  <a:tcPr/>
                </a:tc>
                <a:tc>
                  <a:txBody>
                    <a:bodyPr/>
                    <a:lstStyle/>
                    <a:p>
                      <a:r>
                        <a:rPr lang="en-US" sz="1600" dirty="0"/>
                        <a:t>Treatment</a:t>
                      </a:r>
                    </a:p>
                  </a:txBody>
                  <a:tcPr/>
                </a:tc>
                <a:extLst>
                  <a:ext uri="{0D108BD9-81ED-4DB2-BD59-A6C34878D82A}">
                    <a16:rowId xmlns:a16="http://schemas.microsoft.com/office/drawing/2014/main" val="1791705683"/>
                  </a:ext>
                </a:extLst>
              </a:tr>
              <a:tr h="292814">
                <a:tc>
                  <a:txBody>
                    <a:bodyPr/>
                    <a:lstStyle/>
                    <a:p>
                      <a:r>
                        <a:rPr lang="en-US" sz="16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01/28/87</a:t>
                      </a:r>
                    </a:p>
                  </a:txBody>
                  <a:tcPr/>
                </a:tc>
                <a:tc>
                  <a:txBody>
                    <a:bodyPr/>
                    <a:lstStyle/>
                    <a:p>
                      <a:r>
                        <a:rPr lang="en-US" sz="1600" dirty="0"/>
                        <a:t>M</a:t>
                      </a:r>
                    </a:p>
                  </a:txBody>
                  <a:tcPr/>
                </a:tc>
                <a:tc>
                  <a:txBody>
                    <a:bodyPr/>
                    <a:lstStyle/>
                    <a:p>
                      <a:r>
                        <a:rPr lang="en-US" sz="1600" dirty="0"/>
                        <a:t>Control</a:t>
                      </a:r>
                    </a:p>
                  </a:txBody>
                  <a:tcPr/>
                </a:tc>
                <a:extLst>
                  <a:ext uri="{0D108BD9-81ED-4DB2-BD59-A6C34878D82A}">
                    <a16:rowId xmlns:a16="http://schemas.microsoft.com/office/drawing/2014/main" val="4049223825"/>
                  </a:ext>
                </a:extLst>
              </a:tr>
              <a:tr h="292814">
                <a:tc>
                  <a:txBody>
                    <a:bodyPr/>
                    <a:lstStyle/>
                    <a:p>
                      <a:r>
                        <a:rPr lang="en-US" sz="1600" dirty="0"/>
                        <a:t>5</a:t>
                      </a:r>
                    </a:p>
                  </a:txBody>
                  <a:tcPr/>
                </a:tc>
                <a:tc>
                  <a:txBody>
                    <a:bodyPr/>
                    <a:lstStyle/>
                    <a:p>
                      <a:r>
                        <a:rPr lang="en-US" sz="1600" dirty="0"/>
                        <a:t>10/30/16</a:t>
                      </a:r>
                    </a:p>
                  </a:txBody>
                  <a:tcPr/>
                </a:tc>
                <a:tc>
                  <a:txBody>
                    <a:bodyPr/>
                    <a:lstStyle/>
                    <a:p>
                      <a:r>
                        <a:rPr lang="en-US" sz="1600" dirty="0"/>
                        <a:t>M</a:t>
                      </a:r>
                    </a:p>
                  </a:txBody>
                  <a:tcPr/>
                </a:tc>
                <a:tc>
                  <a:txBody>
                    <a:bodyPr/>
                    <a:lstStyle/>
                    <a:p>
                      <a:r>
                        <a:rPr lang="en-US" sz="1600" dirty="0"/>
                        <a:t>Control</a:t>
                      </a:r>
                    </a:p>
                  </a:txBody>
                  <a:tcPr/>
                </a:tc>
                <a:extLst>
                  <a:ext uri="{0D108BD9-81ED-4DB2-BD59-A6C34878D82A}">
                    <a16:rowId xmlns:a16="http://schemas.microsoft.com/office/drawing/2014/main" val="3818706731"/>
                  </a:ext>
                </a:extLst>
              </a:tr>
            </a:tbl>
          </a:graphicData>
        </a:graphic>
      </p:graphicFrame>
      <p:sp>
        <p:nvSpPr>
          <p:cNvPr id="14" name="TextBox 13">
            <a:extLst>
              <a:ext uri="{FF2B5EF4-FFF2-40B4-BE49-F238E27FC236}">
                <a16:creationId xmlns:a16="http://schemas.microsoft.com/office/drawing/2014/main" id="{2D1C6594-6806-41CE-B805-686D39E75D3A}"/>
              </a:ext>
            </a:extLst>
          </p:cNvPr>
          <p:cNvSpPr txBox="1"/>
          <p:nvPr/>
        </p:nvSpPr>
        <p:spPr>
          <a:xfrm>
            <a:off x="8447464" y="1234384"/>
            <a:ext cx="969057" cy="369332"/>
          </a:xfrm>
          <a:prstGeom prst="rect">
            <a:avLst/>
          </a:prstGeom>
          <a:noFill/>
        </p:spPr>
        <p:txBody>
          <a:bodyPr wrap="square" rtlCol="0">
            <a:spAutoFit/>
          </a:bodyPr>
          <a:lstStyle/>
          <a:p>
            <a:r>
              <a:rPr lang="en-US" dirty="0" err="1"/>
              <a:t>labs_df</a:t>
            </a:r>
            <a:endParaRPr lang="en-US" dirty="0"/>
          </a:p>
        </p:txBody>
      </p:sp>
      <p:sp>
        <p:nvSpPr>
          <p:cNvPr id="15" name="TextBox 14">
            <a:extLst>
              <a:ext uri="{FF2B5EF4-FFF2-40B4-BE49-F238E27FC236}">
                <a16:creationId xmlns:a16="http://schemas.microsoft.com/office/drawing/2014/main" id="{2D1C6594-6806-41CE-B805-686D39E75D3A}"/>
              </a:ext>
            </a:extLst>
          </p:cNvPr>
          <p:cNvSpPr txBox="1"/>
          <p:nvPr/>
        </p:nvSpPr>
        <p:spPr>
          <a:xfrm>
            <a:off x="2598306" y="1603716"/>
            <a:ext cx="1337321" cy="369332"/>
          </a:xfrm>
          <a:prstGeom prst="rect">
            <a:avLst/>
          </a:prstGeom>
          <a:noFill/>
        </p:spPr>
        <p:txBody>
          <a:bodyPr wrap="square" rtlCol="0">
            <a:spAutoFit/>
          </a:bodyPr>
          <a:lstStyle/>
          <a:p>
            <a:r>
              <a:rPr lang="en-US" dirty="0" err="1"/>
              <a:t>patient_df</a:t>
            </a:r>
            <a:endParaRPr lang="en-US" dirty="0"/>
          </a:p>
        </p:txBody>
      </p:sp>
      <p:sp>
        <p:nvSpPr>
          <p:cNvPr id="3" name="TextBox 2"/>
          <p:cNvSpPr txBox="1"/>
          <p:nvPr/>
        </p:nvSpPr>
        <p:spPr>
          <a:xfrm>
            <a:off x="1981200" y="4819385"/>
            <a:ext cx="8229600" cy="1569660"/>
          </a:xfrm>
          <a:prstGeom prst="rect">
            <a:avLst/>
          </a:prstGeom>
          <a:noFill/>
        </p:spPr>
        <p:txBody>
          <a:bodyPr wrap="square" rtlCol="0">
            <a:spAutoFit/>
          </a:bodyPr>
          <a:lstStyle/>
          <a:p>
            <a:r>
              <a:rPr lang="en-US" sz="2400" b="1" dirty="0"/>
              <a:t>Example: </a:t>
            </a:r>
            <a:r>
              <a:rPr lang="en-US" sz="2400" dirty="0"/>
              <a:t>you want to combine your patient and labs DFs, but there some patients that appear only in one and not the other. Moreover, some patients have multiple labs. How can this data be merged?</a:t>
            </a:r>
          </a:p>
        </p:txBody>
      </p:sp>
    </p:spTree>
    <p:extLst>
      <p:ext uri="{BB962C8B-B14F-4D97-AF65-F5344CB8AC3E}">
        <p14:creationId xmlns:p14="http://schemas.microsoft.com/office/powerpoint/2010/main" val="272194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8A63-0F14-4876-8C03-C1F3D4DC148D}"/>
              </a:ext>
            </a:extLst>
          </p:cNvPr>
          <p:cNvSpPr>
            <a:spLocks noGrp="1"/>
          </p:cNvSpPr>
          <p:nvPr>
            <p:ph type="title"/>
          </p:nvPr>
        </p:nvSpPr>
        <p:spPr>
          <a:xfrm>
            <a:off x="1104900" y="322595"/>
            <a:ext cx="10515600" cy="1325563"/>
          </a:xfrm>
        </p:spPr>
        <p:txBody>
          <a:bodyPr/>
          <a:lstStyle/>
          <a:p>
            <a:r>
              <a:rPr lang="en-US" dirty="0"/>
              <a:t>Merging Data</a:t>
            </a:r>
          </a:p>
        </p:txBody>
      </p:sp>
      <p:sp>
        <p:nvSpPr>
          <p:cNvPr id="3" name="Content Placeholder 2">
            <a:extLst>
              <a:ext uri="{FF2B5EF4-FFF2-40B4-BE49-F238E27FC236}">
                <a16:creationId xmlns:a16="http://schemas.microsoft.com/office/drawing/2014/main" id="{34906397-74A9-4CE5-BE2A-E04737E68D2A}"/>
              </a:ext>
            </a:extLst>
          </p:cNvPr>
          <p:cNvSpPr>
            <a:spLocks noGrp="1"/>
          </p:cNvSpPr>
          <p:nvPr>
            <p:ph idx="1"/>
          </p:nvPr>
        </p:nvSpPr>
        <p:spPr>
          <a:xfrm>
            <a:off x="1104900" y="1380067"/>
            <a:ext cx="10401300" cy="4936066"/>
          </a:xfrm>
        </p:spPr>
        <p:txBody>
          <a:bodyPr>
            <a:normAutofit fontScale="92500" lnSpcReduction="10000"/>
          </a:bodyPr>
          <a:lstStyle/>
          <a:p>
            <a:pPr marL="0" indent="0">
              <a:buNone/>
            </a:pPr>
            <a:r>
              <a:rPr lang="en-US" dirty="0">
                <a:sym typeface="Wingdings" panose="05000000000000000000" pitchFamily="2" charset="2"/>
              </a:rPr>
              <a:t>4 types of merges between two </a:t>
            </a:r>
            <a:r>
              <a:rPr lang="en-US" dirty="0" err="1">
                <a:sym typeface="Wingdings" panose="05000000000000000000" pitchFamily="2" charset="2"/>
              </a:rPr>
              <a:t>DataFrames</a:t>
            </a:r>
            <a:r>
              <a:rPr lang="en-US" dirty="0">
                <a:sym typeface="Wingdings" panose="05000000000000000000" pitchFamily="2" charset="2"/>
              </a:rPr>
              <a:t>, (one “left” and one “right”). </a:t>
            </a:r>
          </a:p>
          <a:p>
            <a:pPr marL="0" indent="0">
              <a:buNone/>
            </a:pPr>
            <a:r>
              <a:rPr lang="en-US" dirty="0">
                <a:sym typeface="Wingdings" panose="05000000000000000000" pitchFamily="2" charset="2"/>
              </a:rPr>
              <a:t>E.g., ‘</a:t>
            </a:r>
            <a:r>
              <a:rPr lang="en-US" dirty="0" err="1">
                <a:sym typeface="Wingdings" panose="05000000000000000000" pitchFamily="2" charset="2"/>
              </a:rPr>
              <a:t>patient_id</a:t>
            </a:r>
            <a:r>
              <a:rPr lang="en-US" dirty="0">
                <a:sym typeface="Wingdings" panose="05000000000000000000" pitchFamily="2" charset="2"/>
              </a:rPr>
              <a:t>’ is the </a:t>
            </a:r>
            <a:r>
              <a:rPr lang="en-US" b="1" dirty="0">
                <a:sym typeface="Wingdings" panose="05000000000000000000" pitchFamily="2" charset="2"/>
              </a:rPr>
              <a:t>key</a:t>
            </a:r>
            <a:r>
              <a:rPr lang="en-US" dirty="0">
                <a:sym typeface="Wingdings" panose="05000000000000000000" pitchFamily="2" charset="2"/>
              </a:rPr>
              <a:t> that you would use to merge these tables:</a:t>
            </a:r>
          </a:p>
          <a:p>
            <a:pPr marL="0" indent="0">
              <a:buNone/>
            </a:pPr>
            <a:endParaRPr lang="en-US" dirty="0">
              <a:sym typeface="Wingdings" panose="05000000000000000000" pitchFamily="2" charset="2"/>
            </a:endParaRPr>
          </a:p>
          <a:p>
            <a:pPr marL="0" indent="0">
              <a:buNone/>
            </a:pPr>
            <a:r>
              <a:rPr lang="en-US" b="1" dirty="0">
                <a:sym typeface="Wingdings" panose="05000000000000000000" pitchFamily="2" charset="2"/>
              </a:rPr>
              <a:t>Left Joins: </a:t>
            </a:r>
            <a:r>
              <a:rPr lang="en-US" dirty="0">
                <a:sym typeface="Wingdings" panose="05000000000000000000" pitchFamily="2" charset="2"/>
              </a:rPr>
              <a:t>“Use only keys from the left DF” </a:t>
            </a:r>
          </a:p>
          <a:p>
            <a:pPr marL="0" indent="0">
              <a:buNone/>
            </a:pPr>
            <a:r>
              <a:rPr lang="en-US" dirty="0">
                <a:sym typeface="Wingdings" panose="05000000000000000000" pitchFamily="2" charset="2"/>
              </a:rPr>
              <a:t>	– only keeps observations from right DF if keys exist in left DF</a:t>
            </a:r>
          </a:p>
          <a:p>
            <a:pPr marL="0" indent="0">
              <a:buNone/>
            </a:pPr>
            <a:r>
              <a:rPr lang="en-US" b="1" dirty="0">
                <a:sym typeface="Wingdings" panose="05000000000000000000" pitchFamily="2" charset="2"/>
              </a:rPr>
              <a:t>Right Joins: </a:t>
            </a:r>
            <a:r>
              <a:rPr lang="en-US" dirty="0">
                <a:sym typeface="Wingdings" panose="05000000000000000000" pitchFamily="2" charset="2"/>
              </a:rPr>
              <a:t>“Use only keys from the right DF” </a:t>
            </a:r>
          </a:p>
          <a:p>
            <a:pPr marL="0" indent="0">
              <a:buNone/>
            </a:pPr>
            <a:r>
              <a:rPr lang="en-US" dirty="0">
                <a:sym typeface="Wingdings" panose="05000000000000000000" pitchFamily="2" charset="2"/>
              </a:rPr>
              <a:t>	– only keeps observations from left DF if keys exist in right DF</a:t>
            </a:r>
          </a:p>
          <a:p>
            <a:pPr marL="0" indent="0">
              <a:buNone/>
            </a:pPr>
            <a:r>
              <a:rPr lang="en-US" b="1" dirty="0">
                <a:sym typeface="Wingdings" panose="05000000000000000000" pitchFamily="2" charset="2"/>
              </a:rPr>
              <a:t>Inner Joins [default]:</a:t>
            </a:r>
            <a:r>
              <a:rPr lang="en-US" dirty="0">
                <a:sym typeface="Wingdings" panose="05000000000000000000" pitchFamily="2" charset="2"/>
              </a:rPr>
              <a:t> “Use only keys common to both DFs” </a:t>
            </a:r>
          </a:p>
          <a:p>
            <a:pPr marL="0" indent="0">
              <a:buNone/>
            </a:pPr>
            <a:r>
              <a:rPr lang="en-US" dirty="0">
                <a:sym typeface="Wingdings" panose="05000000000000000000" pitchFamily="2" charset="2"/>
              </a:rPr>
              <a:t>	– only keeps observations with keys present in both DFs</a:t>
            </a:r>
          </a:p>
          <a:p>
            <a:pPr marL="0" indent="0">
              <a:buNone/>
            </a:pPr>
            <a:r>
              <a:rPr lang="en-US" b="1" dirty="0">
                <a:sym typeface="Wingdings" panose="05000000000000000000" pitchFamily="2" charset="2"/>
              </a:rPr>
              <a:t>Outer Joins: </a:t>
            </a:r>
            <a:r>
              <a:rPr lang="en-US" dirty="0">
                <a:sym typeface="Wingdings" panose="05000000000000000000" pitchFamily="2" charset="2"/>
              </a:rPr>
              <a:t>“Use all keys”</a:t>
            </a:r>
          </a:p>
          <a:p>
            <a:pPr marL="0" indent="0">
              <a:buNone/>
            </a:pPr>
            <a:r>
              <a:rPr lang="en-US" dirty="0">
                <a:sym typeface="Wingdings" panose="05000000000000000000" pitchFamily="2" charset="2"/>
              </a:rPr>
              <a:t>	 – keeps all observations from both DFs</a:t>
            </a:r>
          </a:p>
        </p:txBody>
      </p:sp>
      <p:sp>
        <p:nvSpPr>
          <p:cNvPr id="4" name="Slide Number Placeholder 3">
            <a:extLst>
              <a:ext uri="{FF2B5EF4-FFF2-40B4-BE49-F238E27FC236}">
                <a16:creationId xmlns:a16="http://schemas.microsoft.com/office/drawing/2014/main" id="{87788662-99FC-4531-982B-3230BBACC31B}"/>
              </a:ext>
            </a:extLst>
          </p:cNvPr>
          <p:cNvSpPr>
            <a:spLocks noGrp="1"/>
          </p:cNvSpPr>
          <p:nvPr>
            <p:ph type="sldNum" sz="quarter" idx="12"/>
          </p:nvPr>
        </p:nvSpPr>
        <p:spPr/>
        <p:txBody>
          <a:bodyPr/>
          <a:lstStyle/>
          <a:p>
            <a:pPr>
              <a:defRPr/>
            </a:pPr>
            <a:fld id="{022C14D7-BA05-5044-82A4-B816357EAFBA}" type="slidenum">
              <a:rPr lang="en-US" altLang="x-none" smtClean="0"/>
              <a:pPr>
                <a:defRPr/>
              </a:pPr>
              <a:t>19</a:t>
            </a:fld>
            <a:endParaRPr lang="en-US" altLang="x-none"/>
          </a:p>
        </p:txBody>
      </p:sp>
    </p:spTree>
    <p:extLst>
      <p:ext uri="{BB962C8B-B14F-4D97-AF65-F5344CB8AC3E}">
        <p14:creationId xmlns:p14="http://schemas.microsoft.com/office/powerpoint/2010/main" val="244004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ADF8B2-7C31-20E6-A3C8-6746F3F87A7E}"/>
              </a:ext>
            </a:extLst>
          </p:cNvPr>
          <p:cNvPicPr>
            <a:picLocks noChangeAspect="1"/>
          </p:cNvPicPr>
          <p:nvPr/>
        </p:nvPicPr>
        <p:blipFill>
          <a:blip r:embed="rId2"/>
          <a:stretch>
            <a:fillRect/>
          </a:stretch>
        </p:blipFill>
        <p:spPr>
          <a:xfrm>
            <a:off x="643467" y="1643295"/>
            <a:ext cx="10905066" cy="3571409"/>
          </a:xfrm>
          <a:prstGeom prst="rect">
            <a:avLst/>
          </a:prstGeom>
        </p:spPr>
      </p:pic>
    </p:spTree>
    <p:extLst>
      <p:ext uri="{BB962C8B-B14F-4D97-AF65-F5344CB8AC3E}">
        <p14:creationId xmlns:p14="http://schemas.microsoft.com/office/powerpoint/2010/main" val="3535574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10067"/>
            <a:ext cx="10018712" cy="722037"/>
          </a:xfrm>
        </p:spPr>
        <p:txBody>
          <a:bodyPr/>
          <a:lstStyle/>
          <a:p>
            <a:r>
              <a:rPr lang="en-US" dirty="0"/>
              <a:t>Left Joins</a:t>
            </a:r>
          </a:p>
        </p:txBody>
      </p:sp>
      <p:sp>
        <p:nvSpPr>
          <p:cNvPr id="4" name="Slide Number Placeholder 3"/>
          <p:cNvSpPr>
            <a:spLocks noGrp="1"/>
          </p:cNvSpPr>
          <p:nvPr>
            <p:ph type="sldNum" sz="quarter" idx="12"/>
          </p:nvPr>
        </p:nvSpPr>
        <p:spPr>
          <a:xfrm>
            <a:off x="10981038" y="6098060"/>
            <a:ext cx="550862" cy="365125"/>
          </a:xfrm>
        </p:spPr>
        <p:txBody>
          <a:bodyPr/>
          <a:lstStyle/>
          <a:p>
            <a:pPr>
              <a:defRPr/>
            </a:pPr>
            <a:fld id="{022C14D7-BA05-5044-82A4-B816357EAFBA}" type="slidenum">
              <a:rPr lang="en-US" altLang="x-none" smtClean="0"/>
              <a:pPr>
                <a:defRPr/>
              </a:pPr>
              <a:t>20</a:t>
            </a:fld>
            <a:endParaRPr lang="en-US" altLang="x-none"/>
          </a:p>
        </p:txBody>
      </p:sp>
      <p:graphicFrame>
        <p:nvGraphicFramePr>
          <p:cNvPr id="6" name="Table 6">
            <a:extLst>
              <a:ext uri="{FF2B5EF4-FFF2-40B4-BE49-F238E27FC236}">
                <a16:creationId xmlns:a16="http://schemas.microsoft.com/office/drawing/2014/main" id="{B2A3F3A6-0CAE-4424-B293-B9B391784541}"/>
              </a:ext>
            </a:extLst>
          </p:cNvPr>
          <p:cNvGraphicFramePr>
            <a:graphicFrameLocks noGrp="1"/>
          </p:cNvGraphicFramePr>
          <p:nvPr/>
        </p:nvGraphicFramePr>
        <p:xfrm>
          <a:off x="3616777" y="2660820"/>
          <a:ext cx="3233612" cy="365760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673418">
                  <a:extLst>
                    <a:ext uri="{9D8B030D-6E8A-4147-A177-3AD203B41FA5}">
                      <a16:colId xmlns:a16="http://schemas.microsoft.com/office/drawing/2014/main" val="1840642482"/>
                    </a:ext>
                  </a:extLst>
                </a:gridCol>
                <a:gridCol w="830771">
                  <a:extLst>
                    <a:ext uri="{9D8B030D-6E8A-4147-A177-3AD203B41FA5}">
                      <a16:colId xmlns:a16="http://schemas.microsoft.com/office/drawing/2014/main" val="3211763075"/>
                    </a:ext>
                  </a:extLst>
                </a:gridCol>
                <a:gridCol w="840105">
                  <a:extLst>
                    <a:ext uri="{9D8B030D-6E8A-4147-A177-3AD203B41FA5}">
                      <a16:colId xmlns:a16="http://schemas.microsoft.com/office/drawing/2014/main" val="4140386551"/>
                    </a:ext>
                  </a:extLst>
                </a:gridCol>
              </a:tblGrid>
              <a:tr h="265599">
                <a:tc>
                  <a:txBody>
                    <a:bodyPr/>
                    <a:lstStyle/>
                    <a:p>
                      <a:r>
                        <a:rPr lang="en-US" sz="1200" dirty="0" err="1"/>
                        <a:t>patient_id</a:t>
                      </a:r>
                      <a:endParaRPr lang="en-US" sz="1200" dirty="0"/>
                    </a:p>
                  </a:txBody>
                  <a:tcPr/>
                </a:tc>
                <a:tc>
                  <a:txBody>
                    <a:bodyPr/>
                    <a:lstStyle/>
                    <a:p>
                      <a:r>
                        <a:rPr lang="en-US" sz="1200" dirty="0" err="1"/>
                        <a:t>lab_id</a:t>
                      </a:r>
                      <a:endParaRPr lang="en-US" sz="1200" dirty="0"/>
                    </a:p>
                  </a:txBody>
                  <a:tcPr/>
                </a:tc>
                <a:tc>
                  <a:txBody>
                    <a:bodyPr/>
                    <a:lstStyle/>
                    <a:p>
                      <a:r>
                        <a:rPr lang="en-US" sz="1200" dirty="0"/>
                        <a:t>date</a:t>
                      </a:r>
                    </a:p>
                  </a:txBody>
                  <a:tcPr/>
                </a:tc>
                <a:tc>
                  <a:txBody>
                    <a:bodyPr/>
                    <a:lstStyle/>
                    <a:p>
                      <a:r>
                        <a:rPr lang="en-US" sz="1200" dirty="0" err="1"/>
                        <a:t>lab_value</a:t>
                      </a:r>
                      <a:endParaRPr lang="en-US" sz="1200" dirty="0"/>
                    </a:p>
                  </a:txBody>
                  <a:tcPr/>
                </a:tc>
                <a:extLst>
                  <a:ext uri="{0D108BD9-81ED-4DB2-BD59-A6C34878D82A}">
                    <a16:rowId xmlns:a16="http://schemas.microsoft.com/office/drawing/2014/main" val="3371262133"/>
                  </a:ext>
                </a:extLst>
              </a:tr>
              <a:tr h="265599">
                <a:tc>
                  <a:txBody>
                    <a:bodyPr/>
                    <a:lstStyle/>
                    <a:p>
                      <a:r>
                        <a:rPr lang="en-US" sz="1200" dirty="0"/>
                        <a:t>1</a:t>
                      </a:r>
                    </a:p>
                  </a:txBody>
                  <a:tcPr/>
                </a:tc>
                <a:tc>
                  <a:txBody>
                    <a:bodyPr/>
                    <a:lstStyle/>
                    <a:p>
                      <a:r>
                        <a:rPr lang="en-US" sz="1200" dirty="0"/>
                        <a:t>123836</a:t>
                      </a:r>
                    </a:p>
                  </a:txBody>
                  <a:tcPr/>
                </a:tc>
                <a:tc>
                  <a:txBody>
                    <a:bodyPr/>
                    <a:lstStyle/>
                    <a:p>
                      <a:r>
                        <a:rPr lang="en-US" sz="1200" dirty="0"/>
                        <a:t>1/12/2018</a:t>
                      </a:r>
                    </a:p>
                  </a:txBody>
                  <a:tcPr/>
                </a:tc>
                <a:tc>
                  <a:txBody>
                    <a:bodyPr/>
                    <a:lstStyle/>
                    <a:p>
                      <a:r>
                        <a:rPr lang="en-US" sz="1200" dirty="0"/>
                        <a:t>0.512</a:t>
                      </a:r>
                    </a:p>
                  </a:txBody>
                  <a:tcPr/>
                </a:tc>
                <a:extLst>
                  <a:ext uri="{0D108BD9-81ED-4DB2-BD59-A6C34878D82A}">
                    <a16:rowId xmlns:a16="http://schemas.microsoft.com/office/drawing/2014/main" val="1116030921"/>
                  </a:ext>
                </a:extLst>
              </a:tr>
              <a:tr h="265599">
                <a:tc>
                  <a:txBody>
                    <a:bodyPr/>
                    <a:lstStyle/>
                    <a:p>
                      <a:r>
                        <a:rPr lang="en-US" sz="1200" dirty="0"/>
                        <a:t>1</a:t>
                      </a:r>
                    </a:p>
                  </a:txBody>
                  <a:tcPr/>
                </a:tc>
                <a:tc>
                  <a:txBody>
                    <a:bodyPr/>
                    <a:lstStyle/>
                    <a:p>
                      <a:r>
                        <a:rPr lang="en-US" sz="1200" dirty="0"/>
                        <a:t>211687</a:t>
                      </a:r>
                    </a:p>
                  </a:txBody>
                  <a:tcPr/>
                </a:tc>
                <a:tc>
                  <a:txBody>
                    <a:bodyPr/>
                    <a:lstStyle/>
                    <a:p>
                      <a:r>
                        <a:rPr lang="en-US" sz="1200" dirty="0"/>
                        <a:t>4/26/2018</a:t>
                      </a:r>
                    </a:p>
                  </a:txBody>
                  <a:tcPr/>
                </a:tc>
                <a:tc>
                  <a:txBody>
                    <a:bodyPr/>
                    <a:lstStyle/>
                    <a:p>
                      <a:r>
                        <a:rPr lang="en-US" sz="1200" dirty="0"/>
                        <a:t>300</a:t>
                      </a:r>
                    </a:p>
                  </a:txBody>
                  <a:tcPr/>
                </a:tc>
                <a:extLst>
                  <a:ext uri="{0D108BD9-81ED-4DB2-BD59-A6C34878D82A}">
                    <a16:rowId xmlns:a16="http://schemas.microsoft.com/office/drawing/2014/main" val="2470975023"/>
                  </a:ext>
                </a:extLst>
              </a:tr>
              <a:tr h="265599">
                <a:tc>
                  <a:txBody>
                    <a:bodyPr/>
                    <a:lstStyle/>
                    <a:p>
                      <a:r>
                        <a:rPr lang="en-US" sz="1200" dirty="0"/>
                        <a:t>1</a:t>
                      </a:r>
                    </a:p>
                  </a:txBody>
                  <a:tcPr/>
                </a:tc>
                <a:tc>
                  <a:txBody>
                    <a:bodyPr/>
                    <a:lstStyle/>
                    <a:p>
                      <a:r>
                        <a:rPr lang="en-US" sz="1200" dirty="0"/>
                        <a:t>135818</a:t>
                      </a:r>
                    </a:p>
                  </a:txBody>
                  <a:tcPr/>
                </a:tc>
                <a:tc>
                  <a:txBody>
                    <a:bodyPr/>
                    <a:lstStyle/>
                    <a:p>
                      <a:r>
                        <a:rPr lang="en-US" sz="1200" dirty="0"/>
                        <a:t>9/02/2018</a:t>
                      </a:r>
                    </a:p>
                  </a:txBody>
                  <a:tcPr/>
                </a:tc>
                <a:tc>
                  <a:txBody>
                    <a:bodyPr/>
                    <a:lstStyle/>
                    <a:p>
                      <a:r>
                        <a:rPr lang="en-US" sz="1200" dirty="0"/>
                        <a:t>1.24</a:t>
                      </a:r>
                    </a:p>
                  </a:txBody>
                  <a:tcPr/>
                </a:tc>
                <a:extLst>
                  <a:ext uri="{0D108BD9-81ED-4DB2-BD59-A6C34878D82A}">
                    <a16:rowId xmlns:a16="http://schemas.microsoft.com/office/drawing/2014/main" val="1791705683"/>
                  </a:ext>
                </a:extLst>
              </a:tr>
              <a:tr h="265599">
                <a:tc>
                  <a:txBody>
                    <a:bodyPr/>
                    <a:lstStyle/>
                    <a:p>
                      <a:r>
                        <a:rPr lang="en-US" sz="12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123836</a:t>
                      </a:r>
                    </a:p>
                  </a:txBody>
                  <a:tcPr/>
                </a:tc>
                <a:tc>
                  <a:txBody>
                    <a:bodyPr/>
                    <a:lstStyle/>
                    <a:p>
                      <a:r>
                        <a:rPr lang="en-US" sz="1200" dirty="0"/>
                        <a:t>3/12/2018</a:t>
                      </a:r>
                    </a:p>
                  </a:txBody>
                  <a:tcPr/>
                </a:tc>
                <a:tc>
                  <a:txBody>
                    <a:bodyPr/>
                    <a:lstStyle/>
                    <a:p>
                      <a:r>
                        <a:rPr lang="en-US" sz="1200" dirty="0"/>
                        <a:t>51</a:t>
                      </a:r>
                    </a:p>
                  </a:txBody>
                  <a:tcPr/>
                </a:tc>
                <a:extLst>
                  <a:ext uri="{0D108BD9-81ED-4DB2-BD59-A6C34878D82A}">
                    <a16:rowId xmlns:a16="http://schemas.microsoft.com/office/drawing/2014/main" val="4049223825"/>
                  </a:ext>
                </a:extLst>
              </a:tr>
              <a:tr h="265599">
                <a:tc>
                  <a:txBody>
                    <a:bodyPr/>
                    <a:lstStyle/>
                    <a:p>
                      <a:r>
                        <a:rPr lang="en-US" sz="1200" dirty="0"/>
                        <a:t>3</a:t>
                      </a:r>
                    </a:p>
                  </a:txBody>
                  <a:tcPr/>
                </a:tc>
                <a:tc>
                  <a:txBody>
                    <a:bodyPr/>
                    <a:lstStyle/>
                    <a:p>
                      <a:r>
                        <a:rPr lang="en-US" sz="1200" dirty="0"/>
                        <a:t>365581</a:t>
                      </a:r>
                    </a:p>
                  </a:txBody>
                  <a:tcPr/>
                </a:tc>
                <a:tc>
                  <a:txBody>
                    <a:bodyPr/>
                    <a:lstStyle/>
                    <a:p>
                      <a:r>
                        <a:rPr lang="en-US" sz="1200" dirty="0"/>
                        <a:t>5/26/2018</a:t>
                      </a:r>
                    </a:p>
                  </a:txBody>
                  <a:tcPr/>
                </a:tc>
                <a:tc>
                  <a:txBody>
                    <a:bodyPr/>
                    <a:lstStyle/>
                    <a:p>
                      <a:r>
                        <a:rPr lang="en-US" sz="1200" dirty="0"/>
                        <a:t>987</a:t>
                      </a:r>
                    </a:p>
                  </a:txBody>
                  <a:tcPr/>
                </a:tc>
                <a:extLst>
                  <a:ext uri="{0D108BD9-81ED-4DB2-BD59-A6C34878D82A}">
                    <a16:rowId xmlns:a16="http://schemas.microsoft.com/office/drawing/2014/main" val="3818706731"/>
                  </a:ext>
                </a:extLst>
              </a:tr>
              <a:tr h="265599">
                <a:tc>
                  <a:txBody>
                    <a:bodyPr/>
                    <a:lstStyle/>
                    <a:p>
                      <a:r>
                        <a:rPr lang="en-US" sz="1200" dirty="0"/>
                        <a:t>4</a:t>
                      </a:r>
                    </a:p>
                  </a:txBody>
                  <a:tcPr/>
                </a:tc>
                <a:tc>
                  <a:txBody>
                    <a:bodyPr/>
                    <a:lstStyle/>
                    <a:p>
                      <a:r>
                        <a:rPr lang="en-US" sz="1200" dirty="0"/>
                        <a:t>981048</a:t>
                      </a:r>
                    </a:p>
                  </a:txBody>
                  <a:tcPr/>
                </a:tc>
                <a:tc>
                  <a:txBody>
                    <a:bodyPr/>
                    <a:lstStyle/>
                    <a:p>
                      <a:r>
                        <a:rPr lang="en-US" sz="1200" dirty="0"/>
                        <a:t>7/02/2018</a:t>
                      </a:r>
                    </a:p>
                  </a:txBody>
                  <a:tcPr/>
                </a:tc>
                <a:tc>
                  <a:txBody>
                    <a:bodyPr/>
                    <a:lstStyle/>
                    <a:p>
                      <a:r>
                        <a:rPr lang="en-US" sz="1200" dirty="0"/>
                        <a:t>1547</a:t>
                      </a:r>
                    </a:p>
                  </a:txBody>
                  <a:tcPr/>
                </a:tc>
                <a:extLst>
                  <a:ext uri="{0D108BD9-81ED-4DB2-BD59-A6C34878D82A}">
                    <a16:rowId xmlns:a16="http://schemas.microsoft.com/office/drawing/2014/main" val="451860247"/>
                  </a:ext>
                </a:extLst>
              </a:tr>
              <a:tr h="265599">
                <a:tc>
                  <a:txBody>
                    <a:bodyPr/>
                    <a:lstStyle/>
                    <a:p>
                      <a:r>
                        <a:rPr lang="en-US" sz="1200" dirty="0"/>
                        <a:t>7</a:t>
                      </a:r>
                    </a:p>
                  </a:txBody>
                  <a:tcPr/>
                </a:tc>
                <a:tc>
                  <a:txBody>
                    <a:bodyPr/>
                    <a:lstStyle/>
                    <a:p>
                      <a:r>
                        <a:rPr lang="en-US" sz="1200" dirty="0"/>
                        <a:t>873871</a:t>
                      </a:r>
                    </a:p>
                  </a:txBody>
                  <a:tcPr/>
                </a:tc>
                <a:tc>
                  <a:txBody>
                    <a:bodyPr/>
                    <a:lstStyle/>
                    <a:p>
                      <a:r>
                        <a:rPr lang="en-US" sz="1200" dirty="0"/>
                        <a:t>8/15/2018</a:t>
                      </a:r>
                    </a:p>
                  </a:txBody>
                  <a:tcPr/>
                </a:tc>
                <a:tc>
                  <a:txBody>
                    <a:bodyPr/>
                    <a:lstStyle/>
                    <a:p>
                      <a:r>
                        <a:rPr lang="en-US" sz="1200" dirty="0"/>
                        <a:t>62</a:t>
                      </a:r>
                    </a:p>
                  </a:txBody>
                  <a:tcPr/>
                </a:tc>
                <a:extLst>
                  <a:ext uri="{0D108BD9-81ED-4DB2-BD59-A6C34878D82A}">
                    <a16:rowId xmlns:a16="http://schemas.microsoft.com/office/drawing/2014/main" val="984190973"/>
                  </a:ext>
                </a:extLst>
              </a:tr>
            </a:tbl>
          </a:graphicData>
        </a:graphic>
      </p:graphicFrame>
      <p:graphicFrame>
        <p:nvGraphicFramePr>
          <p:cNvPr id="10" name="Table 6">
            <a:extLst>
              <a:ext uri="{FF2B5EF4-FFF2-40B4-BE49-F238E27FC236}">
                <a16:creationId xmlns:a16="http://schemas.microsoft.com/office/drawing/2014/main" id="{5DB51666-4158-4105-9C00-1A0B8F957C84}"/>
              </a:ext>
            </a:extLst>
          </p:cNvPr>
          <p:cNvGraphicFramePr>
            <a:graphicFrameLocks noGrp="1"/>
          </p:cNvGraphicFramePr>
          <p:nvPr/>
        </p:nvGraphicFramePr>
        <p:xfrm>
          <a:off x="114305" y="2968597"/>
          <a:ext cx="2971356" cy="256032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767080">
                  <a:extLst>
                    <a:ext uri="{9D8B030D-6E8A-4147-A177-3AD203B41FA5}">
                      <a16:colId xmlns:a16="http://schemas.microsoft.com/office/drawing/2014/main" val="1840642482"/>
                    </a:ext>
                  </a:extLst>
                </a:gridCol>
                <a:gridCol w="436880">
                  <a:extLst>
                    <a:ext uri="{9D8B030D-6E8A-4147-A177-3AD203B41FA5}">
                      <a16:colId xmlns:a16="http://schemas.microsoft.com/office/drawing/2014/main" val="3211763075"/>
                    </a:ext>
                  </a:extLst>
                </a:gridCol>
                <a:gridCol w="878078">
                  <a:extLst>
                    <a:ext uri="{9D8B030D-6E8A-4147-A177-3AD203B41FA5}">
                      <a16:colId xmlns:a16="http://schemas.microsoft.com/office/drawing/2014/main" val="4140386551"/>
                    </a:ext>
                  </a:extLst>
                </a:gridCol>
              </a:tblGrid>
              <a:tr h="259508">
                <a:tc>
                  <a:txBody>
                    <a:bodyPr/>
                    <a:lstStyle/>
                    <a:p>
                      <a:r>
                        <a:rPr lang="en-US" sz="1200" dirty="0" err="1"/>
                        <a:t>patient_id</a:t>
                      </a:r>
                      <a:endParaRPr lang="en-US" sz="1200" dirty="0"/>
                    </a:p>
                  </a:txBody>
                  <a:tcPr/>
                </a:tc>
                <a:tc>
                  <a:txBody>
                    <a:bodyPr/>
                    <a:lstStyle/>
                    <a:p>
                      <a:r>
                        <a:rPr lang="en-US" sz="1200" dirty="0"/>
                        <a:t>DOB</a:t>
                      </a:r>
                    </a:p>
                  </a:txBody>
                  <a:tcPr/>
                </a:tc>
                <a:tc>
                  <a:txBody>
                    <a:bodyPr/>
                    <a:lstStyle/>
                    <a:p>
                      <a:r>
                        <a:rPr lang="en-US" sz="1200" dirty="0"/>
                        <a:t>sex</a:t>
                      </a:r>
                    </a:p>
                  </a:txBody>
                  <a:tcPr/>
                </a:tc>
                <a:tc>
                  <a:txBody>
                    <a:bodyPr/>
                    <a:lstStyle/>
                    <a:p>
                      <a:r>
                        <a:rPr lang="en-US" sz="1200" dirty="0"/>
                        <a:t>group</a:t>
                      </a:r>
                    </a:p>
                  </a:txBody>
                  <a:tcPr/>
                </a:tc>
                <a:extLst>
                  <a:ext uri="{0D108BD9-81ED-4DB2-BD59-A6C34878D82A}">
                    <a16:rowId xmlns:a16="http://schemas.microsoft.com/office/drawing/2014/main" val="3371262133"/>
                  </a:ext>
                </a:extLst>
              </a:tr>
              <a:tr h="259508">
                <a:tc>
                  <a:txBody>
                    <a:bodyPr/>
                    <a:lstStyle/>
                    <a:p>
                      <a:r>
                        <a:rPr lang="en-US" sz="1200" dirty="0"/>
                        <a:t>1</a:t>
                      </a:r>
                    </a:p>
                  </a:txBody>
                  <a:tcPr/>
                </a:tc>
                <a:tc>
                  <a:txBody>
                    <a:bodyPr/>
                    <a:lstStyle/>
                    <a:p>
                      <a:r>
                        <a:rPr lang="en-US" sz="1200" dirty="0"/>
                        <a:t>09/06/84</a:t>
                      </a:r>
                    </a:p>
                  </a:txBody>
                  <a:tcPr/>
                </a:tc>
                <a:tc>
                  <a:txBody>
                    <a:bodyPr/>
                    <a:lstStyle/>
                    <a:p>
                      <a:r>
                        <a:rPr lang="en-US" sz="1200" dirty="0"/>
                        <a:t>M</a:t>
                      </a:r>
                    </a:p>
                  </a:txBody>
                  <a:tcPr/>
                </a:tc>
                <a:tc>
                  <a:txBody>
                    <a:bodyPr/>
                    <a:lstStyle/>
                    <a:p>
                      <a:r>
                        <a:rPr lang="en-US" sz="1200" dirty="0"/>
                        <a:t>Treatment</a:t>
                      </a:r>
                    </a:p>
                  </a:txBody>
                  <a:tcPr/>
                </a:tc>
                <a:extLst>
                  <a:ext uri="{0D108BD9-81ED-4DB2-BD59-A6C34878D82A}">
                    <a16:rowId xmlns:a16="http://schemas.microsoft.com/office/drawing/2014/main" val="1116030921"/>
                  </a:ext>
                </a:extLst>
              </a:tr>
              <a:tr h="259508">
                <a:tc>
                  <a:txBody>
                    <a:bodyPr/>
                    <a:lstStyle/>
                    <a:p>
                      <a:r>
                        <a:rPr lang="en-US" sz="1200" dirty="0"/>
                        <a:t>2</a:t>
                      </a:r>
                    </a:p>
                  </a:txBody>
                  <a:tcPr/>
                </a:tc>
                <a:tc>
                  <a:txBody>
                    <a:bodyPr/>
                    <a:lstStyle/>
                    <a:p>
                      <a:r>
                        <a:rPr lang="en-US" sz="1200" dirty="0"/>
                        <a:t>07/05/85</a:t>
                      </a:r>
                    </a:p>
                  </a:txBody>
                  <a:tcPr/>
                </a:tc>
                <a:tc>
                  <a:txBody>
                    <a:bodyPr/>
                    <a:lstStyle/>
                    <a:p>
                      <a:r>
                        <a:rPr lang="en-US" sz="1200" dirty="0"/>
                        <a:t>F</a:t>
                      </a:r>
                    </a:p>
                  </a:txBody>
                  <a:tcPr/>
                </a:tc>
                <a:tc>
                  <a:txBody>
                    <a:bodyPr/>
                    <a:lstStyle/>
                    <a:p>
                      <a:r>
                        <a:rPr lang="en-US" sz="1200" dirty="0"/>
                        <a:t>Control</a:t>
                      </a:r>
                    </a:p>
                  </a:txBody>
                  <a:tcPr/>
                </a:tc>
                <a:extLst>
                  <a:ext uri="{0D108BD9-81ED-4DB2-BD59-A6C34878D82A}">
                    <a16:rowId xmlns:a16="http://schemas.microsoft.com/office/drawing/2014/main" val="2470975023"/>
                  </a:ext>
                </a:extLst>
              </a:tr>
              <a:tr h="259508">
                <a:tc>
                  <a:txBody>
                    <a:bodyPr/>
                    <a:lstStyle/>
                    <a:p>
                      <a:r>
                        <a:rPr lang="en-US" sz="1200" dirty="0"/>
                        <a:t>3</a:t>
                      </a:r>
                    </a:p>
                  </a:txBody>
                  <a:tcPr/>
                </a:tc>
                <a:tc>
                  <a:txBody>
                    <a:bodyPr/>
                    <a:lstStyle/>
                    <a:p>
                      <a:r>
                        <a:rPr lang="en-US" sz="1200" dirty="0"/>
                        <a:t>06/27/57</a:t>
                      </a:r>
                    </a:p>
                  </a:txBody>
                  <a:tcPr/>
                </a:tc>
                <a:tc>
                  <a:txBody>
                    <a:bodyPr/>
                    <a:lstStyle/>
                    <a:p>
                      <a:r>
                        <a:rPr lang="en-US" sz="1200" dirty="0"/>
                        <a:t>F</a:t>
                      </a:r>
                    </a:p>
                  </a:txBody>
                  <a:tcPr/>
                </a:tc>
                <a:tc>
                  <a:txBody>
                    <a:bodyPr/>
                    <a:lstStyle/>
                    <a:p>
                      <a:r>
                        <a:rPr lang="en-US" sz="1200" dirty="0"/>
                        <a:t>Treatment</a:t>
                      </a:r>
                    </a:p>
                  </a:txBody>
                  <a:tcPr/>
                </a:tc>
                <a:extLst>
                  <a:ext uri="{0D108BD9-81ED-4DB2-BD59-A6C34878D82A}">
                    <a16:rowId xmlns:a16="http://schemas.microsoft.com/office/drawing/2014/main" val="1791705683"/>
                  </a:ext>
                </a:extLst>
              </a:tr>
              <a:tr h="259508">
                <a:tc>
                  <a:txBody>
                    <a:bodyPr/>
                    <a:lstStyle/>
                    <a:p>
                      <a:r>
                        <a:rPr lang="en-US" sz="12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01/28/87</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4049223825"/>
                  </a:ext>
                </a:extLst>
              </a:tr>
              <a:tr h="259508">
                <a:tc>
                  <a:txBody>
                    <a:bodyPr/>
                    <a:lstStyle/>
                    <a:p>
                      <a:r>
                        <a:rPr lang="en-US" sz="1200" dirty="0"/>
                        <a:t>5</a:t>
                      </a:r>
                    </a:p>
                  </a:txBody>
                  <a:tcPr/>
                </a:tc>
                <a:tc>
                  <a:txBody>
                    <a:bodyPr/>
                    <a:lstStyle/>
                    <a:p>
                      <a:r>
                        <a:rPr lang="en-US" sz="1200" dirty="0"/>
                        <a:t>10/30/16</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3818706731"/>
                  </a:ext>
                </a:extLst>
              </a:tr>
            </a:tbl>
          </a:graphicData>
        </a:graphic>
      </p:graphicFrame>
      <p:sp>
        <p:nvSpPr>
          <p:cNvPr id="14" name="TextBox 13">
            <a:extLst>
              <a:ext uri="{FF2B5EF4-FFF2-40B4-BE49-F238E27FC236}">
                <a16:creationId xmlns:a16="http://schemas.microsoft.com/office/drawing/2014/main" id="{2D1C6594-6806-41CE-B805-686D39E75D3A}"/>
              </a:ext>
            </a:extLst>
          </p:cNvPr>
          <p:cNvSpPr txBox="1"/>
          <p:nvPr/>
        </p:nvSpPr>
        <p:spPr>
          <a:xfrm>
            <a:off x="4925117" y="2353043"/>
            <a:ext cx="969057" cy="307777"/>
          </a:xfrm>
          <a:prstGeom prst="rect">
            <a:avLst/>
          </a:prstGeom>
          <a:noFill/>
        </p:spPr>
        <p:txBody>
          <a:bodyPr wrap="square" rtlCol="0">
            <a:spAutoFit/>
          </a:bodyPr>
          <a:lstStyle/>
          <a:p>
            <a:r>
              <a:rPr lang="en-US" sz="1400" dirty="0" err="1"/>
              <a:t>labs_df</a:t>
            </a:r>
            <a:endParaRPr lang="en-US" sz="1400" dirty="0"/>
          </a:p>
        </p:txBody>
      </p:sp>
      <p:sp>
        <p:nvSpPr>
          <p:cNvPr id="15" name="TextBox 14">
            <a:extLst>
              <a:ext uri="{FF2B5EF4-FFF2-40B4-BE49-F238E27FC236}">
                <a16:creationId xmlns:a16="http://schemas.microsoft.com/office/drawing/2014/main" id="{2D1C6594-6806-41CE-B805-686D39E75D3A}"/>
              </a:ext>
            </a:extLst>
          </p:cNvPr>
          <p:cNvSpPr txBox="1"/>
          <p:nvPr/>
        </p:nvSpPr>
        <p:spPr>
          <a:xfrm>
            <a:off x="1016642" y="2660820"/>
            <a:ext cx="1337321" cy="307777"/>
          </a:xfrm>
          <a:prstGeom prst="rect">
            <a:avLst/>
          </a:prstGeom>
          <a:noFill/>
        </p:spPr>
        <p:txBody>
          <a:bodyPr wrap="square" rtlCol="0">
            <a:spAutoFit/>
          </a:bodyPr>
          <a:lstStyle/>
          <a:p>
            <a:r>
              <a:rPr lang="en-US" sz="1400" dirty="0" err="1"/>
              <a:t>patient_df</a:t>
            </a:r>
            <a:endParaRPr lang="en-US" sz="1400" dirty="0"/>
          </a:p>
        </p:txBody>
      </p:sp>
      <p:sp>
        <p:nvSpPr>
          <p:cNvPr id="3" name="Rectangle 2"/>
          <p:cNvSpPr/>
          <p:nvPr/>
        </p:nvSpPr>
        <p:spPr>
          <a:xfrm>
            <a:off x="2562996" y="1900811"/>
            <a:ext cx="7066006" cy="369332"/>
          </a:xfrm>
          <a:prstGeom prst="rect">
            <a:avLst/>
          </a:prstGeom>
        </p:spPr>
        <p:txBody>
          <a:bodyPr wrap="square">
            <a:spAutoFit/>
          </a:bodyPr>
          <a:lstStyle/>
          <a:p>
            <a:r>
              <a:rPr lang="en-US" dirty="0" err="1"/>
              <a:t>left_joined_df</a:t>
            </a:r>
            <a:r>
              <a:rPr lang="en-US" dirty="0"/>
              <a:t> = </a:t>
            </a:r>
            <a:r>
              <a:rPr lang="en-US" dirty="0" err="1"/>
              <a:t>patient_df.merge</a:t>
            </a:r>
            <a:r>
              <a:rPr lang="en-US" dirty="0"/>
              <a:t>(</a:t>
            </a:r>
            <a:r>
              <a:rPr lang="en-US" dirty="0" err="1"/>
              <a:t>labs_df</a:t>
            </a:r>
            <a:r>
              <a:rPr lang="en-US" dirty="0"/>
              <a:t>, on = '</a:t>
            </a:r>
            <a:r>
              <a:rPr lang="en-US" dirty="0" err="1"/>
              <a:t>patient_id</a:t>
            </a:r>
            <a:r>
              <a:rPr lang="en-US" dirty="0"/>
              <a:t>', how = 'left')</a:t>
            </a:r>
          </a:p>
        </p:txBody>
      </p:sp>
      <p:sp>
        <p:nvSpPr>
          <p:cNvPr id="5" name="Rectangle 4"/>
          <p:cNvSpPr/>
          <p:nvPr/>
        </p:nvSpPr>
        <p:spPr>
          <a:xfrm>
            <a:off x="1407640" y="934148"/>
            <a:ext cx="9376718" cy="830997"/>
          </a:xfrm>
          <a:prstGeom prst="rect">
            <a:avLst/>
          </a:prstGeom>
        </p:spPr>
        <p:txBody>
          <a:bodyPr wrap="square">
            <a:spAutoFit/>
          </a:bodyPr>
          <a:lstStyle/>
          <a:p>
            <a:r>
              <a:rPr lang="en-US" sz="2400" b="1" dirty="0">
                <a:solidFill>
                  <a:srgbClr val="FF0000"/>
                </a:solidFill>
                <a:sym typeface="Wingdings" panose="05000000000000000000" pitchFamily="2" charset="2"/>
              </a:rPr>
              <a:t>Left Joins: </a:t>
            </a:r>
            <a:r>
              <a:rPr lang="en-US" sz="2400" dirty="0">
                <a:solidFill>
                  <a:srgbClr val="FF0000"/>
                </a:solidFill>
                <a:sym typeface="Wingdings" panose="05000000000000000000" pitchFamily="2" charset="2"/>
              </a:rPr>
              <a:t>“Use only keys from the left DF” </a:t>
            </a:r>
          </a:p>
          <a:p>
            <a:r>
              <a:rPr lang="en-US" sz="2400" dirty="0">
                <a:solidFill>
                  <a:srgbClr val="FF0000"/>
                </a:solidFill>
                <a:sym typeface="Wingdings" panose="05000000000000000000" pitchFamily="2" charset="2"/>
              </a:rPr>
              <a:t>	– only keeps </a:t>
            </a:r>
            <a:r>
              <a:rPr lang="en-US" sz="2400" dirty="0" err="1">
                <a:solidFill>
                  <a:srgbClr val="FF0000"/>
                </a:solidFill>
                <a:sym typeface="Wingdings" panose="05000000000000000000" pitchFamily="2" charset="2"/>
              </a:rPr>
              <a:t>obs</a:t>
            </a:r>
            <a:r>
              <a:rPr lang="en-US" sz="2400" dirty="0">
                <a:solidFill>
                  <a:srgbClr val="FF0000"/>
                </a:solidFill>
                <a:sym typeface="Wingdings" panose="05000000000000000000" pitchFamily="2" charset="2"/>
              </a:rPr>
              <a:t> from right DF if keys exist in left DF</a:t>
            </a:r>
          </a:p>
        </p:txBody>
      </p:sp>
      <p:cxnSp>
        <p:nvCxnSpPr>
          <p:cNvPr id="12" name="Straight Arrow Connector 11"/>
          <p:cNvCxnSpPr/>
          <p:nvPr/>
        </p:nvCxnSpPr>
        <p:spPr>
          <a:xfrm>
            <a:off x="6963032" y="3737234"/>
            <a:ext cx="48980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Plus 15"/>
          <p:cNvSpPr/>
          <p:nvPr/>
        </p:nvSpPr>
        <p:spPr>
          <a:xfrm>
            <a:off x="3181864" y="3645244"/>
            <a:ext cx="311345" cy="296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nvGraphicFramePr>
        <p:xfrm>
          <a:off x="7452839" y="2614942"/>
          <a:ext cx="4149725" cy="2243526"/>
        </p:xfrm>
        <a:graphic>
          <a:graphicData uri="http://schemas.openxmlformats.org/drawingml/2006/table">
            <a:tbl>
              <a:tblPr firstRow="1" bandRow="1">
                <a:tableStyleId>{5C22544A-7EE6-4342-B048-85BDC9FD1C3A}</a:tableStyleId>
              </a:tblPr>
              <a:tblGrid>
                <a:gridCol w="719138">
                  <a:extLst>
                    <a:ext uri="{9D8B030D-6E8A-4147-A177-3AD203B41FA5}">
                      <a16:colId xmlns:a16="http://schemas.microsoft.com/office/drawing/2014/main" val="4004501413"/>
                    </a:ext>
                  </a:extLst>
                </a:gridCol>
                <a:gridCol w="723900">
                  <a:extLst>
                    <a:ext uri="{9D8B030D-6E8A-4147-A177-3AD203B41FA5}">
                      <a16:colId xmlns:a16="http://schemas.microsoft.com/office/drawing/2014/main" val="4222480027"/>
                    </a:ext>
                  </a:extLst>
                </a:gridCol>
                <a:gridCol w="266700">
                  <a:extLst>
                    <a:ext uri="{9D8B030D-6E8A-4147-A177-3AD203B41FA5}">
                      <a16:colId xmlns:a16="http://schemas.microsoft.com/office/drawing/2014/main" val="185748373"/>
                    </a:ext>
                  </a:extLst>
                </a:gridCol>
                <a:gridCol w="644525">
                  <a:extLst>
                    <a:ext uri="{9D8B030D-6E8A-4147-A177-3AD203B41FA5}">
                      <a16:colId xmlns:a16="http://schemas.microsoft.com/office/drawing/2014/main" val="1399121433"/>
                    </a:ext>
                  </a:extLst>
                </a:gridCol>
                <a:gridCol w="473075">
                  <a:extLst>
                    <a:ext uri="{9D8B030D-6E8A-4147-A177-3AD203B41FA5}">
                      <a16:colId xmlns:a16="http://schemas.microsoft.com/office/drawing/2014/main" val="602629856"/>
                    </a:ext>
                  </a:extLst>
                </a:gridCol>
                <a:gridCol w="652462">
                  <a:extLst>
                    <a:ext uri="{9D8B030D-6E8A-4147-A177-3AD203B41FA5}">
                      <a16:colId xmlns:a16="http://schemas.microsoft.com/office/drawing/2014/main" val="3854970056"/>
                    </a:ext>
                  </a:extLst>
                </a:gridCol>
                <a:gridCol w="669925">
                  <a:extLst>
                    <a:ext uri="{9D8B030D-6E8A-4147-A177-3AD203B41FA5}">
                      <a16:colId xmlns:a16="http://schemas.microsoft.com/office/drawing/2014/main" val="2428619080"/>
                    </a:ext>
                  </a:extLst>
                </a:gridCol>
              </a:tblGrid>
              <a:tr h="233927">
                <a:tc>
                  <a:txBody>
                    <a:bodyPr/>
                    <a:lstStyle/>
                    <a:p>
                      <a:pPr marL="0" algn="l" defTabSz="457200" rtl="0" eaLnBrk="1" fontAlgn="b" latinLnBrk="0" hangingPunct="1"/>
                      <a:r>
                        <a:rPr lang="en-US" sz="1200" b="1" kern="1200" dirty="0" err="1">
                          <a:solidFill>
                            <a:schemeClr val="lt1"/>
                          </a:solidFill>
                          <a:latin typeface="+mn-lt"/>
                          <a:ea typeface="+mn-ea"/>
                          <a:cs typeface="+mn-cs"/>
                        </a:rPr>
                        <a:t>patient_id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DOB</a:t>
                      </a: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sex</a:t>
                      </a: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group</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date</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lab_value</a:t>
                      </a:r>
                      <a:endParaRPr lang="en-US" sz="1200" b="1" kern="1200" dirty="0">
                        <a:solidFill>
                          <a:schemeClr val="lt1"/>
                        </a:solidFill>
                        <a:latin typeface="+mn-lt"/>
                        <a:ea typeface="+mn-ea"/>
                        <a:cs typeface="+mn-cs"/>
                      </a:endParaRPr>
                    </a:p>
                  </a:txBody>
                  <a:tcPr marL="6350" marR="6350" marT="6350" marB="0" anchor="b"/>
                </a:tc>
                <a:extLst>
                  <a:ext uri="{0D108BD9-81ED-4DB2-BD59-A6C34878D82A}">
                    <a16:rowId xmlns:a16="http://schemas.microsoft.com/office/drawing/2014/main" val="3510498057"/>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0.512</a:t>
                      </a:r>
                    </a:p>
                  </a:txBody>
                  <a:tcPr marL="6350" marR="6350" marT="6350" marB="0" anchor="b"/>
                </a:tc>
                <a:extLst>
                  <a:ext uri="{0D108BD9-81ED-4DB2-BD59-A6C34878D82A}">
                    <a16:rowId xmlns:a16="http://schemas.microsoft.com/office/drawing/2014/main" val="846057403"/>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211687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a:t>
                      </a:r>
                    </a:p>
                  </a:txBody>
                  <a:tcPr marL="6350" marR="6350" marT="6350" marB="0" anchor="b"/>
                </a:tc>
                <a:extLst>
                  <a:ext uri="{0D108BD9-81ED-4DB2-BD59-A6C34878D82A}">
                    <a16:rowId xmlns:a16="http://schemas.microsoft.com/office/drawing/2014/main" val="166918021"/>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135818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1.24</a:t>
                      </a:r>
                    </a:p>
                  </a:txBody>
                  <a:tcPr marL="6350" marR="6350" marT="6350" marB="0" anchor="b"/>
                </a:tc>
                <a:extLst>
                  <a:ext uri="{0D108BD9-81ED-4DB2-BD59-A6C34878D82A}">
                    <a16:rowId xmlns:a16="http://schemas.microsoft.com/office/drawing/2014/main" val="797563382"/>
                  </a:ext>
                </a:extLst>
              </a:tr>
              <a:tr h="233927">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7/5/1985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Control</a:t>
                      </a: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4550967"/>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a:t>
                      </a:r>
                    </a:p>
                  </a:txBody>
                  <a:tcPr marL="6350" marR="6350" marT="6350" marB="0" anchor="b"/>
                </a:tc>
                <a:extLst>
                  <a:ext uri="{0D108BD9-81ED-4DB2-BD59-A6C34878D82A}">
                    <a16:rowId xmlns:a16="http://schemas.microsoft.com/office/drawing/2014/main" val="3887085583"/>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365581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987</a:t>
                      </a:r>
                    </a:p>
                  </a:txBody>
                  <a:tcPr marL="6350" marR="6350" marT="6350" marB="0" anchor="b"/>
                </a:tc>
                <a:extLst>
                  <a:ext uri="{0D108BD9-81ED-4DB2-BD59-A6C34878D82A}">
                    <a16:rowId xmlns:a16="http://schemas.microsoft.com/office/drawing/2014/main" val="3285488815"/>
                  </a:ext>
                </a:extLst>
              </a:tr>
              <a:tr h="233927">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1/28/1987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Control</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981048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1547</a:t>
                      </a:r>
                    </a:p>
                  </a:txBody>
                  <a:tcPr marL="6350" marR="6350" marT="6350" marB="0" anchor="b"/>
                </a:tc>
                <a:extLst>
                  <a:ext uri="{0D108BD9-81ED-4DB2-BD59-A6C34878D82A}">
                    <a16:rowId xmlns:a16="http://schemas.microsoft.com/office/drawing/2014/main" val="959224704"/>
                  </a:ext>
                </a:extLst>
              </a:tr>
              <a:tr h="233927">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10/30/2016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Control</a:t>
                      </a: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63676065"/>
                  </a:ext>
                </a:extLst>
              </a:tr>
            </a:tbl>
          </a:graphicData>
        </a:graphic>
      </p:graphicFrame>
      <p:sp>
        <p:nvSpPr>
          <p:cNvPr id="21" name="TextBox 20">
            <a:extLst>
              <a:ext uri="{FF2B5EF4-FFF2-40B4-BE49-F238E27FC236}">
                <a16:creationId xmlns:a16="http://schemas.microsoft.com/office/drawing/2014/main" id="{2D1C6594-6806-41CE-B805-686D39E75D3A}"/>
              </a:ext>
            </a:extLst>
          </p:cNvPr>
          <p:cNvSpPr txBox="1"/>
          <p:nvPr/>
        </p:nvSpPr>
        <p:spPr>
          <a:xfrm>
            <a:off x="9144473" y="2307165"/>
            <a:ext cx="1352591" cy="307777"/>
          </a:xfrm>
          <a:prstGeom prst="rect">
            <a:avLst/>
          </a:prstGeom>
          <a:noFill/>
        </p:spPr>
        <p:txBody>
          <a:bodyPr wrap="square" rtlCol="0">
            <a:spAutoFit/>
          </a:bodyPr>
          <a:lstStyle/>
          <a:p>
            <a:r>
              <a:rPr lang="en-US" sz="1400" dirty="0" err="1"/>
              <a:t>left_joined_df</a:t>
            </a:r>
            <a:endParaRPr lang="en-US" sz="1400" dirty="0"/>
          </a:p>
        </p:txBody>
      </p:sp>
    </p:spTree>
    <p:extLst>
      <p:ext uri="{BB962C8B-B14F-4D97-AF65-F5344CB8AC3E}">
        <p14:creationId xmlns:p14="http://schemas.microsoft.com/office/powerpoint/2010/main" val="4035147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10067"/>
            <a:ext cx="10018712" cy="722037"/>
          </a:xfrm>
        </p:spPr>
        <p:txBody>
          <a:bodyPr/>
          <a:lstStyle/>
          <a:p>
            <a:r>
              <a:rPr lang="en-US" dirty="0"/>
              <a:t>Right Joins</a:t>
            </a:r>
          </a:p>
        </p:txBody>
      </p:sp>
      <p:sp>
        <p:nvSpPr>
          <p:cNvPr id="4" name="Slide Number Placeholder 3"/>
          <p:cNvSpPr>
            <a:spLocks noGrp="1"/>
          </p:cNvSpPr>
          <p:nvPr>
            <p:ph type="sldNum" sz="quarter" idx="12"/>
          </p:nvPr>
        </p:nvSpPr>
        <p:spPr>
          <a:xfrm>
            <a:off x="10981038" y="6098060"/>
            <a:ext cx="550862" cy="365125"/>
          </a:xfrm>
        </p:spPr>
        <p:txBody>
          <a:bodyPr/>
          <a:lstStyle/>
          <a:p>
            <a:pPr>
              <a:defRPr/>
            </a:pPr>
            <a:fld id="{022C14D7-BA05-5044-82A4-B816357EAFBA}" type="slidenum">
              <a:rPr lang="en-US" altLang="x-none" smtClean="0"/>
              <a:pPr>
                <a:defRPr/>
              </a:pPr>
              <a:t>21</a:t>
            </a:fld>
            <a:endParaRPr lang="en-US" altLang="x-none"/>
          </a:p>
        </p:txBody>
      </p:sp>
      <p:graphicFrame>
        <p:nvGraphicFramePr>
          <p:cNvPr id="6" name="Table 6">
            <a:extLst>
              <a:ext uri="{FF2B5EF4-FFF2-40B4-BE49-F238E27FC236}">
                <a16:creationId xmlns:a16="http://schemas.microsoft.com/office/drawing/2014/main" id="{B2A3F3A6-0CAE-4424-B293-B9B391784541}"/>
              </a:ext>
            </a:extLst>
          </p:cNvPr>
          <p:cNvGraphicFramePr>
            <a:graphicFrameLocks noGrp="1"/>
          </p:cNvGraphicFramePr>
          <p:nvPr/>
        </p:nvGraphicFramePr>
        <p:xfrm>
          <a:off x="3616777" y="2660820"/>
          <a:ext cx="3233612" cy="365760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673418">
                  <a:extLst>
                    <a:ext uri="{9D8B030D-6E8A-4147-A177-3AD203B41FA5}">
                      <a16:colId xmlns:a16="http://schemas.microsoft.com/office/drawing/2014/main" val="1840642482"/>
                    </a:ext>
                  </a:extLst>
                </a:gridCol>
                <a:gridCol w="830771">
                  <a:extLst>
                    <a:ext uri="{9D8B030D-6E8A-4147-A177-3AD203B41FA5}">
                      <a16:colId xmlns:a16="http://schemas.microsoft.com/office/drawing/2014/main" val="3211763075"/>
                    </a:ext>
                  </a:extLst>
                </a:gridCol>
                <a:gridCol w="840105">
                  <a:extLst>
                    <a:ext uri="{9D8B030D-6E8A-4147-A177-3AD203B41FA5}">
                      <a16:colId xmlns:a16="http://schemas.microsoft.com/office/drawing/2014/main" val="4140386551"/>
                    </a:ext>
                  </a:extLst>
                </a:gridCol>
              </a:tblGrid>
              <a:tr h="265599">
                <a:tc>
                  <a:txBody>
                    <a:bodyPr/>
                    <a:lstStyle/>
                    <a:p>
                      <a:r>
                        <a:rPr lang="en-US" sz="1200" dirty="0" err="1"/>
                        <a:t>patient_id</a:t>
                      </a:r>
                      <a:endParaRPr lang="en-US" sz="1200" dirty="0"/>
                    </a:p>
                  </a:txBody>
                  <a:tcPr/>
                </a:tc>
                <a:tc>
                  <a:txBody>
                    <a:bodyPr/>
                    <a:lstStyle/>
                    <a:p>
                      <a:r>
                        <a:rPr lang="en-US" sz="1200" dirty="0" err="1"/>
                        <a:t>lab_id</a:t>
                      </a:r>
                      <a:endParaRPr lang="en-US" sz="1200" dirty="0"/>
                    </a:p>
                  </a:txBody>
                  <a:tcPr/>
                </a:tc>
                <a:tc>
                  <a:txBody>
                    <a:bodyPr/>
                    <a:lstStyle/>
                    <a:p>
                      <a:r>
                        <a:rPr lang="en-US" sz="1200" dirty="0"/>
                        <a:t>date</a:t>
                      </a:r>
                    </a:p>
                  </a:txBody>
                  <a:tcPr/>
                </a:tc>
                <a:tc>
                  <a:txBody>
                    <a:bodyPr/>
                    <a:lstStyle/>
                    <a:p>
                      <a:r>
                        <a:rPr lang="en-US" sz="1200" dirty="0" err="1"/>
                        <a:t>lab_value</a:t>
                      </a:r>
                      <a:endParaRPr lang="en-US" sz="1200" dirty="0"/>
                    </a:p>
                  </a:txBody>
                  <a:tcPr/>
                </a:tc>
                <a:extLst>
                  <a:ext uri="{0D108BD9-81ED-4DB2-BD59-A6C34878D82A}">
                    <a16:rowId xmlns:a16="http://schemas.microsoft.com/office/drawing/2014/main" val="3371262133"/>
                  </a:ext>
                </a:extLst>
              </a:tr>
              <a:tr h="265599">
                <a:tc>
                  <a:txBody>
                    <a:bodyPr/>
                    <a:lstStyle/>
                    <a:p>
                      <a:r>
                        <a:rPr lang="en-US" sz="1200" dirty="0"/>
                        <a:t>1</a:t>
                      </a:r>
                    </a:p>
                  </a:txBody>
                  <a:tcPr/>
                </a:tc>
                <a:tc>
                  <a:txBody>
                    <a:bodyPr/>
                    <a:lstStyle/>
                    <a:p>
                      <a:r>
                        <a:rPr lang="en-US" sz="1200" dirty="0"/>
                        <a:t>123836</a:t>
                      </a:r>
                    </a:p>
                  </a:txBody>
                  <a:tcPr/>
                </a:tc>
                <a:tc>
                  <a:txBody>
                    <a:bodyPr/>
                    <a:lstStyle/>
                    <a:p>
                      <a:r>
                        <a:rPr lang="en-US" sz="1200" dirty="0"/>
                        <a:t>1/12/2018</a:t>
                      </a:r>
                    </a:p>
                  </a:txBody>
                  <a:tcPr/>
                </a:tc>
                <a:tc>
                  <a:txBody>
                    <a:bodyPr/>
                    <a:lstStyle/>
                    <a:p>
                      <a:r>
                        <a:rPr lang="en-US" sz="1200" dirty="0"/>
                        <a:t>0.512</a:t>
                      </a:r>
                    </a:p>
                  </a:txBody>
                  <a:tcPr/>
                </a:tc>
                <a:extLst>
                  <a:ext uri="{0D108BD9-81ED-4DB2-BD59-A6C34878D82A}">
                    <a16:rowId xmlns:a16="http://schemas.microsoft.com/office/drawing/2014/main" val="1116030921"/>
                  </a:ext>
                </a:extLst>
              </a:tr>
              <a:tr h="265599">
                <a:tc>
                  <a:txBody>
                    <a:bodyPr/>
                    <a:lstStyle/>
                    <a:p>
                      <a:r>
                        <a:rPr lang="en-US" sz="1200" dirty="0"/>
                        <a:t>1</a:t>
                      </a:r>
                    </a:p>
                  </a:txBody>
                  <a:tcPr/>
                </a:tc>
                <a:tc>
                  <a:txBody>
                    <a:bodyPr/>
                    <a:lstStyle/>
                    <a:p>
                      <a:r>
                        <a:rPr lang="en-US" sz="1200" dirty="0"/>
                        <a:t>211687</a:t>
                      </a:r>
                    </a:p>
                  </a:txBody>
                  <a:tcPr/>
                </a:tc>
                <a:tc>
                  <a:txBody>
                    <a:bodyPr/>
                    <a:lstStyle/>
                    <a:p>
                      <a:r>
                        <a:rPr lang="en-US" sz="1200" dirty="0"/>
                        <a:t>4/26/2018</a:t>
                      </a:r>
                    </a:p>
                  </a:txBody>
                  <a:tcPr/>
                </a:tc>
                <a:tc>
                  <a:txBody>
                    <a:bodyPr/>
                    <a:lstStyle/>
                    <a:p>
                      <a:r>
                        <a:rPr lang="en-US" sz="1200" dirty="0"/>
                        <a:t>300</a:t>
                      </a:r>
                    </a:p>
                  </a:txBody>
                  <a:tcPr/>
                </a:tc>
                <a:extLst>
                  <a:ext uri="{0D108BD9-81ED-4DB2-BD59-A6C34878D82A}">
                    <a16:rowId xmlns:a16="http://schemas.microsoft.com/office/drawing/2014/main" val="2470975023"/>
                  </a:ext>
                </a:extLst>
              </a:tr>
              <a:tr h="265599">
                <a:tc>
                  <a:txBody>
                    <a:bodyPr/>
                    <a:lstStyle/>
                    <a:p>
                      <a:r>
                        <a:rPr lang="en-US" sz="1200" dirty="0"/>
                        <a:t>1</a:t>
                      </a:r>
                    </a:p>
                  </a:txBody>
                  <a:tcPr/>
                </a:tc>
                <a:tc>
                  <a:txBody>
                    <a:bodyPr/>
                    <a:lstStyle/>
                    <a:p>
                      <a:r>
                        <a:rPr lang="en-US" sz="1200" dirty="0"/>
                        <a:t>135818</a:t>
                      </a:r>
                    </a:p>
                  </a:txBody>
                  <a:tcPr/>
                </a:tc>
                <a:tc>
                  <a:txBody>
                    <a:bodyPr/>
                    <a:lstStyle/>
                    <a:p>
                      <a:r>
                        <a:rPr lang="en-US" sz="1200" dirty="0"/>
                        <a:t>9/02/2018</a:t>
                      </a:r>
                    </a:p>
                  </a:txBody>
                  <a:tcPr/>
                </a:tc>
                <a:tc>
                  <a:txBody>
                    <a:bodyPr/>
                    <a:lstStyle/>
                    <a:p>
                      <a:r>
                        <a:rPr lang="en-US" sz="1200" dirty="0"/>
                        <a:t>1.24</a:t>
                      </a:r>
                    </a:p>
                  </a:txBody>
                  <a:tcPr/>
                </a:tc>
                <a:extLst>
                  <a:ext uri="{0D108BD9-81ED-4DB2-BD59-A6C34878D82A}">
                    <a16:rowId xmlns:a16="http://schemas.microsoft.com/office/drawing/2014/main" val="1791705683"/>
                  </a:ext>
                </a:extLst>
              </a:tr>
              <a:tr h="265599">
                <a:tc>
                  <a:txBody>
                    <a:bodyPr/>
                    <a:lstStyle/>
                    <a:p>
                      <a:r>
                        <a:rPr lang="en-US" sz="12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123836</a:t>
                      </a:r>
                    </a:p>
                  </a:txBody>
                  <a:tcPr/>
                </a:tc>
                <a:tc>
                  <a:txBody>
                    <a:bodyPr/>
                    <a:lstStyle/>
                    <a:p>
                      <a:r>
                        <a:rPr lang="en-US" sz="1200" dirty="0"/>
                        <a:t>3/12/2018</a:t>
                      </a:r>
                    </a:p>
                  </a:txBody>
                  <a:tcPr/>
                </a:tc>
                <a:tc>
                  <a:txBody>
                    <a:bodyPr/>
                    <a:lstStyle/>
                    <a:p>
                      <a:r>
                        <a:rPr lang="en-US" sz="1200" dirty="0"/>
                        <a:t>51</a:t>
                      </a:r>
                    </a:p>
                  </a:txBody>
                  <a:tcPr/>
                </a:tc>
                <a:extLst>
                  <a:ext uri="{0D108BD9-81ED-4DB2-BD59-A6C34878D82A}">
                    <a16:rowId xmlns:a16="http://schemas.microsoft.com/office/drawing/2014/main" val="4049223825"/>
                  </a:ext>
                </a:extLst>
              </a:tr>
              <a:tr h="265599">
                <a:tc>
                  <a:txBody>
                    <a:bodyPr/>
                    <a:lstStyle/>
                    <a:p>
                      <a:r>
                        <a:rPr lang="en-US" sz="1200" dirty="0"/>
                        <a:t>3</a:t>
                      </a:r>
                    </a:p>
                  </a:txBody>
                  <a:tcPr/>
                </a:tc>
                <a:tc>
                  <a:txBody>
                    <a:bodyPr/>
                    <a:lstStyle/>
                    <a:p>
                      <a:r>
                        <a:rPr lang="en-US" sz="1200" dirty="0"/>
                        <a:t>365581</a:t>
                      </a:r>
                    </a:p>
                  </a:txBody>
                  <a:tcPr/>
                </a:tc>
                <a:tc>
                  <a:txBody>
                    <a:bodyPr/>
                    <a:lstStyle/>
                    <a:p>
                      <a:r>
                        <a:rPr lang="en-US" sz="1200" dirty="0"/>
                        <a:t>5/26/2018</a:t>
                      </a:r>
                    </a:p>
                  </a:txBody>
                  <a:tcPr/>
                </a:tc>
                <a:tc>
                  <a:txBody>
                    <a:bodyPr/>
                    <a:lstStyle/>
                    <a:p>
                      <a:r>
                        <a:rPr lang="en-US" sz="1200" dirty="0"/>
                        <a:t>987</a:t>
                      </a:r>
                    </a:p>
                  </a:txBody>
                  <a:tcPr/>
                </a:tc>
                <a:extLst>
                  <a:ext uri="{0D108BD9-81ED-4DB2-BD59-A6C34878D82A}">
                    <a16:rowId xmlns:a16="http://schemas.microsoft.com/office/drawing/2014/main" val="3818706731"/>
                  </a:ext>
                </a:extLst>
              </a:tr>
              <a:tr h="265599">
                <a:tc>
                  <a:txBody>
                    <a:bodyPr/>
                    <a:lstStyle/>
                    <a:p>
                      <a:r>
                        <a:rPr lang="en-US" sz="1200" dirty="0"/>
                        <a:t>4</a:t>
                      </a:r>
                    </a:p>
                  </a:txBody>
                  <a:tcPr/>
                </a:tc>
                <a:tc>
                  <a:txBody>
                    <a:bodyPr/>
                    <a:lstStyle/>
                    <a:p>
                      <a:r>
                        <a:rPr lang="en-US" sz="1200" dirty="0"/>
                        <a:t>981048</a:t>
                      </a:r>
                    </a:p>
                  </a:txBody>
                  <a:tcPr/>
                </a:tc>
                <a:tc>
                  <a:txBody>
                    <a:bodyPr/>
                    <a:lstStyle/>
                    <a:p>
                      <a:r>
                        <a:rPr lang="en-US" sz="1200" dirty="0"/>
                        <a:t>7/02/2018</a:t>
                      </a:r>
                    </a:p>
                  </a:txBody>
                  <a:tcPr/>
                </a:tc>
                <a:tc>
                  <a:txBody>
                    <a:bodyPr/>
                    <a:lstStyle/>
                    <a:p>
                      <a:r>
                        <a:rPr lang="en-US" sz="1200" dirty="0"/>
                        <a:t>1547</a:t>
                      </a:r>
                    </a:p>
                  </a:txBody>
                  <a:tcPr/>
                </a:tc>
                <a:extLst>
                  <a:ext uri="{0D108BD9-81ED-4DB2-BD59-A6C34878D82A}">
                    <a16:rowId xmlns:a16="http://schemas.microsoft.com/office/drawing/2014/main" val="451860247"/>
                  </a:ext>
                </a:extLst>
              </a:tr>
              <a:tr h="265599">
                <a:tc>
                  <a:txBody>
                    <a:bodyPr/>
                    <a:lstStyle/>
                    <a:p>
                      <a:r>
                        <a:rPr lang="en-US" sz="1200" dirty="0"/>
                        <a:t>7</a:t>
                      </a:r>
                    </a:p>
                  </a:txBody>
                  <a:tcPr/>
                </a:tc>
                <a:tc>
                  <a:txBody>
                    <a:bodyPr/>
                    <a:lstStyle/>
                    <a:p>
                      <a:r>
                        <a:rPr lang="en-US" sz="1200" dirty="0"/>
                        <a:t>873871</a:t>
                      </a:r>
                    </a:p>
                  </a:txBody>
                  <a:tcPr/>
                </a:tc>
                <a:tc>
                  <a:txBody>
                    <a:bodyPr/>
                    <a:lstStyle/>
                    <a:p>
                      <a:r>
                        <a:rPr lang="en-US" sz="1200" dirty="0"/>
                        <a:t>8/15/2018</a:t>
                      </a:r>
                    </a:p>
                  </a:txBody>
                  <a:tcPr/>
                </a:tc>
                <a:tc>
                  <a:txBody>
                    <a:bodyPr/>
                    <a:lstStyle/>
                    <a:p>
                      <a:r>
                        <a:rPr lang="en-US" sz="1200" dirty="0"/>
                        <a:t>62</a:t>
                      </a:r>
                    </a:p>
                  </a:txBody>
                  <a:tcPr/>
                </a:tc>
                <a:extLst>
                  <a:ext uri="{0D108BD9-81ED-4DB2-BD59-A6C34878D82A}">
                    <a16:rowId xmlns:a16="http://schemas.microsoft.com/office/drawing/2014/main" val="984190973"/>
                  </a:ext>
                </a:extLst>
              </a:tr>
            </a:tbl>
          </a:graphicData>
        </a:graphic>
      </p:graphicFrame>
      <p:graphicFrame>
        <p:nvGraphicFramePr>
          <p:cNvPr id="10" name="Table 6">
            <a:extLst>
              <a:ext uri="{FF2B5EF4-FFF2-40B4-BE49-F238E27FC236}">
                <a16:creationId xmlns:a16="http://schemas.microsoft.com/office/drawing/2014/main" id="{5DB51666-4158-4105-9C00-1A0B8F957C84}"/>
              </a:ext>
            </a:extLst>
          </p:cNvPr>
          <p:cNvGraphicFramePr>
            <a:graphicFrameLocks noGrp="1"/>
          </p:cNvGraphicFramePr>
          <p:nvPr/>
        </p:nvGraphicFramePr>
        <p:xfrm>
          <a:off x="114305" y="2968597"/>
          <a:ext cx="2971356" cy="256032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767080">
                  <a:extLst>
                    <a:ext uri="{9D8B030D-6E8A-4147-A177-3AD203B41FA5}">
                      <a16:colId xmlns:a16="http://schemas.microsoft.com/office/drawing/2014/main" val="1840642482"/>
                    </a:ext>
                  </a:extLst>
                </a:gridCol>
                <a:gridCol w="436880">
                  <a:extLst>
                    <a:ext uri="{9D8B030D-6E8A-4147-A177-3AD203B41FA5}">
                      <a16:colId xmlns:a16="http://schemas.microsoft.com/office/drawing/2014/main" val="3211763075"/>
                    </a:ext>
                  </a:extLst>
                </a:gridCol>
                <a:gridCol w="878078">
                  <a:extLst>
                    <a:ext uri="{9D8B030D-6E8A-4147-A177-3AD203B41FA5}">
                      <a16:colId xmlns:a16="http://schemas.microsoft.com/office/drawing/2014/main" val="4140386551"/>
                    </a:ext>
                  </a:extLst>
                </a:gridCol>
              </a:tblGrid>
              <a:tr h="259508">
                <a:tc>
                  <a:txBody>
                    <a:bodyPr/>
                    <a:lstStyle/>
                    <a:p>
                      <a:r>
                        <a:rPr lang="en-US" sz="1200" dirty="0" err="1"/>
                        <a:t>patient_id</a:t>
                      </a:r>
                      <a:endParaRPr lang="en-US" sz="1200" dirty="0"/>
                    </a:p>
                  </a:txBody>
                  <a:tcPr/>
                </a:tc>
                <a:tc>
                  <a:txBody>
                    <a:bodyPr/>
                    <a:lstStyle/>
                    <a:p>
                      <a:r>
                        <a:rPr lang="en-US" sz="1200" dirty="0"/>
                        <a:t>DOB</a:t>
                      </a:r>
                    </a:p>
                  </a:txBody>
                  <a:tcPr/>
                </a:tc>
                <a:tc>
                  <a:txBody>
                    <a:bodyPr/>
                    <a:lstStyle/>
                    <a:p>
                      <a:r>
                        <a:rPr lang="en-US" sz="1200" dirty="0"/>
                        <a:t>sex</a:t>
                      </a:r>
                    </a:p>
                  </a:txBody>
                  <a:tcPr/>
                </a:tc>
                <a:tc>
                  <a:txBody>
                    <a:bodyPr/>
                    <a:lstStyle/>
                    <a:p>
                      <a:r>
                        <a:rPr lang="en-US" sz="1200" dirty="0"/>
                        <a:t>group</a:t>
                      </a:r>
                    </a:p>
                  </a:txBody>
                  <a:tcPr/>
                </a:tc>
                <a:extLst>
                  <a:ext uri="{0D108BD9-81ED-4DB2-BD59-A6C34878D82A}">
                    <a16:rowId xmlns:a16="http://schemas.microsoft.com/office/drawing/2014/main" val="3371262133"/>
                  </a:ext>
                </a:extLst>
              </a:tr>
              <a:tr h="259508">
                <a:tc>
                  <a:txBody>
                    <a:bodyPr/>
                    <a:lstStyle/>
                    <a:p>
                      <a:r>
                        <a:rPr lang="en-US" sz="1200" dirty="0"/>
                        <a:t>1</a:t>
                      </a:r>
                    </a:p>
                  </a:txBody>
                  <a:tcPr/>
                </a:tc>
                <a:tc>
                  <a:txBody>
                    <a:bodyPr/>
                    <a:lstStyle/>
                    <a:p>
                      <a:r>
                        <a:rPr lang="en-US" sz="1200" dirty="0"/>
                        <a:t>09/06/84</a:t>
                      </a:r>
                    </a:p>
                  </a:txBody>
                  <a:tcPr/>
                </a:tc>
                <a:tc>
                  <a:txBody>
                    <a:bodyPr/>
                    <a:lstStyle/>
                    <a:p>
                      <a:r>
                        <a:rPr lang="en-US" sz="1200" dirty="0"/>
                        <a:t>M</a:t>
                      </a:r>
                    </a:p>
                  </a:txBody>
                  <a:tcPr/>
                </a:tc>
                <a:tc>
                  <a:txBody>
                    <a:bodyPr/>
                    <a:lstStyle/>
                    <a:p>
                      <a:r>
                        <a:rPr lang="en-US" sz="1200" dirty="0"/>
                        <a:t>Treatment</a:t>
                      </a:r>
                    </a:p>
                  </a:txBody>
                  <a:tcPr/>
                </a:tc>
                <a:extLst>
                  <a:ext uri="{0D108BD9-81ED-4DB2-BD59-A6C34878D82A}">
                    <a16:rowId xmlns:a16="http://schemas.microsoft.com/office/drawing/2014/main" val="1116030921"/>
                  </a:ext>
                </a:extLst>
              </a:tr>
              <a:tr h="259508">
                <a:tc>
                  <a:txBody>
                    <a:bodyPr/>
                    <a:lstStyle/>
                    <a:p>
                      <a:r>
                        <a:rPr lang="en-US" sz="1200" dirty="0"/>
                        <a:t>2</a:t>
                      </a:r>
                    </a:p>
                  </a:txBody>
                  <a:tcPr/>
                </a:tc>
                <a:tc>
                  <a:txBody>
                    <a:bodyPr/>
                    <a:lstStyle/>
                    <a:p>
                      <a:r>
                        <a:rPr lang="en-US" sz="1200" dirty="0"/>
                        <a:t>07/05/85</a:t>
                      </a:r>
                    </a:p>
                  </a:txBody>
                  <a:tcPr/>
                </a:tc>
                <a:tc>
                  <a:txBody>
                    <a:bodyPr/>
                    <a:lstStyle/>
                    <a:p>
                      <a:r>
                        <a:rPr lang="en-US" sz="1200" dirty="0"/>
                        <a:t>F</a:t>
                      </a:r>
                    </a:p>
                  </a:txBody>
                  <a:tcPr/>
                </a:tc>
                <a:tc>
                  <a:txBody>
                    <a:bodyPr/>
                    <a:lstStyle/>
                    <a:p>
                      <a:r>
                        <a:rPr lang="en-US" sz="1200" dirty="0"/>
                        <a:t>Control</a:t>
                      </a:r>
                    </a:p>
                  </a:txBody>
                  <a:tcPr/>
                </a:tc>
                <a:extLst>
                  <a:ext uri="{0D108BD9-81ED-4DB2-BD59-A6C34878D82A}">
                    <a16:rowId xmlns:a16="http://schemas.microsoft.com/office/drawing/2014/main" val="2470975023"/>
                  </a:ext>
                </a:extLst>
              </a:tr>
              <a:tr h="259508">
                <a:tc>
                  <a:txBody>
                    <a:bodyPr/>
                    <a:lstStyle/>
                    <a:p>
                      <a:r>
                        <a:rPr lang="en-US" sz="1200" dirty="0"/>
                        <a:t>3</a:t>
                      </a:r>
                    </a:p>
                  </a:txBody>
                  <a:tcPr/>
                </a:tc>
                <a:tc>
                  <a:txBody>
                    <a:bodyPr/>
                    <a:lstStyle/>
                    <a:p>
                      <a:r>
                        <a:rPr lang="en-US" sz="1200" dirty="0"/>
                        <a:t>06/27/57</a:t>
                      </a:r>
                    </a:p>
                  </a:txBody>
                  <a:tcPr/>
                </a:tc>
                <a:tc>
                  <a:txBody>
                    <a:bodyPr/>
                    <a:lstStyle/>
                    <a:p>
                      <a:r>
                        <a:rPr lang="en-US" sz="1200" dirty="0"/>
                        <a:t>F</a:t>
                      </a:r>
                    </a:p>
                  </a:txBody>
                  <a:tcPr/>
                </a:tc>
                <a:tc>
                  <a:txBody>
                    <a:bodyPr/>
                    <a:lstStyle/>
                    <a:p>
                      <a:r>
                        <a:rPr lang="en-US" sz="1200" dirty="0"/>
                        <a:t>Treatment</a:t>
                      </a:r>
                    </a:p>
                  </a:txBody>
                  <a:tcPr/>
                </a:tc>
                <a:extLst>
                  <a:ext uri="{0D108BD9-81ED-4DB2-BD59-A6C34878D82A}">
                    <a16:rowId xmlns:a16="http://schemas.microsoft.com/office/drawing/2014/main" val="1791705683"/>
                  </a:ext>
                </a:extLst>
              </a:tr>
              <a:tr h="259508">
                <a:tc>
                  <a:txBody>
                    <a:bodyPr/>
                    <a:lstStyle/>
                    <a:p>
                      <a:r>
                        <a:rPr lang="en-US" sz="12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01/28/87</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4049223825"/>
                  </a:ext>
                </a:extLst>
              </a:tr>
              <a:tr h="259508">
                <a:tc>
                  <a:txBody>
                    <a:bodyPr/>
                    <a:lstStyle/>
                    <a:p>
                      <a:r>
                        <a:rPr lang="en-US" sz="1200" dirty="0"/>
                        <a:t>5</a:t>
                      </a:r>
                    </a:p>
                  </a:txBody>
                  <a:tcPr/>
                </a:tc>
                <a:tc>
                  <a:txBody>
                    <a:bodyPr/>
                    <a:lstStyle/>
                    <a:p>
                      <a:r>
                        <a:rPr lang="en-US" sz="1200" dirty="0"/>
                        <a:t>10/30/16</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3818706731"/>
                  </a:ext>
                </a:extLst>
              </a:tr>
            </a:tbl>
          </a:graphicData>
        </a:graphic>
      </p:graphicFrame>
      <p:sp>
        <p:nvSpPr>
          <p:cNvPr id="14" name="TextBox 13">
            <a:extLst>
              <a:ext uri="{FF2B5EF4-FFF2-40B4-BE49-F238E27FC236}">
                <a16:creationId xmlns:a16="http://schemas.microsoft.com/office/drawing/2014/main" id="{2D1C6594-6806-41CE-B805-686D39E75D3A}"/>
              </a:ext>
            </a:extLst>
          </p:cNvPr>
          <p:cNvSpPr txBox="1"/>
          <p:nvPr/>
        </p:nvSpPr>
        <p:spPr>
          <a:xfrm>
            <a:off x="4925117" y="2353043"/>
            <a:ext cx="969057" cy="307777"/>
          </a:xfrm>
          <a:prstGeom prst="rect">
            <a:avLst/>
          </a:prstGeom>
          <a:noFill/>
        </p:spPr>
        <p:txBody>
          <a:bodyPr wrap="square" rtlCol="0">
            <a:spAutoFit/>
          </a:bodyPr>
          <a:lstStyle/>
          <a:p>
            <a:r>
              <a:rPr lang="en-US" sz="1400" dirty="0" err="1"/>
              <a:t>labs_df</a:t>
            </a:r>
            <a:endParaRPr lang="en-US" sz="1400" dirty="0"/>
          </a:p>
        </p:txBody>
      </p:sp>
      <p:sp>
        <p:nvSpPr>
          <p:cNvPr id="15" name="TextBox 14">
            <a:extLst>
              <a:ext uri="{FF2B5EF4-FFF2-40B4-BE49-F238E27FC236}">
                <a16:creationId xmlns:a16="http://schemas.microsoft.com/office/drawing/2014/main" id="{2D1C6594-6806-41CE-B805-686D39E75D3A}"/>
              </a:ext>
            </a:extLst>
          </p:cNvPr>
          <p:cNvSpPr txBox="1"/>
          <p:nvPr/>
        </p:nvSpPr>
        <p:spPr>
          <a:xfrm>
            <a:off x="1016642" y="2660820"/>
            <a:ext cx="1337321" cy="307777"/>
          </a:xfrm>
          <a:prstGeom prst="rect">
            <a:avLst/>
          </a:prstGeom>
          <a:noFill/>
        </p:spPr>
        <p:txBody>
          <a:bodyPr wrap="square" rtlCol="0">
            <a:spAutoFit/>
          </a:bodyPr>
          <a:lstStyle/>
          <a:p>
            <a:r>
              <a:rPr lang="en-US" sz="1400" dirty="0" err="1"/>
              <a:t>patient_df</a:t>
            </a:r>
            <a:endParaRPr lang="en-US" sz="1400" dirty="0"/>
          </a:p>
        </p:txBody>
      </p:sp>
      <p:sp>
        <p:nvSpPr>
          <p:cNvPr id="3" name="Rectangle 2"/>
          <p:cNvSpPr/>
          <p:nvPr/>
        </p:nvSpPr>
        <p:spPr>
          <a:xfrm>
            <a:off x="2562996" y="1865819"/>
            <a:ext cx="7433620" cy="369332"/>
          </a:xfrm>
          <a:prstGeom prst="rect">
            <a:avLst/>
          </a:prstGeom>
        </p:spPr>
        <p:txBody>
          <a:bodyPr wrap="square">
            <a:spAutoFit/>
          </a:bodyPr>
          <a:lstStyle/>
          <a:p>
            <a:r>
              <a:rPr lang="en-US" dirty="0" err="1"/>
              <a:t>right_joined_df</a:t>
            </a:r>
            <a:r>
              <a:rPr lang="en-US" dirty="0"/>
              <a:t> = </a:t>
            </a:r>
            <a:r>
              <a:rPr lang="en-US" dirty="0" err="1"/>
              <a:t>patient_df.merge</a:t>
            </a:r>
            <a:r>
              <a:rPr lang="en-US" dirty="0"/>
              <a:t>(</a:t>
            </a:r>
            <a:r>
              <a:rPr lang="en-US" dirty="0" err="1"/>
              <a:t>labs_df</a:t>
            </a:r>
            <a:r>
              <a:rPr lang="en-US" dirty="0"/>
              <a:t>, on = '</a:t>
            </a:r>
            <a:r>
              <a:rPr lang="en-US" dirty="0" err="1"/>
              <a:t>patient_id</a:t>
            </a:r>
            <a:r>
              <a:rPr lang="en-US" dirty="0"/>
              <a:t>', how = 'right')</a:t>
            </a:r>
          </a:p>
        </p:txBody>
      </p:sp>
      <p:sp>
        <p:nvSpPr>
          <p:cNvPr id="5" name="Rectangle 4"/>
          <p:cNvSpPr/>
          <p:nvPr/>
        </p:nvSpPr>
        <p:spPr>
          <a:xfrm>
            <a:off x="1256270" y="936814"/>
            <a:ext cx="9715971" cy="830997"/>
          </a:xfrm>
          <a:prstGeom prst="rect">
            <a:avLst/>
          </a:prstGeom>
        </p:spPr>
        <p:txBody>
          <a:bodyPr wrap="square">
            <a:spAutoFit/>
          </a:bodyPr>
          <a:lstStyle/>
          <a:p>
            <a:r>
              <a:rPr lang="en-US" sz="2400" b="1" dirty="0">
                <a:solidFill>
                  <a:srgbClr val="FF0000"/>
                </a:solidFill>
                <a:sym typeface="Wingdings" panose="05000000000000000000" pitchFamily="2" charset="2"/>
              </a:rPr>
              <a:t>Right Joins: </a:t>
            </a:r>
            <a:r>
              <a:rPr lang="en-US" sz="2400" dirty="0">
                <a:solidFill>
                  <a:srgbClr val="FF0000"/>
                </a:solidFill>
                <a:sym typeface="Wingdings" panose="05000000000000000000" pitchFamily="2" charset="2"/>
              </a:rPr>
              <a:t>“Use only keys from the right DF” </a:t>
            </a:r>
          </a:p>
          <a:p>
            <a:r>
              <a:rPr lang="en-US" sz="2400" dirty="0">
                <a:solidFill>
                  <a:srgbClr val="FF0000"/>
                </a:solidFill>
                <a:sym typeface="Wingdings" panose="05000000000000000000" pitchFamily="2" charset="2"/>
              </a:rPr>
              <a:t>	– only keeps </a:t>
            </a:r>
            <a:r>
              <a:rPr lang="en-US" sz="2400" dirty="0" err="1">
                <a:solidFill>
                  <a:srgbClr val="FF0000"/>
                </a:solidFill>
                <a:sym typeface="Wingdings" panose="05000000000000000000" pitchFamily="2" charset="2"/>
              </a:rPr>
              <a:t>obs</a:t>
            </a:r>
            <a:r>
              <a:rPr lang="en-US" sz="2400" dirty="0">
                <a:solidFill>
                  <a:srgbClr val="FF0000"/>
                </a:solidFill>
                <a:sym typeface="Wingdings" panose="05000000000000000000" pitchFamily="2" charset="2"/>
              </a:rPr>
              <a:t> from left DF if keys exist in right DF</a:t>
            </a:r>
          </a:p>
        </p:txBody>
      </p:sp>
      <p:cxnSp>
        <p:nvCxnSpPr>
          <p:cNvPr id="12" name="Straight Arrow Connector 11"/>
          <p:cNvCxnSpPr/>
          <p:nvPr/>
        </p:nvCxnSpPr>
        <p:spPr>
          <a:xfrm>
            <a:off x="6850389" y="3779765"/>
            <a:ext cx="48980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Plus 15"/>
          <p:cNvSpPr/>
          <p:nvPr/>
        </p:nvSpPr>
        <p:spPr>
          <a:xfrm>
            <a:off x="3181864" y="3645244"/>
            <a:ext cx="311345" cy="296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nvGraphicFramePr>
        <p:xfrm>
          <a:off x="7451125" y="2614942"/>
          <a:ext cx="4151440" cy="2009599"/>
        </p:xfrm>
        <a:graphic>
          <a:graphicData uri="http://schemas.openxmlformats.org/drawingml/2006/table">
            <a:tbl>
              <a:tblPr firstRow="1" bandRow="1">
                <a:tableStyleId>{5C22544A-7EE6-4342-B048-85BDC9FD1C3A}</a:tableStyleId>
              </a:tblPr>
              <a:tblGrid>
                <a:gridCol w="720853">
                  <a:extLst>
                    <a:ext uri="{9D8B030D-6E8A-4147-A177-3AD203B41FA5}">
                      <a16:colId xmlns:a16="http://schemas.microsoft.com/office/drawing/2014/main" val="4004501413"/>
                    </a:ext>
                  </a:extLst>
                </a:gridCol>
                <a:gridCol w="723900">
                  <a:extLst>
                    <a:ext uri="{9D8B030D-6E8A-4147-A177-3AD203B41FA5}">
                      <a16:colId xmlns:a16="http://schemas.microsoft.com/office/drawing/2014/main" val="4222480027"/>
                    </a:ext>
                  </a:extLst>
                </a:gridCol>
                <a:gridCol w="266700">
                  <a:extLst>
                    <a:ext uri="{9D8B030D-6E8A-4147-A177-3AD203B41FA5}">
                      <a16:colId xmlns:a16="http://schemas.microsoft.com/office/drawing/2014/main" val="185748373"/>
                    </a:ext>
                  </a:extLst>
                </a:gridCol>
                <a:gridCol w="644525">
                  <a:extLst>
                    <a:ext uri="{9D8B030D-6E8A-4147-A177-3AD203B41FA5}">
                      <a16:colId xmlns:a16="http://schemas.microsoft.com/office/drawing/2014/main" val="1399121433"/>
                    </a:ext>
                  </a:extLst>
                </a:gridCol>
                <a:gridCol w="473075">
                  <a:extLst>
                    <a:ext uri="{9D8B030D-6E8A-4147-A177-3AD203B41FA5}">
                      <a16:colId xmlns:a16="http://schemas.microsoft.com/office/drawing/2014/main" val="602629856"/>
                    </a:ext>
                  </a:extLst>
                </a:gridCol>
                <a:gridCol w="652462">
                  <a:extLst>
                    <a:ext uri="{9D8B030D-6E8A-4147-A177-3AD203B41FA5}">
                      <a16:colId xmlns:a16="http://schemas.microsoft.com/office/drawing/2014/main" val="3854970056"/>
                    </a:ext>
                  </a:extLst>
                </a:gridCol>
                <a:gridCol w="669925">
                  <a:extLst>
                    <a:ext uri="{9D8B030D-6E8A-4147-A177-3AD203B41FA5}">
                      <a16:colId xmlns:a16="http://schemas.microsoft.com/office/drawing/2014/main" val="2428619080"/>
                    </a:ext>
                  </a:extLst>
                </a:gridCol>
              </a:tblGrid>
              <a:tr h="233927">
                <a:tc>
                  <a:txBody>
                    <a:bodyPr/>
                    <a:lstStyle/>
                    <a:p>
                      <a:pPr marL="0" algn="l" defTabSz="457200" rtl="0" eaLnBrk="1" fontAlgn="b" latinLnBrk="0" hangingPunct="1"/>
                      <a:r>
                        <a:rPr lang="en-US" sz="1200" b="1" kern="1200" dirty="0" err="1">
                          <a:solidFill>
                            <a:schemeClr val="lt1"/>
                          </a:solidFill>
                          <a:latin typeface="+mn-lt"/>
                          <a:ea typeface="+mn-ea"/>
                          <a:cs typeface="+mn-cs"/>
                        </a:rPr>
                        <a:t>patient_id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DOB</a:t>
                      </a: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sex</a:t>
                      </a: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group</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date</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lab_value</a:t>
                      </a:r>
                      <a:endParaRPr lang="en-US" sz="1200" b="1" kern="1200" dirty="0">
                        <a:solidFill>
                          <a:schemeClr val="lt1"/>
                        </a:solidFill>
                        <a:latin typeface="+mn-lt"/>
                        <a:ea typeface="+mn-ea"/>
                        <a:cs typeface="+mn-cs"/>
                      </a:endParaRPr>
                    </a:p>
                  </a:txBody>
                  <a:tcPr marL="6350" marR="6350" marT="6350" marB="0" anchor="b"/>
                </a:tc>
                <a:extLst>
                  <a:ext uri="{0D108BD9-81ED-4DB2-BD59-A6C34878D82A}">
                    <a16:rowId xmlns:a16="http://schemas.microsoft.com/office/drawing/2014/main" val="3510498057"/>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0.512</a:t>
                      </a:r>
                    </a:p>
                  </a:txBody>
                  <a:tcPr marL="6350" marR="6350" marT="6350" marB="0" anchor="b"/>
                </a:tc>
                <a:extLst>
                  <a:ext uri="{0D108BD9-81ED-4DB2-BD59-A6C34878D82A}">
                    <a16:rowId xmlns:a16="http://schemas.microsoft.com/office/drawing/2014/main" val="846057403"/>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211687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a:t>
                      </a:r>
                    </a:p>
                  </a:txBody>
                  <a:tcPr marL="6350" marR="6350" marT="6350" marB="0" anchor="b"/>
                </a:tc>
                <a:extLst>
                  <a:ext uri="{0D108BD9-81ED-4DB2-BD59-A6C34878D82A}">
                    <a16:rowId xmlns:a16="http://schemas.microsoft.com/office/drawing/2014/main" val="166918021"/>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135818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1.24</a:t>
                      </a:r>
                    </a:p>
                  </a:txBody>
                  <a:tcPr marL="6350" marR="6350" marT="6350" marB="0" anchor="b"/>
                </a:tc>
                <a:extLst>
                  <a:ext uri="{0D108BD9-81ED-4DB2-BD59-A6C34878D82A}">
                    <a16:rowId xmlns:a16="http://schemas.microsoft.com/office/drawing/2014/main" val="797563382"/>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a:t>
                      </a:r>
                    </a:p>
                  </a:txBody>
                  <a:tcPr marL="6350" marR="6350" marT="6350" marB="0" anchor="b"/>
                </a:tc>
                <a:extLst>
                  <a:ext uri="{0D108BD9-81ED-4DB2-BD59-A6C34878D82A}">
                    <a16:rowId xmlns:a16="http://schemas.microsoft.com/office/drawing/2014/main" val="3904550967"/>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365581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987</a:t>
                      </a:r>
                    </a:p>
                  </a:txBody>
                  <a:tcPr marL="6350" marR="6350" marT="6350" marB="0" anchor="b"/>
                </a:tc>
                <a:extLst>
                  <a:ext uri="{0D108BD9-81ED-4DB2-BD59-A6C34878D82A}">
                    <a16:rowId xmlns:a16="http://schemas.microsoft.com/office/drawing/2014/main" val="3887085583"/>
                  </a:ext>
                </a:extLst>
              </a:tr>
              <a:tr h="233927">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1/28/1987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Control</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981048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1547</a:t>
                      </a:r>
                    </a:p>
                  </a:txBody>
                  <a:tcPr marL="6350" marR="6350" marT="6350" marB="0" anchor="b"/>
                </a:tc>
                <a:extLst>
                  <a:ext uri="{0D108BD9-81ED-4DB2-BD59-A6C34878D82A}">
                    <a16:rowId xmlns:a16="http://schemas.microsoft.com/office/drawing/2014/main" val="3285488815"/>
                  </a:ext>
                </a:extLst>
              </a:tr>
              <a:tr h="233927">
                <a:tc>
                  <a:txBody>
                    <a:bodyPr/>
                    <a:lstStyle/>
                    <a:p>
                      <a:pPr algn="r" fontAlgn="b"/>
                      <a:r>
                        <a:rPr lang="en-US" sz="1100" b="0" i="0" u="none" strike="noStrike">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873871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8/15/2018</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62</a:t>
                      </a:r>
                    </a:p>
                  </a:txBody>
                  <a:tcPr marL="6350" marR="6350" marT="6350" marB="0" anchor="b"/>
                </a:tc>
                <a:extLst>
                  <a:ext uri="{0D108BD9-81ED-4DB2-BD59-A6C34878D82A}">
                    <a16:rowId xmlns:a16="http://schemas.microsoft.com/office/drawing/2014/main" val="959224704"/>
                  </a:ext>
                </a:extLst>
              </a:tr>
            </a:tbl>
          </a:graphicData>
        </a:graphic>
      </p:graphicFrame>
      <p:sp>
        <p:nvSpPr>
          <p:cNvPr id="21" name="TextBox 20">
            <a:extLst>
              <a:ext uri="{FF2B5EF4-FFF2-40B4-BE49-F238E27FC236}">
                <a16:creationId xmlns:a16="http://schemas.microsoft.com/office/drawing/2014/main" id="{2D1C6594-6806-41CE-B805-686D39E75D3A}"/>
              </a:ext>
            </a:extLst>
          </p:cNvPr>
          <p:cNvSpPr txBox="1"/>
          <p:nvPr/>
        </p:nvSpPr>
        <p:spPr>
          <a:xfrm>
            <a:off x="9144474" y="2307165"/>
            <a:ext cx="1457623" cy="307777"/>
          </a:xfrm>
          <a:prstGeom prst="rect">
            <a:avLst/>
          </a:prstGeom>
          <a:noFill/>
        </p:spPr>
        <p:txBody>
          <a:bodyPr wrap="square" rtlCol="0">
            <a:spAutoFit/>
          </a:bodyPr>
          <a:lstStyle/>
          <a:p>
            <a:r>
              <a:rPr lang="en-US" sz="1400" dirty="0" err="1"/>
              <a:t>right_joined_df</a:t>
            </a:r>
            <a:endParaRPr lang="en-US" sz="1400" dirty="0"/>
          </a:p>
        </p:txBody>
      </p:sp>
    </p:spTree>
    <p:extLst>
      <p:ext uri="{BB962C8B-B14F-4D97-AF65-F5344CB8AC3E}">
        <p14:creationId xmlns:p14="http://schemas.microsoft.com/office/powerpoint/2010/main" val="998509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10067"/>
            <a:ext cx="10018712" cy="722037"/>
          </a:xfrm>
        </p:spPr>
        <p:txBody>
          <a:bodyPr/>
          <a:lstStyle/>
          <a:p>
            <a:r>
              <a:rPr lang="en-US" dirty="0"/>
              <a:t>Inner Joins</a:t>
            </a:r>
          </a:p>
        </p:txBody>
      </p:sp>
      <p:sp>
        <p:nvSpPr>
          <p:cNvPr id="4" name="Slide Number Placeholder 3"/>
          <p:cNvSpPr>
            <a:spLocks noGrp="1"/>
          </p:cNvSpPr>
          <p:nvPr>
            <p:ph type="sldNum" sz="quarter" idx="12"/>
          </p:nvPr>
        </p:nvSpPr>
        <p:spPr>
          <a:xfrm>
            <a:off x="10981038" y="6098060"/>
            <a:ext cx="550862" cy="365125"/>
          </a:xfrm>
        </p:spPr>
        <p:txBody>
          <a:bodyPr/>
          <a:lstStyle/>
          <a:p>
            <a:pPr>
              <a:defRPr/>
            </a:pPr>
            <a:fld id="{022C14D7-BA05-5044-82A4-B816357EAFBA}" type="slidenum">
              <a:rPr lang="en-US" altLang="x-none" smtClean="0"/>
              <a:pPr>
                <a:defRPr/>
              </a:pPr>
              <a:t>22</a:t>
            </a:fld>
            <a:endParaRPr lang="en-US" altLang="x-none"/>
          </a:p>
        </p:txBody>
      </p:sp>
      <p:graphicFrame>
        <p:nvGraphicFramePr>
          <p:cNvPr id="6" name="Table 6">
            <a:extLst>
              <a:ext uri="{FF2B5EF4-FFF2-40B4-BE49-F238E27FC236}">
                <a16:creationId xmlns:a16="http://schemas.microsoft.com/office/drawing/2014/main" id="{B2A3F3A6-0CAE-4424-B293-B9B391784541}"/>
              </a:ext>
            </a:extLst>
          </p:cNvPr>
          <p:cNvGraphicFramePr>
            <a:graphicFrameLocks noGrp="1"/>
          </p:cNvGraphicFramePr>
          <p:nvPr/>
        </p:nvGraphicFramePr>
        <p:xfrm>
          <a:off x="3616777" y="2660820"/>
          <a:ext cx="3233612" cy="365760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673418">
                  <a:extLst>
                    <a:ext uri="{9D8B030D-6E8A-4147-A177-3AD203B41FA5}">
                      <a16:colId xmlns:a16="http://schemas.microsoft.com/office/drawing/2014/main" val="1840642482"/>
                    </a:ext>
                  </a:extLst>
                </a:gridCol>
                <a:gridCol w="830771">
                  <a:extLst>
                    <a:ext uri="{9D8B030D-6E8A-4147-A177-3AD203B41FA5}">
                      <a16:colId xmlns:a16="http://schemas.microsoft.com/office/drawing/2014/main" val="3211763075"/>
                    </a:ext>
                  </a:extLst>
                </a:gridCol>
                <a:gridCol w="840105">
                  <a:extLst>
                    <a:ext uri="{9D8B030D-6E8A-4147-A177-3AD203B41FA5}">
                      <a16:colId xmlns:a16="http://schemas.microsoft.com/office/drawing/2014/main" val="4140386551"/>
                    </a:ext>
                  </a:extLst>
                </a:gridCol>
              </a:tblGrid>
              <a:tr h="265599">
                <a:tc>
                  <a:txBody>
                    <a:bodyPr/>
                    <a:lstStyle/>
                    <a:p>
                      <a:r>
                        <a:rPr lang="en-US" sz="1200" dirty="0" err="1"/>
                        <a:t>patient_id</a:t>
                      </a:r>
                      <a:endParaRPr lang="en-US" sz="1200" dirty="0"/>
                    </a:p>
                  </a:txBody>
                  <a:tcPr/>
                </a:tc>
                <a:tc>
                  <a:txBody>
                    <a:bodyPr/>
                    <a:lstStyle/>
                    <a:p>
                      <a:r>
                        <a:rPr lang="en-US" sz="1200" dirty="0" err="1"/>
                        <a:t>lab_id</a:t>
                      </a:r>
                      <a:endParaRPr lang="en-US" sz="1200" dirty="0"/>
                    </a:p>
                  </a:txBody>
                  <a:tcPr/>
                </a:tc>
                <a:tc>
                  <a:txBody>
                    <a:bodyPr/>
                    <a:lstStyle/>
                    <a:p>
                      <a:r>
                        <a:rPr lang="en-US" sz="1200" dirty="0"/>
                        <a:t>date</a:t>
                      </a:r>
                    </a:p>
                  </a:txBody>
                  <a:tcPr/>
                </a:tc>
                <a:tc>
                  <a:txBody>
                    <a:bodyPr/>
                    <a:lstStyle/>
                    <a:p>
                      <a:r>
                        <a:rPr lang="en-US" sz="1200" dirty="0" err="1"/>
                        <a:t>lab_value</a:t>
                      </a:r>
                      <a:endParaRPr lang="en-US" sz="1200" dirty="0"/>
                    </a:p>
                  </a:txBody>
                  <a:tcPr/>
                </a:tc>
                <a:extLst>
                  <a:ext uri="{0D108BD9-81ED-4DB2-BD59-A6C34878D82A}">
                    <a16:rowId xmlns:a16="http://schemas.microsoft.com/office/drawing/2014/main" val="3371262133"/>
                  </a:ext>
                </a:extLst>
              </a:tr>
              <a:tr h="265599">
                <a:tc>
                  <a:txBody>
                    <a:bodyPr/>
                    <a:lstStyle/>
                    <a:p>
                      <a:r>
                        <a:rPr lang="en-US" sz="1200" dirty="0"/>
                        <a:t>1</a:t>
                      </a:r>
                    </a:p>
                  </a:txBody>
                  <a:tcPr/>
                </a:tc>
                <a:tc>
                  <a:txBody>
                    <a:bodyPr/>
                    <a:lstStyle/>
                    <a:p>
                      <a:r>
                        <a:rPr lang="en-US" sz="1200" dirty="0"/>
                        <a:t>123836</a:t>
                      </a:r>
                    </a:p>
                  </a:txBody>
                  <a:tcPr/>
                </a:tc>
                <a:tc>
                  <a:txBody>
                    <a:bodyPr/>
                    <a:lstStyle/>
                    <a:p>
                      <a:r>
                        <a:rPr lang="en-US" sz="1200" dirty="0"/>
                        <a:t>1/12/2018</a:t>
                      </a:r>
                    </a:p>
                  </a:txBody>
                  <a:tcPr/>
                </a:tc>
                <a:tc>
                  <a:txBody>
                    <a:bodyPr/>
                    <a:lstStyle/>
                    <a:p>
                      <a:r>
                        <a:rPr lang="en-US" sz="1200" dirty="0"/>
                        <a:t>0.512</a:t>
                      </a:r>
                    </a:p>
                  </a:txBody>
                  <a:tcPr/>
                </a:tc>
                <a:extLst>
                  <a:ext uri="{0D108BD9-81ED-4DB2-BD59-A6C34878D82A}">
                    <a16:rowId xmlns:a16="http://schemas.microsoft.com/office/drawing/2014/main" val="1116030921"/>
                  </a:ext>
                </a:extLst>
              </a:tr>
              <a:tr h="265599">
                <a:tc>
                  <a:txBody>
                    <a:bodyPr/>
                    <a:lstStyle/>
                    <a:p>
                      <a:r>
                        <a:rPr lang="en-US" sz="1200" dirty="0"/>
                        <a:t>1</a:t>
                      </a:r>
                    </a:p>
                  </a:txBody>
                  <a:tcPr/>
                </a:tc>
                <a:tc>
                  <a:txBody>
                    <a:bodyPr/>
                    <a:lstStyle/>
                    <a:p>
                      <a:r>
                        <a:rPr lang="en-US" sz="1200" dirty="0"/>
                        <a:t>211687</a:t>
                      </a:r>
                    </a:p>
                  </a:txBody>
                  <a:tcPr/>
                </a:tc>
                <a:tc>
                  <a:txBody>
                    <a:bodyPr/>
                    <a:lstStyle/>
                    <a:p>
                      <a:r>
                        <a:rPr lang="en-US" sz="1200" dirty="0"/>
                        <a:t>4/26/2018</a:t>
                      </a:r>
                    </a:p>
                  </a:txBody>
                  <a:tcPr/>
                </a:tc>
                <a:tc>
                  <a:txBody>
                    <a:bodyPr/>
                    <a:lstStyle/>
                    <a:p>
                      <a:r>
                        <a:rPr lang="en-US" sz="1200" dirty="0"/>
                        <a:t>300</a:t>
                      </a:r>
                    </a:p>
                  </a:txBody>
                  <a:tcPr/>
                </a:tc>
                <a:extLst>
                  <a:ext uri="{0D108BD9-81ED-4DB2-BD59-A6C34878D82A}">
                    <a16:rowId xmlns:a16="http://schemas.microsoft.com/office/drawing/2014/main" val="2470975023"/>
                  </a:ext>
                </a:extLst>
              </a:tr>
              <a:tr h="265599">
                <a:tc>
                  <a:txBody>
                    <a:bodyPr/>
                    <a:lstStyle/>
                    <a:p>
                      <a:r>
                        <a:rPr lang="en-US" sz="1200" dirty="0"/>
                        <a:t>1</a:t>
                      </a:r>
                    </a:p>
                  </a:txBody>
                  <a:tcPr/>
                </a:tc>
                <a:tc>
                  <a:txBody>
                    <a:bodyPr/>
                    <a:lstStyle/>
                    <a:p>
                      <a:r>
                        <a:rPr lang="en-US" sz="1200" dirty="0"/>
                        <a:t>135818</a:t>
                      </a:r>
                    </a:p>
                  </a:txBody>
                  <a:tcPr/>
                </a:tc>
                <a:tc>
                  <a:txBody>
                    <a:bodyPr/>
                    <a:lstStyle/>
                    <a:p>
                      <a:r>
                        <a:rPr lang="en-US" sz="1200" dirty="0"/>
                        <a:t>9/02/2018</a:t>
                      </a:r>
                    </a:p>
                  </a:txBody>
                  <a:tcPr/>
                </a:tc>
                <a:tc>
                  <a:txBody>
                    <a:bodyPr/>
                    <a:lstStyle/>
                    <a:p>
                      <a:r>
                        <a:rPr lang="en-US" sz="1200" dirty="0"/>
                        <a:t>1.24</a:t>
                      </a:r>
                    </a:p>
                  </a:txBody>
                  <a:tcPr/>
                </a:tc>
                <a:extLst>
                  <a:ext uri="{0D108BD9-81ED-4DB2-BD59-A6C34878D82A}">
                    <a16:rowId xmlns:a16="http://schemas.microsoft.com/office/drawing/2014/main" val="1791705683"/>
                  </a:ext>
                </a:extLst>
              </a:tr>
              <a:tr h="265599">
                <a:tc>
                  <a:txBody>
                    <a:bodyPr/>
                    <a:lstStyle/>
                    <a:p>
                      <a:r>
                        <a:rPr lang="en-US" sz="12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123836</a:t>
                      </a:r>
                    </a:p>
                  </a:txBody>
                  <a:tcPr/>
                </a:tc>
                <a:tc>
                  <a:txBody>
                    <a:bodyPr/>
                    <a:lstStyle/>
                    <a:p>
                      <a:r>
                        <a:rPr lang="en-US" sz="1200" dirty="0"/>
                        <a:t>3/12/2018</a:t>
                      </a:r>
                    </a:p>
                  </a:txBody>
                  <a:tcPr/>
                </a:tc>
                <a:tc>
                  <a:txBody>
                    <a:bodyPr/>
                    <a:lstStyle/>
                    <a:p>
                      <a:r>
                        <a:rPr lang="en-US" sz="1200" dirty="0"/>
                        <a:t>51</a:t>
                      </a:r>
                    </a:p>
                  </a:txBody>
                  <a:tcPr/>
                </a:tc>
                <a:extLst>
                  <a:ext uri="{0D108BD9-81ED-4DB2-BD59-A6C34878D82A}">
                    <a16:rowId xmlns:a16="http://schemas.microsoft.com/office/drawing/2014/main" val="4049223825"/>
                  </a:ext>
                </a:extLst>
              </a:tr>
              <a:tr h="265599">
                <a:tc>
                  <a:txBody>
                    <a:bodyPr/>
                    <a:lstStyle/>
                    <a:p>
                      <a:r>
                        <a:rPr lang="en-US" sz="1200" dirty="0"/>
                        <a:t>3</a:t>
                      </a:r>
                    </a:p>
                  </a:txBody>
                  <a:tcPr/>
                </a:tc>
                <a:tc>
                  <a:txBody>
                    <a:bodyPr/>
                    <a:lstStyle/>
                    <a:p>
                      <a:r>
                        <a:rPr lang="en-US" sz="1200" dirty="0"/>
                        <a:t>365581</a:t>
                      </a:r>
                    </a:p>
                  </a:txBody>
                  <a:tcPr/>
                </a:tc>
                <a:tc>
                  <a:txBody>
                    <a:bodyPr/>
                    <a:lstStyle/>
                    <a:p>
                      <a:r>
                        <a:rPr lang="en-US" sz="1200" dirty="0"/>
                        <a:t>5/26/2018</a:t>
                      </a:r>
                    </a:p>
                  </a:txBody>
                  <a:tcPr/>
                </a:tc>
                <a:tc>
                  <a:txBody>
                    <a:bodyPr/>
                    <a:lstStyle/>
                    <a:p>
                      <a:r>
                        <a:rPr lang="en-US" sz="1200" dirty="0"/>
                        <a:t>987</a:t>
                      </a:r>
                    </a:p>
                  </a:txBody>
                  <a:tcPr/>
                </a:tc>
                <a:extLst>
                  <a:ext uri="{0D108BD9-81ED-4DB2-BD59-A6C34878D82A}">
                    <a16:rowId xmlns:a16="http://schemas.microsoft.com/office/drawing/2014/main" val="3818706731"/>
                  </a:ext>
                </a:extLst>
              </a:tr>
              <a:tr h="265599">
                <a:tc>
                  <a:txBody>
                    <a:bodyPr/>
                    <a:lstStyle/>
                    <a:p>
                      <a:r>
                        <a:rPr lang="en-US" sz="1200" dirty="0"/>
                        <a:t>4</a:t>
                      </a:r>
                    </a:p>
                  </a:txBody>
                  <a:tcPr/>
                </a:tc>
                <a:tc>
                  <a:txBody>
                    <a:bodyPr/>
                    <a:lstStyle/>
                    <a:p>
                      <a:r>
                        <a:rPr lang="en-US" sz="1200" dirty="0"/>
                        <a:t>981048</a:t>
                      </a:r>
                    </a:p>
                  </a:txBody>
                  <a:tcPr/>
                </a:tc>
                <a:tc>
                  <a:txBody>
                    <a:bodyPr/>
                    <a:lstStyle/>
                    <a:p>
                      <a:r>
                        <a:rPr lang="en-US" sz="1200" dirty="0"/>
                        <a:t>7/02/2018</a:t>
                      </a:r>
                    </a:p>
                  </a:txBody>
                  <a:tcPr/>
                </a:tc>
                <a:tc>
                  <a:txBody>
                    <a:bodyPr/>
                    <a:lstStyle/>
                    <a:p>
                      <a:r>
                        <a:rPr lang="en-US" sz="1200" dirty="0"/>
                        <a:t>1547</a:t>
                      </a:r>
                    </a:p>
                  </a:txBody>
                  <a:tcPr/>
                </a:tc>
                <a:extLst>
                  <a:ext uri="{0D108BD9-81ED-4DB2-BD59-A6C34878D82A}">
                    <a16:rowId xmlns:a16="http://schemas.microsoft.com/office/drawing/2014/main" val="451860247"/>
                  </a:ext>
                </a:extLst>
              </a:tr>
              <a:tr h="265599">
                <a:tc>
                  <a:txBody>
                    <a:bodyPr/>
                    <a:lstStyle/>
                    <a:p>
                      <a:r>
                        <a:rPr lang="en-US" sz="1200" dirty="0"/>
                        <a:t>7</a:t>
                      </a:r>
                    </a:p>
                  </a:txBody>
                  <a:tcPr/>
                </a:tc>
                <a:tc>
                  <a:txBody>
                    <a:bodyPr/>
                    <a:lstStyle/>
                    <a:p>
                      <a:r>
                        <a:rPr lang="en-US" sz="1200" dirty="0"/>
                        <a:t>873871</a:t>
                      </a:r>
                    </a:p>
                  </a:txBody>
                  <a:tcPr/>
                </a:tc>
                <a:tc>
                  <a:txBody>
                    <a:bodyPr/>
                    <a:lstStyle/>
                    <a:p>
                      <a:r>
                        <a:rPr lang="en-US" sz="1200" dirty="0"/>
                        <a:t>8/15/2018</a:t>
                      </a:r>
                    </a:p>
                  </a:txBody>
                  <a:tcPr/>
                </a:tc>
                <a:tc>
                  <a:txBody>
                    <a:bodyPr/>
                    <a:lstStyle/>
                    <a:p>
                      <a:r>
                        <a:rPr lang="en-US" sz="1200" dirty="0"/>
                        <a:t>62</a:t>
                      </a:r>
                    </a:p>
                  </a:txBody>
                  <a:tcPr/>
                </a:tc>
                <a:extLst>
                  <a:ext uri="{0D108BD9-81ED-4DB2-BD59-A6C34878D82A}">
                    <a16:rowId xmlns:a16="http://schemas.microsoft.com/office/drawing/2014/main" val="984190973"/>
                  </a:ext>
                </a:extLst>
              </a:tr>
            </a:tbl>
          </a:graphicData>
        </a:graphic>
      </p:graphicFrame>
      <p:graphicFrame>
        <p:nvGraphicFramePr>
          <p:cNvPr id="10" name="Table 6">
            <a:extLst>
              <a:ext uri="{FF2B5EF4-FFF2-40B4-BE49-F238E27FC236}">
                <a16:creationId xmlns:a16="http://schemas.microsoft.com/office/drawing/2014/main" id="{5DB51666-4158-4105-9C00-1A0B8F957C84}"/>
              </a:ext>
            </a:extLst>
          </p:cNvPr>
          <p:cNvGraphicFramePr>
            <a:graphicFrameLocks noGrp="1"/>
          </p:cNvGraphicFramePr>
          <p:nvPr/>
        </p:nvGraphicFramePr>
        <p:xfrm>
          <a:off x="114305" y="2968597"/>
          <a:ext cx="2971356" cy="256032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767080">
                  <a:extLst>
                    <a:ext uri="{9D8B030D-6E8A-4147-A177-3AD203B41FA5}">
                      <a16:colId xmlns:a16="http://schemas.microsoft.com/office/drawing/2014/main" val="1840642482"/>
                    </a:ext>
                  </a:extLst>
                </a:gridCol>
                <a:gridCol w="436880">
                  <a:extLst>
                    <a:ext uri="{9D8B030D-6E8A-4147-A177-3AD203B41FA5}">
                      <a16:colId xmlns:a16="http://schemas.microsoft.com/office/drawing/2014/main" val="3211763075"/>
                    </a:ext>
                  </a:extLst>
                </a:gridCol>
                <a:gridCol w="878078">
                  <a:extLst>
                    <a:ext uri="{9D8B030D-6E8A-4147-A177-3AD203B41FA5}">
                      <a16:colId xmlns:a16="http://schemas.microsoft.com/office/drawing/2014/main" val="4140386551"/>
                    </a:ext>
                  </a:extLst>
                </a:gridCol>
              </a:tblGrid>
              <a:tr h="259508">
                <a:tc>
                  <a:txBody>
                    <a:bodyPr/>
                    <a:lstStyle/>
                    <a:p>
                      <a:r>
                        <a:rPr lang="en-US" sz="1200" dirty="0" err="1"/>
                        <a:t>patient_id</a:t>
                      </a:r>
                      <a:endParaRPr lang="en-US" sz="1200" dirty="0"/>
                    </a:p>
                  </a:txBody>
                  <a:tcPr/>
                </a:tc>
                <a:tc>
                  <a:txBody>
                    <a:bodyPr/>
                    <a:lstStyle/>
                    <a:p>
                      <a:r>
                        <a:rPr lang="en-US" sz="1200" dirty="0"/>
                        <a:t>DOB</a:t>
                      </a:r>
                    </a:p>
                  </a:txBody>
                  <a:tcPr/>
                </a:tc>
                <a:tc>
                  <a:txBody>
                    <a:bodyPr/>
                    <a:lstStyle/>
                    <a:p>
                      <a:r>
                        <a:rPr lang="en-US" sz="1200" dirty="0"/>
                        <a:t>sex</a:t>
                      </a:r>
                    </a:p>
                  </a:txBody>
                  <a:tcPr/>
                </a:tc>
                <a:tc>
                  <a:txBody>
                    <a:bodyPr/>
                    <a:lstStyle/>
                    <a:p>
                      <a:r>
                        <a:rPr lang="en-US" sz="1200" dirty="0"/>
                        <a:t>group</a:t>
                      </a:r>
                    </a:p>
                  </a:txBody>
                  <a:tcPr/>
                </a:tc>
                <a:extLst>
                  <a:ext uri="{0D108BD9-81ED-4DB2-BD59-A6C34878D82A}">
                    <a16:rowId xmlns:a16="http://schemas.microsoft.com/office/drawing/2014/main" val="3371262133"/>
                  </a:ext>
                </a:extLst>
              </a:tr>
              <a:tr h="259508">
                <a:tc>
                  <a:txBody>
                    <a:bodyPr/>
                    <a:lstStyle/>
                    <a:p>
                      <a:r>
                        <a:rPr lang="en-US" sz="1200" dirty="0"/>
                        <a:t>1</a:t>
                      </a:r>
                    </a:p>
                  </a:txBody>
                  <a:tcPr/>
                </a:tc>
                <a:tc>
                  <a:txBody>
                    <a:bodyPr/>
                    <a:lstStyle/>
                    <a:p>
                      <a:r>
                        <a:rPr lang="en-US" sz="1200" dirty="0"/>
                        <a:t>09/06/84</a:t>
                      </a:r>
                    </a:p>
                  </a:txBody>
                  <a:tcPr/>
                </a:tc>
                <a:tc>
                  <a:txBody>
                    <a:bodyPr/>
                    <a:lstStyle/>
                    <a:p>
                      <a:r>
                        <a:rPr lang="en-US" sz="1200" dirty="0"/>
                        <a:t>M</a:t>
                      </a:r>
                    </a:p>
                  </a:txBody>
                  <a:tcPr/>
                </a:tc>
                <a:tc>
                  <a:txBody>
                    <a:bodyPr/>
                    <a:lstStyle/>
                    <a:p>
                      <a:r>
                        <a:rPr lang="en-US" sz="1200" dirty="0"/>
                        <a:t>Treatment</a:t>
                      </a:r>
                    </a:p>
                  </a:txBody>
                  <a:tcPr/>
                </a:tc>
                <a:extLst>
                  <a:ext uri="{0D108BD9-81ED-4DB2-BD59-A6C34878D82A}">
                    <a16:rowId xmlns:a16="http://schemas.microsoft.com/office/drawing/2014/main" val="1116030921"/>
                  </a:ext>
                </a:extLst>
              </a:tr>
              <a:tr h="259508">
                <a:tc>
                  <a:txBody>
                    <a:bodyPr/>
                    <a:lstStyle/>
                    <a:p>
                      <a:r>
                        <a:rPr lang="en-US" sz="1200" dirty="0"/>
                        <a:t>2</a:t>
                      </a:r>
                    </a:p>
                  </a:txBody>
                  <a:tcPr/>
                </a:tc>
                <a:tc>
                  <a:txBody>
                    <a:bodyPr/>
                    <a:lstStyle/>
                    <a:p>
                      <a:r>
                        <a:rPr lang="en-US" sz="1200" dirty="0"/>
                        <a:t>07/05/85</a:t>
                      </a:r>
                    </a:p>
                  </a:txBody>
                  <a:tcPr/>
                </a:tc>
                <a:tc>
                  <a:txBody>
                    <a:bodyPr/>
                    <a:lstStyle/>
                    <a:p>
                      <a:r>
                        <a:rPr lang="en-US" sz="1200" dirty="0"/>
                        <a:t>F</a:t>
                      </a:r>
                    </a:p>
                  </a:txBody>
                  <a:tcPr/>
                </a:tc>
                <a:tc>
                  <a:txBody>
                    <a:bodyPr/>
                    <a:lstStyle/>
                    <a:p>
                      <a:r>
                        <a:rPr lang="en-US" sz="1200" dirty="0"/>
                        <a:t>Control</a:t>
                      </a:r>
                    </a:p>
                  </a:txBody>
                  <a:tcPr/>
                </a:tc>
                <a:extLst>
                  <a:ext uri="{0D108BD9-81ED-4DB2-BD59-A6C34878D82A}">
                    <a16:rowId xmlns:a16="http://schemas.microsoft.com/office/drawing/2014/main" val="2470975023"/>
                  </a:ext>
                </a:extLst>
              </a:tr>
              <a:tr h="259508">
                <a:tc>
                  <a:txBody>
                    <a:bodyPr/>
                    <a:lstStyle/>
                    <a:p>
                      <a:r>
                        <a:rPr lang="en-US" sz="1200" dirty="0"/>
                        <a:t>3</a:t>
                      </a:r>
                    </a:p>
                  </a:txBody>
                  <a:tcPr/>
                </a:tc>
                <a:tc>
                  <a:txBody>
                    <a:bodyPr/>
                    <a:lstStyle/>
                    <a:p>
                      <a:r>
                        <a:rPr lang="en-US" sz="1200" dirty="0"/>
                        <a:t>06/27/57</a:t>
                      </a:r>
                    </a:p>
                  </a:txBody>
                  <a:tcPr/>
                </a:tc>
                <a:tc>
                  <a:txBody>
                    <a:bodyPr/>
                    <a:lstStyle/>
                    <a:p>
                      <a:r>
                        <a:rPr lang="en-US" sz="1200" dirty="0"/>
                        <a:t>F</a:t>
                      </a:r>
                    </a:p>
                  </a:txBody>
                  <a:tcPr/>
                </a:tc>
                <a:tc>
                  <a:txBody>
                    <a:bodyPr/>
                    <a:lstStyle/>
                    <a:p>
                      <a:r>
                        <a:rPr lang="en-US" sz="1200" dirty="0"/>
                        <a:t>Treatment</a:t>
                      </a:r>
                    </a:p>
                  </a:txBody>
                  <a:tcPr/>
                </a:tc>
                <a:extLst>
                  <a:ext uri="{0D108BD9-81ED-4DB2-BD59-A6C34878D82A}">
                    <a16:rowId xmlns:a16="http://schemas.microsoft.com/office/drawing/2014/main" val="1791705683"/>
                  </a:ext>
                </a:extLst>
              </a:tr>
              <a:tr h="259508">
                <a:tc>
                  <a:txBody>
                    <a:bodyPr/>
                    <a:lstStyle/>
                    <a:p>
                      <a:r>
                        <a:rPr lang="en-US" sz="12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01/28/87</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4049223825"/>
                  </a:ext>
                </a:extLst>
              </a:tr>
              <a:tr h="259508">
                <a:tc>
                  <a:txBody>
                    <a:bodyPr/>
                    <a:lstStyle/>
                    <a:p>
                      <a:r>
                        <a:rPr lang="en-US" sz="1200" dirty="0"/>
                        <a:t>5</a:t>
                      </a:r>
                    </a:p>
                  </a:txBody>
                  <a:tcPr/>
                </a:tc>
                <a:tc>
                  <a:txBody>
                    <a:bodyPr/>
                    <a:lstStyle/>
                    <a:p>
                      <a:r>
                        <a:rPr lang="en-US" sz="1200" dirty="0"/>
                        <a:t>10/30/16</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3818706731"/>
                  </a:ext>
                </a:extLst>
              </a:tr>
            </a:tbl>
          </a:graphicData>
        </a:graphic>
      </p:graphicFrame>
      <p:sp>
        <p:nvSpPr>
          <p:cNvPr id="14" name="TextBox 13">
            <a:extLst>
              <a:ext uri="{FF2B5EF4-FFF2-40B4-BE49-F238E27FC236}">
                <a16:creationId xmlns:a16="http://schemas.microsoft.com/office/drawing/2014/main" id="{2D1C6594-6806-41CE-B805-686D39E75D3A}"/>
              </a:ext>
            </a:extLst>
          </p:cNvPr>
          <p:cNvSpPr txBox="1"/>
          <p:nvPr/>
        </p:nvSpPr>
        <p:spPr>
          <a:xfrm>
            <a:off x="4925117" y="2353043"/>
            <a:ext cx="969057" cy="307777"/>
          </a:xfrm>
          <a:prstGeom prst="rect">
            <a:avLst/>
          </a:prstGeom>
          <a:noFill/>
        </p:spPr>
        <p:txBody>
          <a:bodyPr wrap="square" rtlCol="0">
            <a:spAutoFit/>
          </a:bodyPr>
          <a:lstStyle/>
          <a:p>
            <a:r>
              <a:rPr lang="en-US" sz="1400" dirty="0" err="1"/>
              <a:t>labs_df</a:t>
            </a:r>
            <a:endParaRPr lang="en-US" sz="1400" dirty="0"/>
          </a:p>
        </p:txBody>
      </p:sp>
      <p:sp>
        <p:nvSpPr>
          <p:cNvPr id="15" name="TextBox 14">
            <a:extLst>
              <a:ext uri="{FF2B5EF4-FFF2-40B4-BE49-F238E27FC236}">
                <a16:creationId xmlns:a16="http://schemas.microsoft.com/office/drawing/2014/main" id="{2D1C6594-6806-41CE-B805-686D39E75D3A}"/>
              </a:ext>
            </a:extLst>
          </p:cNvPr>
          <p:cNvSpPr txBox="1"/>
          <p:nvPr/>
        </p:nvSpPr>
        <p:spPr>
          <a:xfrm>
            <a:off x="1016642" y="2660820"/>
            <a:ext cx="1337321" cy="307777"/>
          </a:xfrm>
          <a:prstGeom prst="rect">
            <a:avLst/>
          </a:prstGeom>
          <a:noFill/>
        </p:spPr>
        <p:txBody>
          <a:bodyPr wrap="square" rtlCol="0">
            <a:spAutoFit/>
          </a:bodyPr>
          <a:lstStyle/>
          <a:p>
            <a:r>
              <a:rPr lang="en-US" sz="1400" dirty="0" err="1"/>
              <a:t>patient_df</a:t>
            </a:r>
            <a:endParaRPr lang="en-US" sz="1400" dirty="0"/>
          </a:p>
        </p:txBody>
      </p:sp>
      <p:sp>
        <p:nvSpPr>
          <p:cNvPr id="3" name="Rectangle 2"/>
          <p:cNvSpPr/>
          <p:nvPr/>
        </p:nvSpPr>
        <p:spPr>
          <a:xfrm>
            <a:off x="2562996" y="1793924"/>
            <a:ext cx="7724003" cy="369332"/>
          </a:xfrm>
          <a:prstGeom prst="rect">
            <a:avLst/>
          </a:prstGeom>
        </p:spPr>
        <p:txBody>
          <a:bodyPr wrap="square">
            <a:spAutoFit/>
          </a:bodyPr>
          <a:lstStyle/>
          <a:p>
            <a:r>
              <a:rPr lang="en-US" dirty="0" err="1"/>
              <a:t>inner_joined_df</a:t>
            </a:r>
            <a:r>
              <a:rPr lang="en-US" dirty="0"/>
              <a:t> = </a:t>
            </a:r>
            <a:r>
              <a:rPr lang="en-US" dirty="0" err="1"/>
              <a:t>patient_df.merge</a:t>
            </a:r>
            <a:r>
              <a:rPr lang="en-US" dirty="0"/>
              <a:t>(</a:t>
            </a:r>
            <a:r>
              <a:rPr lang="en-US" dirty="0" err="1"/>
              <a:t>labs_df</a:t>
            </a:r>
            <a:r>
              <a:rPr lang="en-US" dirty="0"/>
              <a:t>, on = '</a:t>
            </a:r>
            <a:r>
              <a:rPr lang="en-US" dirty="0" err="1"/>
              <a:t>patient_id</a:t>
            </a:r>
            <a:r>
              <a:rPr lang="en-US" dirty="0"/>
              <a:t>', how = 'inner')</a:t>
            </a:r>
          </a:p>
        </p:txBody>
      </p:sp>
      <p:sp>
        <p:nvSpPr>
          <p:cNvPr id="5" name="Rectangle 4"/>
          <p:cNvSpPr/>
          <p:nvPr/>
        </p:nvSpPr>
        <p:spPr>
          <a:xfrm>
            <a:off x="1536148" y="880861"/>
            <a:ext cx="9119703" cy="830997"/>
          </a:xfrm>
          <a:prstGeom prst="rect">
            <a:avLst/>
          </a:prstGeom>
        </p:spPr>
        <p:txBody>
          <a:bodyPr wrap="square">
            <a:spAutoFit/>
          </a:bodyPr>
          <a:lstStyle/>
          <a:p>
            <a:r>
              <a:rPr lang="en-US" sz="2400" b="1" dirty="0">
                <a:solidFill>
                  <a:srgbClr val="FF0000"/>
                </a:solidFill>
                <a:sym typeface="Wingdings" panose="05000000000000000000" pitchFamily="2" charset="2"/>
              </a:rPr>
              <a:t>Inner Joins: </a:t>
            </a:r>
            <a:r>
              <a:rPr lang="en-US" sz="2400" dirty="0">
                <a:solidFill>
                  <a:srgbClr val="FF0000"/>
                </a:solidFill>
                <a:sym typeface="Wingdings" panose="05000000000000000000" pitchFamily="2" charset="2"/>
              </a:rPr>
              <a:t>“Use only keys common to both DFs” </a:t>
            </a:r>
          </a:p>
          <a:p>
            <a:r>
              <a:rPr lang="en-US" sz="2400" dirty="0">
                <a:solidFill>
                  <a:srgbClr val="FF0000"/>
                </a:solidFill>
                <a:sym typeface="Wingdings" panose="05000000000000000000" pitchFamily="2" charset="2"/>
              </a:rPr>
              <a:t>	– only keeps </a:t>
            </a:r>
            <a:r>
              <a:rPr lang="en-US" sz="2400" dirty="0" err="1">
                <a:solidFill>
                  <a:srgbClr val="FF0000"/>
                </a:solidFill>
                <a:sym typeface="Wingdings" panose="05000000000000000000" pitchFamily="2" charset="2"/>
              </a:rPr>
              <a:t>obs</a:t>
            </a:r>
            <a:r>
              <a:rPr lang="en-US" sz="2400" dirty="0">
                <a:solidFill>
                  <a:srgbClr val="FF0000"/>
                </a:solidFill>
                <a:sym typeface="Wingdings" panose="05000000000000000000" pitchFamily="2" charset="2"/>
              </a:rPr>
              <a:t> with keys present in both DFs</a:t>
            </a:r>
          </a:p>
        </p:txBody>
      </p:sp>
      <p:cxnSp>
        <p:nvCxnSpPr>
          <p:cNvPr id="12" name="Straight Arrow Connector 11"/>
          <p:cNvCxnSpPr/>
          <p:nvPr/>
        </p:nvCxnSpPr>
        <p:spPr>
          <a:xfrm>
            <a:off x="6963032" y="3737234"/>
            <a:ext cx="48980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Plus 15"/>
          <p:cNvSpPr/>
          <p:nvPr/>
        </p:nvSpPr>
        <p:spPr>
          <a:xfrm>
            <a:off x="3181864" y="3645244"/>
            <a:ext cx="311345" cy="296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nvGraphicFramePr>
        <p:xfrm>
          <a:off x="7452839" y="2614942"/>
          <a:ext cx="4149725" cy="1775672"/>
        </p:xfrm>
        <a:graphic>
          <a:graphicData uri="http://schemas.openxmlformats.org/drawingml/2006/table">
            <a:tbl>
              <a:tblPr firstRow="1" bandRow="1">
                <a:tableStyleId>{5C22544A-7EE6-4342-B048-85BDC9FD1C3A}</a:tableStyleId>
              </a:tblPr>
              <a:tblGrid>
                <a:gridCol w="719138">
                  <a:extLst>
                    <a:ext uri="{9D8B030D-6E8A-4147-A177-3AD203B41FA5}">
                      <a16:colId xmlns:a16="http://schemas.microsoft.com/office/drawing/2014/main" val="4004501413"/>
                    </a:ext>
                  </a:extLst>
                </a:gridCol>
                <a:gridCol w="723900">
                  <a:extLst>
                    <a:ext uri="{9D8B030D-6E8A-4147-A177-3AD203B41FA5}">
                      <a16:colId xmlns:a16="http://schemas.microsoft.com/office/drawing/2014/main" val="4222480027"/>
                    </a:ext>
                  </a:extLst>
                </a:gridCol>
                <a:gridCol w="266700">
                  <a:extLst>
                    <a:ext uri="{9D8B030D-6E8A-4147-A177-3AD203B41FA5}">
                      <a16:colId xmlns:a16="http://schemas.microsoft.com/office/drawing/2014/main" val="185748373"/>
                    </a:ext>
                  </a:extLst>
                </a:gridCol>
                <a:gridCol w="644525">
                  <a:extLst>
                    <a:ext uri="{9D8B030D-6E8A-4147-A177-3AD203B41FA5}">
                      <a16:colId xmlns:a16="http://schemas.microsoft.com/office/drawing/2014/main" val="1399121433"/>
                    </a:ext>
                  </a:extLst>
                </a:gridCol>
                <a:gridCol w="473075">
                  <a:extLst>
                    <a:ext uri="{9D8B030D-6E8A-4147-A177-3AD203B41FA5}">
                      <a16:colId xmlns:a16="http://schemas.microsoft.com/office/drawing/2014/main" val="602629856"/>
                    </a:ext>
                  </a:extLst>
                </a:gridCol>
                <a:gridCol w="652462">
                  <a:extLst>
                    <a:ext uri="{9D8B030D-6E8A-4147-A177-3AD203B41FA5}">
                      <a16:colId xmlns:a16="http://schemas.microsoft.com/office/drawing/2014/main" val="3854970056"/>
                    </a:ext>
                  </a:extLst>
                </a:gridCol>
                <a:gridCol w="669925">
                  <a:extLst>
                    <a:ext uri="{9D8B030D-6E8A-4147-A177-3AD203B41FA5}">
                      <a16:colId xmlns:a16="http://schemas.microsoft.com/office/drawing/2014/main" val="2428619080"/>
                    </a:ext>
                  </a:extLst>
                </a:gridCol>
              </a:tblGrid>
              <a:tr h="233927">
                <a:tc>
                  <a:txBody>
                    <a:bodyPr/>
                    <a:lstStyle/>
                    <a:p>
                      <a:pPr marL="0" algn="l" defTabSz="457200" rtl="0" eaLnBrk="1" fontAlgn="b" latinLnBrk="0" hangingPunct="1"/>
                      <a:r>
                        <a:rPr lang="en-US" sz="1200" b="1" kern="1200" dirty="0" err="1">
                          <a:solidFill>
                            <a:schemeClr val="lt1"/>
                          </a:solidFill>
                          <a:latin typeface="+mn-lt"/>
                          <a:ea typeface="+mn-ea"/>
                          <a:cs typeface="+mn-cs"/>
                        </a:rPr>
                        <a:t>patient_id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DOB</a:t>
                      </a:r>
                    </a:p>
                  </a:txBody>
                  <a:tcPr marL="6350" marR="6350" marT="6350" marB="0" anchor="b"/>
                </a:tc>
                <a:tc>
                  <a:txBody>
                    <a:bodyPr/>
                    <a:lstStyle/>
                    <a:p>
                      <a:pPr marL="0" algn="l" defTabSz="457200" rtl="0" eaLnBrk="1" fontAlgn="b" latinLnBrk="0" hangingPunct="1"/>
                      <a:r>
                        <a:rPr lang="en-US" sz="1200" b="1" kern="1200">
                          <a:solidFill>
                            <a:schemeClr val="lt1"/>
                          </a:solidFill>
                          <a:latin typeface="+mn-lt"/>
                          <a:ea typeface="+mn-ea"/>
                          <a:cs typeface="+mn-cs"/>
                        </a:rPr>
                        <a:t>sex</a:t>
                      </a: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group</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date</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lab_value</a:t>
                      </a:r>
                      <a:endParaRPr lang="en-US" sz="1200" b="1" kern="1200" dirty="0">
                        <a:solidFill>
                          <a:schemeClr val="lt1"/>
                        </a:solidFill>
                        <a:latin typeface="+mn-lt"/>
                        <a:ea typeface="+mn-ea"/>
                        <a:cs typeface="+mn-cs"/>
                      </a:endParaRPr>
                    </a:p>
                  </a:txBody>
                  <a:tcPr marL="6350" marR="6350" marT="6350" marB="0" anchor="b"/>
                </a:tc>
                <a:extLst>
                  <a:ext uri="{0D108BD9-81ED-4DB2-BD59-A6C34878D82A}">
                    <a16:rowId xmlns:a16="http://schemas.microsoft.com/office/drawing/2014/main" val="3510498057"/>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0.512</a:t>
                      </a:r>
                    </a:p>
                  </a:txBody>
                  <a:tcPr marL="6350" marR="6350" marT="6350" marB="0" anchor="b"/>
                </a:tc>
                <a:extLst>
                  <a:ext uri="{0D108BD9-81ED-4DB2-BD59-A6C34878D82A}">
                    <a16:rowId xmlns:a16="http://schemas.microsoft.com/office/drawing/2014/main" val="846057403"/>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211687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a:t>
                      </a:r>
                    </a:p>
                  </a:txBody>
                  <a:tcPr marL="6350" marR="6350" marT="6350" marB="0" anchor="b"/>
                </a:tc>
                <a:extLst>
                  <a:ext uri="{0D108BD9-81ED-4DB2-BD59-A6C34878D82A}">
                    <a16:rowId xmlns:a16="http://schemas.microsoft.com/office/drawing/2014/main" val="166918021"/>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135818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1.24</a:t>
                      </a:r>
                    </a:p>
                  </a:txBody>
                  <a:tcPr marL="6350" marR="6350" marT="6350" marB="0" anchor="b"/>
                </a:tc>
                <a:extLst>
                  <a:ext uri="{0D108BD9-81ED-4DB2-BD59-A6C34878D82A}">
                    <a16:rowId xmlns:a16="http://schemas.microsoft.com/office/drawing/2014/main" val="797563382"/>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a:t>
                      </a:r>
                    </a:p>
                  </a:txBody>
                  <a:tcPr marL="6350" marR="6350" marT="6350" marB="0" anchor="b"/>
                </a:tc>
                <a:extLst>
                  <a:ext uri="{0D108BD9-81ED-4DB2-BD59-A6C34878D82A}">
                    <a16:rowId xmlns:a16="http://schemas.microsoft.com/office/drawing/2014/main" val="3904550967"/>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365581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987</a:t>
                      </a:r>
                    </a:p>
                  </a:txBody>
                  <a:tcPr marL="6350" marR="6350" marT="6350" marB="0" anchor="b"/>
                </a:tc>
                <a:extLst>
                  <a:ext uri="{0D108BD9-81ED-4DB2-BD59-A6C34878D82A}">
                    <a16:rowId xmlns:a16="http://schemas.microsoft.com/office/drawing/2014/main" val="3887085583"/>
                  </a:ext>
                </a:extLst>
              </a:tr>
              <a:tr h="233927">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1/28/1987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Control</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981048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7/2/2018</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1547</a:t>
                      </a:r>
                    </a:p>
                  </a:txBody>
                  <a:tcPr marL="6350" marR="6350" marT="6350" marB="0" anchor="b"/>
                </a:tc>
                <a:extLst>
                  <a:ext uri="{0D108BD9-81ED-4DB2-BD59-A6C34878D82A}">
                    <a16:rowId xmlns:a16="http://schemas.microsoft.com/office/drawing/2014/main" val="3285488815"/>
                  </a:ext>
                </a:extLst>
              </a:tr>
            </a:tbl>
          </a:graphicData>
        </a:graphic>
      </p:graphicFrame>
      <p:sp>
        <p:nvSpPr>
          <p:cNvPr id="21" name="TextBox 20">
            <a:extLst>
              <a:ext uri="{FF2B5EF4-FFF2-40B4-BE49-F238E27FC236}">
                <a16:creationId xmlns:a16="http://schemas.microsoft.com/office/drawing/2014/main" id="{2D1C6594-6806-41CE-B805-686D39E75D3A}"/>
              </a:ext>
            </a:extLst>
          </p:cNvPr>
          <p:cNvSpPr txBox="1"/>
          <p:nvPr/>
        </p:nvSpPr>
        <p:spPr>
          <a:xfrm>
            <a:off x="9144474" y="2307165"/>
            <a:ext cx="1511377" cy="307777"/>
          </a:xfrm>
          <a:prstGeom prst="rect">
            <a:avLst/>
          </a:prstGeom>
          <a:noFill/>
        </p:spPr>
        <p:txBody>
          <a:bodyPr wrap="square" rtlCol="0">
            <a:spAutoFit/>
          </a:bodyPr>
          <a:lstStyle/>
          <a:p>
            <a:r>
              <a:rPr lang="en-US" sz="1400" dirty="0" err="1"/>
              <a:t>inner_joined_df</a:t>
            </a:r>
            <a:endParaRPr lang="en-US" sz="1400" dirty="0"/>
          </a:p>
        </p:txBody>
      </p:sp>
    </p:spTree>
    <p:extLst>
      <p:ext uri="{BB962C8B-B14F-4D97-AF65-F5344CB8AC3E}">
        <p14:creationId xmlns:p14="http://schemas.microsoft.com/office/powerpoint/2010/main" val="268709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10067"/>
            <a:ext cx="10018712" cy="722037"/>
          </a:xfrm>
        </p:spPr>
        <p:txBody>
          <a:bodyPr/>
          <a:lstStyle/>
          <a:p>
            <a:r>
              <a:rPr lang="en-US" dirty="0"/>
              <a:t>Outer Joins</a:t>
            </a:r>
          </a:p>
        </p:txBody>
      </p:sp>
      <p:sp>
        <p:nvSpPr>
          <p:cNvPr id="4" name="Slide Number Placeholder 3"/>
          <p:cNvSpPr>
            <a:spLocks noGrp="1"/>
          </p:cNvSpPr>
          <p:nvPr>
            <p:ph type="sldNum" sz="quarter" idx="12"/>
          </p:nvPr>
        </p:nvSpPr>
        <p:spPr>
          <a:xfrm>
            <a:off x="10981038" y="6098060"/>
            <a:ext cx="550862" cy="365125"/>
          </a:xfrm>
        </p:spPr>
        <p:txBody>
          <a:bodyPr/>
          <a:lstStyle/>
          <a:p>
            <a:pPr>
              <a:defRPr/>
            </a:pPr>
            <a:fld id="{022C14D7-BA05-5044-82A4-B816357EAFBA}" type="slidenum">
              <a:rPr lang="en-US" altLang="x-none" smtClean="0"/>
              <a:pPr>
                <a:defRPr/>
              </a:pPr>
              <a:t>23</a:t>
            </a:fld>
            <a:endParaRPr lang="en-US" altLang="x-none"/>
          </a:p>
        </p:txBody>
      </p:sp>
      <p:graphicFrame>
        <p:nvGraphicFramePr>
          <p:cNvPr id="6" name="Table 6">
            <a:extLst>
              <a:ext uri="{FF2B5EF4-FFF2-40B4-BE49-F238E27FC236}">
                <a16:creationId xmlns:a16="http://schemas.microsoft.com/office/drawing/2014/main" id="{B2A3F3A6-0CAE-4424-B293-B9B391784541}"/>
              </a:ext>
            </a:extLst>
          </p:cNvPr>
          <p:cNvGraphicFramePr>
            <a:graphicFrameLocks noGrp="1"/>
          </p:cNvGraphicFramePr>
          <p:nvPr/>
        </p:nvGraphicFramePr>
        <p:xfrm>
          <a:off x="3616777" y="2660820"/>
          <a:ext cx="3233612" cy="365760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673418">
                  <a:extLst>
                    <a:ext uri="{9D8B030D-6E8A-4147-A177-3AD203B41FA5}">
                      <a16:colId xmlns:a16="http://schemas.microsoft.com/office/drawing/2014/main" val="1840642482"/>
                    </a:ext>
                  </a:extLst>
                </a:gridCol>
                <a:gridCol w="830771">
                  <a:extLst>
                    <a:ext uri="{9D8B030D-6E8A-4147-A177-3AD203B41FA5}">
                      <a16:colId xmlns:a16="http://schemas.microsoft.com/office/drawing/2014/main" val="3211763075"/>
                    </a:ext>
                  </a:extLst>
                </a:gridCol>
                <a:gridCol w="840105">
                  <a:extLst>
                    <a:ext uri="{9D8B030D-6E8A-4147-A177-3AD203B41FA5}">
                      <a16:colId xmlns:a16="http://schemas.microsoft.com/office/drawing/2014/main" val="4140386551"/>
                    </a:ext>
                  </a:extLst>
                </a:gridCol>
              </a:tblGrid>
              <a:tr h="265599">
                <a:tc>
                  <a:txBody>
                    <a:bodyPr/>
                    <a:lstStyle/>
                    <a:p>
                      <a:r>
                        <a:rPr lang="en-US" sz="1200" dirty="0" err="1"/>
                        <a:t>patient_id</a:t>
                      </a:r>
                      <a:endParaRPr lang="en-US" sz="1200" dirty="0"/>
                    </a:p>
                  </a:txBody>
                  <a:tcPr/>
                </a:tc>
                <a:tc>
                  <a:txBody>
                    <a:bodyPr/>
                    <a:lstStyle/>
                    <a:p>
                      <a:r>
                        <a:rPr lang="en-US" sz="1200" dirty="0" err="1"/>
                        <a:t>lab_id</a:t>
                      </a:r>
                      <a:endParaRPr lang="en-US" sz="1200" dirty="0"/>
                    </a:p>
                  </a:txBody>
                  <a:tcPr/>
                </a:tc>
                <a:tc>
                  <a:txBody>
                    <a:bodyPr/>
                    <a:lstStyle/>
                    <a:p>
                      <a:r>
                        <a:rPr lang="en-US" sz="1200" dirty="0"/>
                        <a:t>date</a:t>
                      </a:r>
                    </a:p>
                  </a:txBody>
                  <a:tcPr/>
                </a:tc>
                <a:tc>
                  <a:txBody>
                    <a:bodyPr/>
                    <a:lstStyle/>
                    <a:p>
                      <a:r>
                        <a:rPr lang="en-US" sz="1200" dirty="0" err="1"/>
                        <a:t>lab_value</a:t>
                      </a:r>
                      <a:endParaRPr lang="en-US" sz="1200" dirty="0"/>
                    </a:p>
                  </a:txBody>
                  <a:tcPr/>
                </a:tc>
                <a:extLst>
                  <a:ext uri="{0D108BD9-81ED-4DB2-BD59-A6C34878D82A}">
                    <a16:rowId xmlns:a16="http://schemas.microsoft.com/office/drawing/2014/main" val="3371262133"/>
                  </a:ext>
                </a:extLst>
              </a:tr>
              <a:tr h="265599">
                <a:tc>
                  <a:txBody>
                    <a:bodyPr/>
                    <a:lstStyle/>
                    <a:p>
                      <a:r>
                        <a:rPr lang="en-US" sz="1200" dirty="0"/>
                        <a:t>1</a:t>
                      </a:r>
                    </a:p>
                  </a:txBody>
                  <a:tcPr/>
                </a:tc>
                <a:tc>
                  <a:txBody>
                    <a:bodyPr/>
                    <a:lstStyle/>
                    <a:p>
                      <a:r>
                        <a:rPr lang="en-US" sz="1200" dirty="0"/>
                        <a:t>123836</a:t>
                      </a:r>
                    </a:p>
                  </a:txBody>
                  <a:tcPr/>
                </a:tc>
                <a:tc>
                  <a:txBody>
                    <a:bodyPr/>
                    <a:lstStyle/>
                    <a:p>
                      <a:r>
                        <a:rPr lang="en-US" sz="1200" dirty="0"/>
                        <a:t>1/12/2018</a:t>
                      </a:r>
                    </a:p>
                  </a:txBody>
                  <a:tcPr/>
                </a:tc>
                <a:tc>
                  <a:txBody>
                    <a:bodyPr/>
                    <a:lstStyle/>
                    <a:p>
                      <a:r>
                        <a:rPr lang="en-US" sz="1200" dirty="0"/>
                        <a:t>0.512</a:t>
                      </a:r>
                    </a:p>
                  </a:txBody>
                  <a:tcPr/>
                </a:tc>
                <a:extLst>
                  <a:ext uri="{0D108BD9-81ED-4DB2-BD59-A6C34878D82A}">
                    <a16:rowId xmlns:a16="http://schemas.microsoft.com/office/drawing/2014/main" val="1116030921"/>
                  </a:ext>
                </a:extLst>
              </a:tr>
              <a:tr h="265599">
                <a:tc>
                  <a:txBody>
                    <a:bodyPr/>
                    <a:lstStyle/>
                    <a:p>
                      <a:r>
                        <a:rPr lang="en-US" sz="1200" dirty="0"/>
                        <a:t>1</a:t>
                      </a:r>
                    </a:p>
                  </a:txBody>
                  <a:tcPr/>
                </a:tc>
                <a:tc>
                  <a:txBody>
                    <a:bodyPr/>
                    <a:lstStyle/>
                    <a:p>
                      <a:r>
                        <a:rPr lang="en-US" sz="1200" dirty="0"/>
                        <a:t>211687</a:t>
                      </a:r>
                    </a:p>
                  </a:txBody>
                  <a:tcPr/>
                </a:tc>
                <a:tc>
                  <a:txBody>
                    <a:bodyPr/>
                    <a:lstStyle/>
                    <a:p>
                      <a:r>
                        <a:rPr lang="en-US" sz="1200" dirty="0"/>
                        <a:t>4/26/2018</a:t>
                      </a:r>
                    </a:p>
                  </a:txBody>
                  <a:tcPr/>
                </a:tc>
                <a:tc>
                  <a:txBody>
                    <a:bodyPr/>
                    <a:lstStyle/>
                    <a:p>
                      <a:r>
                        <a:rPr lang="en-US" sz="1200" dirty="0"/>
                        <a:t>300</a:t>
                      </a:r>
                    </a:p>
                  </a:txBody>
                  <a:tcPr/>
                </a:tc>
                <a:extLst>
                  <a:ext uri="{0D108BD9-81ED-4DB2-BD59-A6C34878D82A}">
                    <a16:rowId xmlns:a16="http://schemas.microsoft.com/office/drawing/2014/main" val="2470975023"/>
                  </a:ext>
                </a:extLst>
              </a:tr>
              <a:tr h="265599">
                <a:tc>
                  <a:txBody>
                    <a:bodyPr/>
                    <a:lstStyle/>
                    <a:p>
                      <a:r>
                        <a:rPr lang="en-US" sz="1200" dirty="0"/>
                        <a:t>1</a:t>
                      </a:r>
                    </a:p>
                  </a:txBody>
                  <a:tcPr/>
                </a:tc>
                <a:tc>
                  <a:txBody>
                    <a:bodyPr/>
                    <a:lstStyle/>
                    <a:p>
                      <a:r>
                        <a:rPr lang="en-US" sz="1200" dirty="0"/>
                        <a:t>135818</a:t>
                      </a:r>
                    </a:p>
                  </a:txBody>
                  <a:tcPr/>
                </a:tc>
                <a:tc>
                  <a:txBody>
                    <a:bodyPr/>
                    <a:lstStyle/>
                    <a:p>
                      <a:r>
                        <a:rPr lang="en-US" sz="1200" dirty="0"/>
                        <a:t>9/02/2018</a:t>
                      </a:r>
                    </a:p>
                  </a:txBody>
                  <a:tcPr/>
                </a:tc>
                <a:tc>
                  <a:txBody>
                    <a:bodyPr/>
                    <a:lstStyle/>
                    <a:p>
                      <a:r>
                        <a:rPr lang="en-US" sz="1200" dirty="0"/>
                        <a:t>1.24</a:t>
                      </a:r>
                    </a:p>
                  </a:txBody>
                  <a:tcPr/>
                </a:tc>
                <a:extLst>
                  <a:ext uri="{0D108BD9-81ED-4DB2-BD59-A6C34878D82A}">
                    <a16:rowId xmlns:a16="http://schemas.microsoft.com/office/drawing/2014/main" val="1791705683"/>
                  </a:ext>
                </a:extLst>
              </a:tr>
              <a:tr h="265599">
                <a:tc>
                  <a:txBody>
                    <a:bodyPr/>
                    <a:lstStyle/>
                    <a:p>
                      <a:r>
                        <a:rPr lang="en-US" sz="12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123836</a:t>
                      </a:r>
                    </a:p>
                  </a:txBody>
                  <a:tcPr/>
                </a:tc>
                <a:tc>
                  <a:txBody>
                    <a:bodyPr/>
                    <a:lstStyle/>
                    <a:p>
                      <a:r>
                        <a:rPr lang="en-US" sz="1200" dirty="0"/>
                        <a:t>3/12/2018</a:t>
                      </a:r>
                    </a:p>
                  </a:txBody>
                  <a:tcPr/>
                </a:tc>
                <a:tc>
                  <a:txBody>
                    <a:bodyPr/>
                    <a:lstStyle/>
                    <a:p>
                      <a:r>
                        <a:rPr lang="en-US" sz="1200" dirty="0"/>
                        <a:t>51</a:t>
                      </a:r>
                    </a:p>
                  </a:txBody>
                  <a:tcPr/>
                </a:tc>
                <a:extLst>
                  <a:ext uri="{0D108BD9-81ED-4DB2-BD59-A6C34878D82A}">
                    <a16:rowId xmlns:a16="http://schemas.microsoft.com/office/drawing/2014/main" val="4049223825"/>
                  </a:ext>
                </a:extLst>
              </a:tr>
              <a:tr h="265599">
                <a:tc>
                  <a:txBody>
                    <a:bodyPr/>
                    <a:lstStyle/>
                    <a:p>
                      <a:r>
                        <a:rPr lang="en-US" sz="1200" dirty="0"/>
                        <a:t>3</a:t>
                      </a:r>
                    </a:p>
                  </a:txBody>
                  <a:tcPr/>
                </a:tc>
                <a:tc>
                  <a:txBody>
                    <a:bodyPr/>
                    <a:lstStyle/>
                    <a:p>
                      <a:r>
                        <a:rPr lang="en-US" sz="1200" dirty="0"/>
                        <a:t>365581</a:t>
                      </a:r>
                    </a:p>
                  </a:txBody>
                  <a:tcPr/>
                </a:tc>
                <a:tc>
                  <a:txBody>
                    <a:bodyPr/>
                    <a:lstStyle/>
                    <a:p>
                      <a:r>
                        <a:rPr lang="en-US" sz="1200" dirty="0"/>
                        <a:t>5/26/2018</a:t>
                      </a:r>
                    </a:p>
                  </a:txBody>
                  <a:tcPr/>
                </a:tc>
                <a:tc>
                  <a:txBody>
                    <a:bodyPr/>
                    <a:lstStyle/>
                    <a:p>
                      <a:r>
                        <a:rPr lang="en-US" sz="1200" dirty="0"/>
                        <a:t>987</a:t>
                      </a:r>
                    </a:p>
                  </a:txBody>
                  <a:tcPr/>
                </a:tc>
                <a:extLst>
                  <a:ext uri="{0D108BD9-81ED-4DB2-BD59-A6C34878D82A}">
                    <a16:rowId xmlns:a16="http://schemas.microsoft.com/office/drawing/2014/main" val="3818706731"/>
                  </a:ext>
                </a:extLst>
              </a:tr>
              <a:tr h="265599">
                <a:tc>
                  <a:txBody>
                    <a:bodyPr/>
                    <a:lstStyle/>
                    <a:p>
                      <a:r>
                        <a:rPr lang="en-US" sz="1200" dirty="0"/>
                        <a:t>4</a:t>
                      </a:r>
                    </a:p>
                  </a:txBody>
                  <a:tcPr/>
                </a:tc>
                <a:tc>
                  <a:txBody>
                    <a:bodyPr/>
                    <a:lstStyle/>
                    <a:p>
                      <a:r>
                        <a:rPr lang="en-US" sz="1200" dirty="0"/>
                        <a:t>981048</a:t>
                      </a:r>
                    </a:p>
                  </a:txBody>
                  <a:tcPr/>
                </a:tc>
                <a:tc>
                  <a:txBody>
                    <a:bodyPr/>
                    <a:lstStyle/>
                    <a:p>
                      <a:r>
                        <a:rPr lang="en-US" sz="1200" dirty="0"/>
                        <a:t>7/02/2018</a:t>
                      </a:r>
                    </a:p>
                  </a:txBody>
                  <a:tcPr/>
                </a:tc>
                <a:tc>
                  <a:txBody>
                    <a:bodyPr/>
                    <a:lstStyle/>
                    <a:p>
                      <a:r>
                        <a:rPr lang="en-US" sz="1200" dirty="0"/>
                        <a:t>1547</a:t>
                      </a:r>
                    </a:p>
                  </a:txBody>
                  <a:tcPr/>
                </a:tc>
                <a:extLst>
                  <a:ext uri="{0D108BD9-81ED-4DB2-BD59-A6C34878D82A}">
                    <a16:rowId xmlns:a16="http://schemas.microsoft.com/office/drawing/2014/main" val="451860247"/>
                  </a:ext>
                </a:extLst>
              </a:tr>
              <a:tr h="265599">
                <a:tc>
                  <a:txBody>
                    <a:bodyPr/>
                    <a:lstStyle/>
                    <a:p>
                      <a:r>
                        <a:rPr lang="en-US" sz="1200" dirty="0"/>
                        <a:t>7</a:t>
                      </a:r>
                    </a:p>
                  </a:txBody>
                  <a:tcPr/>
                </a:tc>
                <a:tc>
                  <a:txBody>
                    <a:bodyPr/>
                    <a:lstStyle/>
                    <a:p>
                      <a:r>
                        <a:rPr lang="en-US" sz="1200" dirty="0"/>
                        <a:t>873871</a:t>
                      </a:r>
                    </a:p>
                  </a:txBody>
                  <a:tcPr/>
                </a:tc>
                <a:tc>
                  <a:txBody>
                    <a:bodyPr/>
                    <a:lstStyle/>
                    <a:p>
                      <a:r>
                        <a:rPr lang="en-US" sz="1200" dirty="0"/>
                        <a:t>8/15/2018</a:t>
                      </a:r>
                    </a:p>
                  </a:txBody>
                  <a:tcPr/>
                </a:tc>
                <a:tc>
                  <a:txBody>
                    <a:bodyPr/>
                    <a:lstStyle/>
                    <a:p>
                      <a:r>
                        <a:rPr lang="en-US" sz="1200" dirty="0"/>
                        <a:t>62</a:t>
                      </a:r>
                    </a:p>
                  </a:txBody>
                  <a:tcPr/>
                </a:tc>
                <a:extLst>
                  <a:ext uri="{0D108BD9-81ED-4DB2-BD59-A6C34878D82A}">
                    <a16:rowId xmlns:a16="http://schemas.microsoft.com/office/drawing/2014/main" val="984190973"/>
                  </a:ext>
                </a:extLst>
              </a:tr>
            </a:tbl>
          </a:graphicData>
        </a:graphic>
      </p:graphicFrame>
      <p:graphicFrame>
        <p:nvGraphicFramePr>
          <p:cNvPr id="10" name="Table 6">
            <a:extLst>
              <a:ext uri="{FF2B5EF4-FFF2-40B4-BE49-F238E27FC236}">
                <a16:creationId xmlns:a16="http://schemas.microsoft.com/office/drawing/2014/main" id="{5DB51666-4158-4105-9C00-1A0B8F957C84}"/>
              </a:ext>
            </a:extLst>
          </p:cNvPr>
          <p:cNvGraphicFramePr>
            <a:graphicFrameLocks noGrp="1"/>
          </p:cNvGraphicFramePr>
          <p:nvPr/>
        </p:nvGraphicFramePr>
        <p:xfrm>
          <a:off x="114305" y="2968597"/>
          <a:ext cx="2971356" cy="256032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2335794676"/>
                    </a:ext>
                  </a:extLst>
                </a:gridCol>
                <a:gridCol w="767080">
                  <a:extLst>
                    <a:ext uri="{9D8B030D-6E8A-4147-A177-3AD203B41FA5}">
                      <a16:colId xmlns:a16="http://schemas.microsoft.com/office/drawing/2014/main" val="1840642482"/>
                    </a:ext>
                  </a:extLst>
                </a:gridCol>
                <a:gridCol w="436880">
                  <a:extLst>
                    <a:ext uri="{9D8B030D-6E8A-4147-A177-3AD203B41FA5}">
                      <a16:colId xmlns:a16="http://schemas.microsoft.com/office/drawing/2014/main" val="3211763075"/>
                    </a:ext>
                  </a:extLst>
                </a:gridCol>
                <a:gridCol w="878078">
                  <a:extLst>
                    <a:ext uri="{9D8B030D-6E8A-4147-A177-3AD203B41FA5}">
                      <a16:colId xmlns:a16="http://schemas.microsoft.com/office/drawing/2014/main" val="4140386551"/>
                    </a:ext>
                  </a:extLst>
                </a:gridCol>
              </a:tblGrid>
              <a:tr h="259508">
                <a:tc>
                  <a:txBody>
                    <a:bodyPr/>
                    <a:lstStyle/>
                    <a:p>
                      <a:r>
                        <a:rPr lang="en-US" sz="1200" dirty="0" err="1"/>
                        <a:t>patient_id</a:t>
                      </a:r>
                      <a:endParaRPr lang="en-US" sz="1200" dirty="0"/>
                    </a:p>
                  </a:txBody>
                  <a:tcPr/>
                </a:tc>
                <a:tc>
                  <a:txBody>
                    <a:bodyPr/>
                    <a:lstStyle/>
                    <a:p>
                      <a:r>
                        <a:rPr lang="en-US" sz="1200" dirty="0"/>
                        <a:t>DOB</a:t>
                      </a:r>
                    </a:p>
                  </a:txBody>
                  <a:tcPr/>
                </a:tc>
                <a:tc>
                  <a:txBody>
                    <a:bodyPr/>
                    <a:lstStyle/>
                    <a:p>
                      <a:r>
                        <a:rPr lang="en-US" sz="1200" dirty="0"/>
                        <a:t>sex</a:t>
                      </a:r>
                    </a:p>
                  </a:txBody>
                  <a:tcPr/>
                </a:tc>
                <a:tc>
                  <a:txBody>
                    <a:bodyPr/>
                    <a:lstStyle/>
                    <a:p>
                      <a:r>
                        <a:rPr lang="en-US" sz="1200" dirty="0"/>
                        <a:t>group</a:t>
                      </a:r>
                    </a:p>
                  </a:txBody>
                  <a:tcPr/>
                </a:tc>
                <a:extLst>
                  <a:ext uri="{0D108BD9-81ED-4DB2-BD59-A6C34878D82A}">
                    <a16:rowId xmlns:a16="http://schemas.microsoft.com/office/drawing/2014/main" val="3371262133"/>
                  </a:ext>
                </a:extLst>
              </a:tr>
              <a:tr h="259508">
                <a:tc>
                  <a:txBody>
                    <a:bodyPr/>
                    <a:lstStyle/>
                    <a:p>
                      <a:r>
                        <a:rPr lang="en-US" sz="1200" dirty="0"/>
                        <a:t>1</a:t>
                      </a:r>
                    </a:p>
                  </a:txBody>
                  <a:tcPr/>
                </a:tc>
                <a:tc>
                  <a:txBody>
                    <a:bodyPr/>
                    <a:lstStyle/>
                    <a:p>
                      <a:r>
                        <a:rPr lang="en-US" sz="1200" dirty="0"/>
                        <a:t>09/06/84</a:t>
                      </a:r>
                    </a:p>
                  </a:txBody>
                  <a:tcPr/>
                </a:tc>
                <a:tc>
                  <a:txBody>
                    <a:bodyPr/>
                    <a:lstStyle/>
                    <a:p>
                      <a:r>
                        <a:rPr lang="en-US" sz="1200" dirty="0"/>
                        <a:t>M</a:t>
                      </a:r>
                    </a:p>
                  </a:txBody>
                  <a:tcPr/>
                </a:tc>
                <a:tc>
                  <a:txBody>
                    <a:bodyPr/>
                    <a:lstStyle/>
                    <a:p>
                      <a:r>
                        <a:rPr lang="en-US" sz="1200" dirty="0"/>
                        <a:t>Treatment</a:t>
                      </a:r>
                    </a:p>
                  </a:txBody>
                  <a:tcPr/>
                </a:tc>
                <a:extLst>
                  <a:ext uri="{0D108BD9-81ED-4DB2-BD59-A6C34878D82A}">
                    <a16:rowId xmlns:a16="http://schemas.microsoft.com/office/drawing/2014/main" val="1116030921"/>
                  </a:ext>
                </a:extLst>
              </a:tr>
              <a:tr h="259508">
                <a:tc>
                  <a:txBody>
                    <a:bodyPr/>
                    <a:lstStyle/>
                    <a:p>
                      <a:r>
                        <a:rPr lang="en-US" sz="1200" dirty="0"/>
                        <a:t>2</a:t>
                      </a:r>
                    </a:p>
                  </a:txBody>
                  <a:tcPr/>
                </a:tc>
                <a:tc>
                  <a:txBody>
                    <a:bodyPr/>
                    <a:lstStyle/>
                    <a:p>
                      <a:r>
                        <a:rPr lang="en-US" sz="1200" dirty="0"/>
                        <a:t>07/05/85</a:t>
                      </a:r>
                    </a:p>
                  </a:txBody>
                  <a:tcPr/>
                </a:tc>
                <a:tc>
                  <a:txBody>
                    <a:bodyPr/>
                    <a:lstStyle/>
                    <a:p>
                      <a:r>
                        <a:rPr lang="en-US" sz="1200" dirty="0"/>
                        <a:t>F</a:t>
                      </a:r>
                    </a:p>
                  </a:txBody>
                  <a:tcPr/>
                </a:tc>
                <a:tc>
                  <a:txBody>
                    <a:bodyPr/>
                    <a:lstStyle/>
                    <a:p>
                      <a:r>
                        <a:rPr lang="en-US" sz="1200" dirty="0"/>
                        <a:t>Control</a:t>
                      </a:r>
                    </a:p>
                  </a:txBody>
                  <a:tcPr/>
                </a:tc>
                <a:extLst>
                  <a:ext uri="{0D108BD9-81ED-4DB2-BD59-A6C34878D82A}">
                    <a16:rowId xmlns:a16="http://schemas.microsoft.com/office/drawing/2014/main" val="2470975023"/>
                  </a:ext>
                </a:extLst>
              </a:tr>
              <a:tr h="259508">
                <a:tc>
                  <a:txBody>
                    <a:bodyPr/>
                    <a:lstStyle/>
                    <a:p>
                      <a:r>
                        <a:rPr lang="en-US" sz="1200" dirty="0"/>
                        <a:t>3</a:t>
                      </a:r>
                    </a:p>
                  </a:txBody>
                  <a:tcPr/>
                </a:tc>
                <a:tc>
                  <a:txBody>
                    <a:bodyPr/>
                    <a:lstStyle/>
                    <a:p>
                      <a:r>
                        <a:rPr lang="en-US" sz="1200" dirty="0"/>
                        <a:t>06/27/57</a:t>
                      </a:r>
                    </a:p>
                  </a:txBody>
                  <a:tcPr/>
                </a:tc>
                <a:tc>
                  <a:txBody>
                    <a:bodyPr/>
                    <a:lstStyle/>
                    <a:p>
                      <a:r>
                        <a:rPr lang="en-US" sz="1200" dirty="0"/>
                        <a:t>F</a:t>
                      </a:r>
                    </a:p>
                  </a:txBody>
                  <a:tcPr/>
                </a:tc>
                <a:tc>
                  <a:txBody>
                    <a:bodyPr/>
                    <a:lstStyle/>
                    <a:p>
                      <a:r>
                        <a:rPr lang="en-US" sz="1200" dirty="0"/>
                        <a:t>Treatment</a:t>
                      </a:r>
                    </a:p>
                  </a:txBody>
                  <a:tcPr/>
                </a:tc>
                <a:extLst>
                  <a:ext uri="{0D108BD9-81ED-4DB2-BD59-A6C34878D82A}">
                    <a16:rowId xmlns:a16="http://schemas.microsoft.com/office/drawing/2014/main" val="1791705683"/>
                  </a:ext>
                </a:extLst>
              </a:tr>
              <a:tr h="259508">
                <a:tc>
                  <a:txBody>
                    <a:bodyPr/>
                    <a:lstStyle/>
                    <a:p>
                      <a:r>
                        <a:rPr lang="en-US" sz="12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01/28/87</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4049223825"/>
                  </a:ext>
                </a:extLst>
              </a:tr>
              <a:tr h="259508">
                <a:tc>
                  <a:txBody>
                    <a:bodyPr/>
                    <a:lstStyle/>
                    <a:p>
                      <a:r>
                        <a:rPr lang="en-US" sz="1200" dirty="0"/>
                        <a:t>5</a:t>
                      </a:r>
                    </a:p>
                  </a:txBody>
                  <a:tcPr/>
                </a:tc>
                <a:tc>
                  <a:txBody>
                    <a:bodyPr/>
                    <a:lstStyle/>
                    <a:p>
                      <a:r>
                        <a:rPr lang="en-US" sz="1200" dirty="0"/>
                        <a:t>10/30/16</a:t>
                      </a:r>
                    </a:p>
                  </a:txBody>
                  <a:tcPr/>
                </a:tc>
                <a:tc>
                  <a:txBody>
                    <a:bodyPr/>
                    <a:lstStyle/>
                    <a:p>
                      <a:r>
                        <a:rPr lang="en-US" sz="1200" dirty="0"/>
                        <a:t>M</a:t>
                      </a:r>
                    </a:p>
                  </a:txBody>
                  <a:tcPr/>
                </a:tc>
                <a:tc>
                  <a:txBody>
                    <a:bodyPr/>
                    <a:lstStyle/>
                    <a:p>
                      <a:r>
                        <a:rPr lang="en-US" sz="1200" dirty="0"/>
                        <a:t>Control</a:t>
                      </a:r>
                    </a:p>
                  </a:txBody>
                  <a:tcPr/>
                </a:tc>
                <a:extLst>
                  <a:ext uri="{0D108BD9-81ED-4DB2-BD59-A6C34878D82A}">
                    <a16:rowId xmlns:a16="http://schemas.microsoft.com/office/drawing/2014/main" val="3818706731"/>
                  </a:ext>
                </a:extLst>
              </a:tr>
            </a:tbl>
          </a:graphicData>
        </a:graphic>
      </p:graphicFrame>
      <p:sp>
        <p:nvSpPr>
          <p:cNvPr id="14" name="TextBox 13">
            <a:extLst>
              <a:ext uri="{FF2B5EF4-FFF2-40B4-BE49-F238E27FC236}">
                <a16:creationId xmlns:a16="http://schemas.microsoft.com/office/drawing/2014/main" id="{2D1C6594-6806-41CE-B805-686D39E75D3A}"/>
              </a:ext>
            </a:extLst>
          </p:cNvPr>
          <p:cNvSpPr txBox="1"/>
          <p:nvPr/>
        </p:nvSpPr>
        <p:spPr>
          <a:xfrm>
            <a:off x="4925117" y="2353043"/>
            <a:ext cx="969057" cy="307777"/>
          </a:xfrm>
          <a:prstGeom prst="rect">
            <a:avLst/>
          </a:prstGeom>
          <a:noFill/>
        </p:spPr>
        <p:txBody>
          <a:bodyPr wrap="square" rtlCol="0">
            <a:spAutoFit/>
          </a:bodyPr>
          <a:lstStyle/>
          <a:p>
            <a:r>
              <a:rPr lang="en-US" sz="1400" dirty="0" err="1"/>
              <a:t>labs_df</a:t>
            </a:r>
            <a:endParaRPr lang="en-US" sz="1400" dirty="0"/>
          </a:p>
        </p:txBody>
      </p:sp>
      <p:sp>
        <p:nvSpPr>
          <p:cNvPr id="15" name="TextBox 14">
            <a:extLst>
              <a:ext uri="{FF2B5EF4-FFF2-40B4-BE49-F238E27FC236}">
                <a16:creationId xmlns:a16="http://schemas.microsoft.com/office/drawing/2014/main" id="{2D1C6594-6806-41CE-B805-686D39E75D3A}"/>
              </a:ext>
            </a:extLst>
          </p:cNvPr>
          <p:cNvSpPr txBox="1"/>
          <p:nvPr/>
        </p:nvSpPr>
        <p:spPr>
          <a:xfrm>
            <a:off x="1016642" y="2660820"/>
            <a:ext cx="1337321" cy="307777"/>
          </a:xfrm>
          <a:prstGeom prst="rect">
            <a:avLst/>
          </a:prstGeom>
          <a:noFill/>
        </p:spPr>
        <p:txBody>
          <a:bodyPr wrap="square" rtlCol="0">
            <a:spAutoFit/>
          </a:bodyPr>
          <a:lstStyle/>
          <a:p>
            <a:r>
              <a:rPr lang="en-US" sz="1400" dirty="0" err="1"/>
              <a:t>patient_df</a:t>
            </a:r>
            <a:endParaRPr lang="en-US" sz="1400" dirty="0"/>
          </a:p>
        </p:txBody>
      </p:sp>
      <p:sp>
        <p:nvSpPr>
          <p:cNvPr id="3" name="Rectangle 2"/>
          <p:cNvSpPr/>
          <p:nvPr/>
        </p:nvSpPr>
        <p:spPr>
          <a:xfrm>
            <a:off x="2137145" y="1743748"/>
            <a:ext cx="7810044" cy="373724"/>
          </a:xfrm>
          <a:prstGeom prst="rect">
            <a:avLst/>
          </a:prstGeom>
        </p:spPr>
        <p:txBody>
          <a:bodyPr wrap="square">
            <a:spAutoFit/>
          </a:bodyPr>
          <a:lstStyle/>
          <a:p>
            <a:r>
              <a:rPr lang="en-US" dirty="0" err="1"/>
              <a:t>outer_joined_df</a:t>
            </a:r>
            <a:r>
              <a:rPr lang="en-US" dirty="0"/>
              <a:t> = </a:t>
            </a:r>
            <a:r>
              <a:rPr lang="en-US" dirty="0" err="1"/>
              <a:t>patient_df.merge</a:t>
            </a:r>
            <a:r>
              <a:rPr lang="en-US" dirty="0"/>
              <a:t>(</a:t>
            </a:r>
            <a:r>
              <a:rPr lang="en-US" dirty="0" err="1"/>
              <a:t>labs_df</a:t>
            </a:r>
            <a:r>
              <a:rPr lang="en-US" dirty="0"/>
              <a:t>, on = '</a:t>
            </a:r>
            <a:r>
              <a:rPr lang="en-US" dirty="0" err="1"/>
              <a:t>patient_id</a:t>
            </a:r>
            <a:r>
              <a:rPr lang="en-US" dirty="0"/>
              <a:t>', how = ‘outer')</a:t>
            </a:r>
          </a:p>
        </p:txBody>
      </p:sp>
      <p:sp>
        <p:nvSpPr>
          <p:cNvPr id="5" name="Rectangle 4"/>
          <p:cNvSpPr/>
          <p:nvPr/>
        </p:nvSpPr>
        <p:spPr>
          <a:xfrm>
            <a:off x="1648047" y="1066757"/>
            <a:ext cx="8199201" cy="461665"/>
          </a:xfrm>
          <a:prstGeom prst="rect">
            <a:avLst/>
          </a:prstGeom>
        </p:spPr>
        <p:txBody>
          <a:bodyPr wrap="square">
            <a:spAutoFit/>
          </a:bodyPr>
          <a:lstStyle/>
          <a:p>
            <a:r>
              <a:rPr lang="en-US" sz="2400" b="1" dirty="0">
                <a:solidFill>
                  <a:srgbClr val="FF0000"/>
                </a:solidFill>
                <a:sym typeface="Wingdings" panose="05000000000000000000" pitchFamily="2" charset="2"/>
              </a:rPr>
              <a:t>Outer Joins: </a:t>
            </a:r>
            <a:r>
              <a:rPr lang="en-US" sz="2400" dirty="0">
                <a:solidFill>
                  <a:srgbClr val="FF0000"/>
                </a:solidFill>
                <a:sym typeface="Wingdings" panose="05000000000000000000" pitchFamily="2" charset="2"/>
              </a:rPr>
              <a:t>“Use all keys” – keeps all </a:t>
            </a:r>
            <a:r>
              <a:rPr lang="en-US" sz="2400" dirty="0" err="1">
                <a:solidFill>
                  <a:srgbClr val="FF0000"/>
                </a:solidFill>
                <a:sym typeface="Wingdings" panose="05000000000000000000" pitchFamily="2" charset="2"/>
              </a:rPr>
              <a:t>obs</a:t>
            </a:r>
            <a:r>
              <a:rPr lang="en-US" sz="2400" dirty="0">
                <a:solidFill>
                  <a:srgbClr val="FF0000"/>
                </a:solidFill>
                <a:sym typeface="Wingdings" panose="05000000000000000000" pitchFamily="2" charset="2"/>
              </a:rPr>
              <a:t> from both DFs</a:t>
            </a:r>
          </a:p>
        </p:txBody>
      </p:sp>
      <p:cxnSp>
        <p:nvCxnSpPr>
          <p:cNvPr id="12" name="Straight Arrow Connector 11"/>
          <p:cNvCxnSpPr/>
          <p:nvPr/>
        </p:nvCxnSpPr>
        <p:spPr>
          <a:xfrm>
            <a:off x="6963032" y="3737234"/>
            <a:ext cx="48980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Plus 15"/>
          <p:cNvSpPr/>
          <p:nvPr/>
        </p:nvSpPr>
        <p:spPr>
          <a:xfrm>
            <a:off x="3181864" y="3645244"/>
            <a:ext cx="311345" cy="296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nvGraphicFramePr>
        <p:xfrm>
          <a:off x="7452839" y="2614942"/>
          <a:ext cx="4149725" cy="2477453"/>
        </p:xfrm>
        <a:graphic>
          <a:graphicData uri="http://schemas.openxmlformats.org/drawingml/2006/table">
            <a:tbl>
              <a:tblPr firstRow="1" bandRow="1">
                <a:tableStyleId>{5C22544A-7EE6-4342-B048-85BDC9FD1C3A}</a:tableStyleId>
              </a:tblPr>
              <a:tblGrid>
                <a:gridCol w="719138">
                  <a:extLst>
                    <a:ext uri="{9D8B030D-6E8A-4147-A177-3AD203B41FA5}">
                      <a16:colId xmlns:a16="http://schemas.microsoft.com/office/drawing/2014/main" val="4004501413"/>
                    </a:ext>
                  </a:extLst>
                </a:gridCol>
                <a:gridCol w="723900">
                  <a:extLst>
                    <a:ext uri="{9D8B030D-6E8A-4147-A177-3AD203B41FA5}">
                      <a16:colId xmlns:a16="http://schemas.microsoft.com/office/drawing/2014/main" val="4222480027"/>
                    </a:ext>
                  </a:extLst>
                </a:gridCol>
                <a:gridCol w="266700">
                  <a:extLst>
                    <a:ext uri="{9D8B030D-6E8A-4147-A177-3AD203B41FA5}">
                      <a16:colId xmlns:a16="http://schemas.microsoft.com/office/drawing/2014/main" val="185748373"/>
                    </a:ext>
                  </a:extLst>
                </a:gridCol>
                <a:gridCol w="644525">
                  <a:extLst>
                    <a:ext uri="{9D8B030D-6E8A-4147-A177-3AD203B41FA5}">
                      <a16:colId xmlns:a16="http://schemas.microsoft.com/office/drawing/2014/main" val="1399121433"/>
                    </a:ext>
                  </a:extLst>
                </a:gridCol>
                <a:gridCol w="473075">
                  <a:extLst>
                    <a:ext uri="{9D8B030D-6E8A-4147-A177-3AD203B41FA5}">
                      <a16:colId xmlns:a16="http://schemas.microsoft.com/office/drawing/2014/main" val="602629856"/>
                    </a:ext>
                  </a:extLst>
                </a:gridCol>
                <a:gridCol w="652462">
                  <a:extLst>
                    <a:ext uri="{9D8B030D-6E8A-4147-A177-3AD203B41FA5}">
                      <a16:colId xmlns:a16="http://schemas.microsoft.com/office/drawing/2014/main" val="3854970056"/>
                    </a:ext>
                  </a:extLst>
                </a:gridCol>
                <a:gridCol w="669925">
                  <a:extLst>
                    <a:ext uri="{9D8B030D-6E8A-4147-A177-3AD203B41FA5}">
                      <a16:colId xmlns:a16="http://schemas.microsoft.com/office/drawing/2014/main" val="2428619080"/>
                    </a:ext>
                  </a:extLst>
                </a:gridCol>
              </a:tblGrid>
              <a:tr h="233927">
                <a:tc>
                  <a:txBody>
                    <a:bodyPr/>
                    <a:lstStyle/>
                    <a:p>
                      <a:pPr marL="0" algn="l" defTabSz="457200" rtl="0" eaLnBrk="1" fontAlgn="b" latinLnBrk="0" hangingPunct="1"/>
                      <a:r>
                        <a:rPr lang="en-US" sz="1200" b="1" kern="1200" dirty="0" err="1">
                          <a:solidFill>
                            <a:schemeClr val="lt1"/>
                          </a:solidFill>
                          <a:latin typeface="+mn-lt"/>
                          <a:ea typeface="+mn-ea"/>
                          <a:cs typeface="+mn-cs"/>
                        </a:rPr>
                        <a:t>patient_id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DOB</a:t>
                      </a: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sex</a:t>
                      </a: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group</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lab_id</a:t>
                      </a:r>
                      <a:endParaRPr lang="en-US" sz="1200" b="1" kern="1200" dirty="0">
                        <a:solidFill>
                          <a:schemeClr val="lt1"/>
                        </a:solidFill>
                        <a:latin typeface="+mn-lt"/>
                        <a:ea typeface="+mn-ea"/>
                        <a:cs typeface="+mn-cs"/>
                      </a:endParaRPr>
                    </a:p>
                  </a:txBody>
                  <a:tcPr marL="6350" marR="6350" marT="6350" marB="0" anchor="b"/>
                </a:tc>
                <a:tc>
                  <a:txBody>
                    <a:bodyPr/>
                    <a:lstStyle/>
                    <a:p>
                      <a:pPr marL="0" algn="l" defTabSz="457200" rtl="0" eaLnBrk="1" fontAlgn="b" latinLnBrk="0" hangingPunct="1"/>
                      <a:r>
                        <a:rPr lang="en-US" sz="1200" b="1" kern="1200" dirty="0">
                          <a:solidFill>
                            <a:schemeClr val="lt1"/>
                          </a:solidFill>
                          <a:latin typeface="+mn-lt"/>
                          <a:ea typeface="+mn-ea"/>
                          <a:cs typeface="+mn-cs"/>
                        </a:rPr>
                        <a:t>date</a:t>
                      </a:r>
                    </a:p>
                  </a:txBody>
                  <a:tcPr marL="6350" marR="6350" marT="6350" marB="0" anchor="b"/>
                </a:tc>
                <a:tc>
                  <a:txBody>
                    <a:bodyPr/>
                    <a:lstStyle/>
                    <a:p>
                      <a:pPr marL="0" algn="l" defTabSz="457200" rtl="0" eaLnBrk="1" fontAlgn="b" latinLnBrk="0" hangingPunct="1"/>
                      <a:r>
                        <a:rPr lang="en-US" sz="1200" b="1" kern="1200" dirty="0" err="1">
                          <a:solidFill>
                            <a:schemeClr val="lt1"/>
                          </a:solidFill>
                          <a:latin typeface="+mn-lt"/>
                          <a:ea typeface="+mn-ea"/>
                          <a:cs typeface="+mn-cs"/>
                        </a:rPr>
                        <a:t>lab_value</a:t>
                      </a:r>
                      <a:endParaRPr lang="en-US" sz="1200" b="1" kern="1200" dirty="0">
                        <a:solidFill>
                          <a:schemeClr val="lt1"/>
                        </a:solidFill>
                        <a:latin typeface="+mn-lt"/>
                        <a:ea typeface="+mn-ea"/>
                        <a:cs typeface="+mn-cs"/>
                      </a:endParaRPr>
                    </a:p>
                  </a:txBody>
                  <a:tcPr marL="6350" marR="6350" marT="6350" marB="0" anchor="b"/>
                </a:tc>
                <a:extLst>
                  <a:ext uri="{0D108BD9-81ED-4DB2-BD59-A6C34878D82A}">
                    <a16:rowId xmlns:a16="http://schemas.microsoft.com/office/drawing/2014/main" val="3510498057"/>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0.512</a:t>
                      </a:r>
                    </a:p>
                  </a:txBody>
                  <a:tcPr marL="6350" marR="6350" marT="6350" marB="0" anchor="b"/>
                </a:tc>
                <a:extLst>
                  <a:ext uri="{0D108BD9-81ED-4DB2-BD59-A6C34878D82A}">
                    <a16:rowId xmlns:a16="http://schemas.microsoft.com/office/drawing/2014/main" val="846057403"/>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211687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a:t>
                      </a:r>
                    </a:p>
                  </a:txBody>
                  <a:tcPr marL="6350" marR="6350" marT="6350" marB="0" anchor="b"/>
                </a:tc>
                <a:extLst>
                  <a:ext uri="{0D108BD9-81ED-4DB2-BD59-A6C34878D82A}">
                    <a16:rowId xmlns:a16="http://schemas.microsoft.com/office/drawing/2014/main" val="166918021"/>
                  </a:ext>
                </a:extLst>
              </a:tr>
              <a:tr h="233927">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9/6/1984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135818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1.24</a:t>
                      </a:r>
                    </a:p>
                  </a:txBody>
                  <a:tcPr marL="6350" marR="6350" marT="6350" marB="0" anchor="b"/>
                </a:tc>
                <a:extLst>
                  <a:ext uri="{0D108BD9-81ED-4DB2-BD59-A6C34878D82A}">
                    <a16:rowId xmlns:a16="http://schemas.microsoft.com/office/drawing/2014/main" val="797563382"/>
                  </a:ext>
                </a:extLst>
              </a:tr>
              <a:tr h="233927">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7/5/1985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Control</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7670556"/>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123836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3/12/2018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a:t>
                      </a:r>
                    </a:p>
                  </a:txBody>
                  <a:tcPr marL="6350" marR="6350" marT="6350" marB="0" anchor="b"/>
                </a:tc>
                <a:extLst>
                  <a:ext uri="{0D108BD9-81ED-4DB2-BD59-A6C34878D82A}">
                    <a16:rowId xmlns:a16="http://schemas.microsoft.com/office/drawing/2014/main" val="2381801494"/>
                  </a:ext>
                </a:extLst>
              </a:tr>
              <a:tr h="233927">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6/27/1957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Treatment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365581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987</a:t>
                      </a:r>
                    </a:p>
                  </a:txBody>
                  <a:tcPr marL="6350" marR="6350" marT="6350" marB="0" anchor="b"/>
                </a:tc>
                <a:extLst>
                  <a:ext uri="{0D108BD9-81ED-4DB2-BD59-A6C34878D82A}">
                    <a16:rowId xmlns:a16="http://schemas.microsoft.com/office/drawing/2014/main" val="468577443"/>
                  </a:ext>
                </a:extLst>
              </a:tr>
              <a:tr h="233927">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1/28/1987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Control</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981048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7/2/2018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1547</a:t>
                      </a:r>
                    </a:p>
                  </a:txBody>
                  <a:tcPr marL="6350" marR="6350" marT="6350" marB="0" anchor="b"/>
                </a:tc>
                <a:extLst>
                  <a:ext uri="{0D108BD9-81ED-4DB2-BD59-A6C34878D82A}">
                    <a16:rowId xmlns:a16="http://schemas.microsoft.com/office/drawing/2014/main" val="3904550967"/>
                  </a:ext>
                </a:extLst>
              </a:tr>
              <a:tr h="233927">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10/30/2016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Control</a:t>
                      </a: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7085583"/>
                  </a:ext>
                </a:extLst>
              </a:tr>
              <a:tr h="233927">
                <a:tc>
                  <a:txBody>
                    <a:bodyPr/>
                    <a:lstStyle/>
                    <a:p>
                      <a:pPr algn="r" fontAlgn="b"/>
                      <a:r>
                        <a:rPr lang="en-US" sz="1100" b="0" i="0" u="none" strike="noStrike">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err="1">
                          <a:solidFill>
                            <a:srgbClr val="000000"/>
                          </a:solidFill>
                          <a:effectLst/>
                          <a:latin typeface="Calibri" panose="020F0502020204030204" pitchFamily="34" charset="0"/>
                        </a:rPr>
                        <a:t>NaN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873871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8/15/2018</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62</a:t>
                      </a:r>
                    </a:p>
                  </a:txBody>
                  <a:tcPr marL="6350" marR="6350" marT="6350" marB="0" anchor="b"/>
                </a:tc>
                <a:extLst>
                  <a:ext uri="{0D108BD9-81ED-4DB2-BD59-A6C34878D82A}">
                    <a16:rowId xmlns:a16="http://schemas.microsoft.com/office/drawing/2014/main" val="3285488815"/>
                  </a:ext>
                </a:extLst>
              </a:tr>
            </a:tbl>
          </a:graphicData>
        </a:graphic>
      </p:graphicFrame>
      <p:sp>
        <p:nvSpPr>
          <p:cNvPr id="21" name="TextBox 20">
            <a:extLst>
              <a:ext uri="{FF2B5EF4-FFF2-40B4-BE49-F238E27FC236}">
                <a16:creationId xmlns:a16="http://schemas.microsoft.com/office/drawing/2014/main" id="{2D1C6594-6806-41CE-B805-686D39E75D3A}"/>
              </a:ext>
            </a:extLst>
          </p:cNvPr>
          <p:cNvSpPr txBox="1"/>
          <p:nvPr/>
        </p:nvSpPr>
        <p:spPr>
          <a:xfrm>
            <a:off x="9144474" y="2307165"/>
            <a:ext cx="1439088" cy="307777"/>
          </a:xfrm>
          <a:prstGeom prst="rect">
            <a:avLst/>
          </a:prstGeom>
          <a:noFill/>
        </p:spPr>
        <p:txBody>
          <a:bodyPr wrap="square" rtlCol="0">
            <a:spAutoFit/>
          </a:bodyPr>
          <a:lstStyle/>
          <a:p>
            <a:r>
              <a:rPr lang="en-US" sz="1400" dirty="0" err="1"/>
              <a:t>outer_joined_df</a:t>
            </a:r>
            <a:endParaRPr lang="en-US" sz="1400" dirty="0"/>
          </a:p>
        </p:txBody>
      </p:sp>
    </p:spTree>
    <p:extLst>
      <p:ext uri="{BB962C8B-B14F-4D97-AF65-F5344CB8AC3E}">
        <p14:creationId xmlns:p14="http://schemas.microsoft.com/office/powerpoint/2010/main" val="3279641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8A63-0F14-4876-8C03-C1F3D4DC148D}"/>
              </a:ext>
            </a:extLst>
          </p:cNvPr>
          <p:cNvSpPr>
            <a:spLocks noGrp="1"/>
          </p:cNvSpPr>
          <p:nvPr>
            <p:ph type="title"/>
          </p:nvPr>
        </p:nvSpPr>
        <p:spPr/>
        <p:txBody>
          <a:bodyPr/>
          <a:lstStyle/>
          <a:p>
            <a:r>
              <a:rPr lang="en-US" dirty="0"/>
              <a:t>Merging Data: 1-to-1 or 1-to-Multiple?</a:t>
            </a:r>
          </a:p>
        </p:txBody>
      </p:sp>
      <p:sp>
        <p:nvSpPr>
          <p:cNvPr id="3" name="Content Placeholder 2">
            <a:extLst>
              <a:ext uri="{FF2B5EF4-FFF2-40B4-BE49-F238E27FC236}">
                <a16:creationId xmlns:a16="http://schemas.microsoft.com/office/drawing/2014/main" id="{34906397-74A9-4CE5-BE2A-E04737E68D2A}"/>
              </a:ext>
            </a:extLst>
          </p:cNvPr>
          <p:cNvSpPr>
            <a:spLocks noGrp="1"/>
          </p:cNvSpPr>
          <p:nvPr>
            <p:ph idx="1"/>
          </p:nvPr>
        </p:nvSpPr>
        <p:spPr>
          <a:xfrm>
            <a:off x="895350" y="1342997"/>
            <a:ext cx="10401300" cy="4936066"/>
          </a:xfrm>
        </p:spPr>
        <p:txBody>
          <a:bodyPr/>
          <a:lstStyle/>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Merging DFs on a 1-to-1 basis –one row in a table corresponds to only one row in another DF – is straightforward.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If rows in one DF correspond to multiple rows in another DF, you may need to collapse these rows to your </a:t>
            </a:r>
            <a:r>
              <a:rPr lang="en-US" b="1" dirty="0">
                <a:sym typeface="Wingdings" panose="05000000000000000000" pitchFamily="2" charset="2"/>
              </a:rPr>
              <a:t>level of analysis</a:t>
            </a:r>
            <a:r>
              <a:rPr lang="en-US" dirty="0">
                <a:sym typeface="Wingdings" panose="05000000000000000000" pitchFamily="2" charset="2"/>
              </a:rPr>
              <a:t>. </a:t>
            </a:r>
          </a:p>
          <a:p>
            <a:pPr marL="0" indent="0">
              <a:buNone/>
            </a:pPr>
            <a:endParaRPr lang="en-US" dirty="0"/>
          </a:p>
          <a:p>
            <a:pPr marL="0" indent="0">
              <a:buNone/>
            </a:pPr>
            <a:r>
              <a:rPr lang="en-US" dirty="0"/>
              <a:t>We will use Pandas </a:t>
            </a:r>
            <a:r>
              <a:rPr lang="en-US" dirty="0" err="1"/>
              <a:t>DataFrame</a:t>
            </a:r>
            <a:r>
              <a:rPr lang="en-US" dirty="0"/>
              <a:t> tools like </a:t>
            </a:r>
            <a:r>
              <a:rPr lang="en-US" i="1" dirty="0"/>
              <a:t>group.by(), melt(), pivot(), </a:t>
            </a:r>
            <a:r>
              <a:rPr lang="en-US" dirty="0"/>
              <a:t>and others to solve this. </a:t>
            </a:r>
            <a:endParaRPr lang="en-US" dirty="0">
              <a:sym typeface="Wingdings" panose="05000000000000000000" pitchFamily="2" charset="2"/>
            </a:endParaRPr>
          </a:p>
        </p:txBody>
      </p:sp>
      <p:sp>
        <p:nvSpPr>
          <p:cNvPr id="4" name="Slide Number Placeholder 3">
            <a:extLst>
              <a:ext uri="{FF2B5EF4-FFF2-40B4-BE49-F238E27FC236}">
                <a16:creationId xmlns:a16="http://schemas.microsoft.com/office/drawing/2014/main" id="{87788662-99FC-4531-982B-3230BBACC31B}"/>
              </a:ext>
            </a:extLst>
          </p:cNvPr>
          <p:cNvSpPr>
            <a:spLocks noGrp="1"/>
          </p:cNvSpPr>
          <p:nvPr>
            <p:ph type="sldNum" sz="quarter" idx="12"/>
          </p:nvPr>
        </p:nvSpPr>
        <p:spPr/>
        <p:txBody>
          <a:bodyPr/>
          <a:lstStyle/>
          <a:p>
            <a:pPr>
              <a:defRPr/>
            </a:pPr>
            <a:fld id="{022C14D7-BA05-5044-82A4-B816357EAFBA}" type="slidenum">
              <a:rPr lang="en-US" altLang="x-none" smtClean="0"/>
              <a:pPr>
                <a:defRPr/>
              </a:pPr>
              <a:t>24</a:t>
            </a:fld>
            <a:endParaRPr lang="en-US" altLang="x-none"/>
          </a:p>
        </p:txBody>
      </p:sp>
    </p:spTree>
    <p:extLst>
      <p:ext uri="{BB962C8B-B14F-4D97-AF65-F5344CB8AC3E}">
        <p14:creationId xmlns:p14="http://schemas.microsoft.com/office/powerpoint/2010/main" val="121587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8B1A-B211-E860-4318-ADBB7E476A97}"/>
              </a:ext>
            </a:extLst>
          </p:cNvPr>
          <p:cNvSpPr>
            <a:spLocks noGrp="1"/>
          </p:cNvSpPr>
          <p:nvPr>
            <p:ph type="title"/>
          </p:nvPr>
        </p:nvSpPr>
        <p:spPr/>
        <p:txBody>
          <a:bodyPr/>
          <a:lstStyle/>
          <a:p>
            <a:r>
              <a:rPr lang="en-US" dirty="0"/>
              <a:t>Missing Data &amp; Outliers </a:t>
            </a:r>
          </a:p>
        </p:txBody>
      </p:sp>
      <p:sp>
        <p:nvSpPr>
          <p:cNvPr id="3" name="Text Placeholder 2">
            <a:extLst>
              <a:ext uri="{FF2B5EF4-FFF2-40B4-BE49-F238E27FC236}">
                <a16:creationId xmlns:a16="http://schemas.microsoft.com/office/drawing/2014/main" id="{CDAF0D1A-2E89-5FC6-7E8A-D87CE2E60184}"/>
              </a:ext>
            </a:extLst>
          </p:cNvPr>
          <p:cNvSpPr>
            <a:spLocks noGrp="1"/>
          </p:cNvSpPr>
          <p:nvPr>
            <p:ph type="body" idx="1"/>
          </p:nvPr>
        </p:nvSpPr>
        <p:spPr/>
        <p:txBody>
          <a:bodyPr/>
          <a:lstStyle/>
          <a:p>
            <a:r>
              <a:rPr lang="en-US" dirty="0"/>
              <a:t>Why, what, when?</a:t>
            </a:r>
          </a:p>
        </p:txBody>
      </p:sp>
    </p:spTree>
    <p:extLst>
      <p:ext uri="{BB962C8B-B14F-4D97-AF65-F5344CB8AC3E}">
        <p14:creationId xmlns:p14="http://schemas.microsoft.com/office/powerpoint/2010/main" val="2897851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633740"/>
            <a:ext cx="10018712" cy="722037"/>
          </a:xfrm>
        </p:spPr>
        <p:txBody>
          <a:bodyPr/>
          <a:lstStyle/>
          <a:p>
            <a:r>
              <a:rPr lang="en-US" dirty="0"/>
              <a:t>Missing Data</a:t>
            </a:r>
          </a:p>
        </p:txBody>
      </p:sp>
      <p:sp>
        <p:nvSpPr>
          <p:cNvPr id="3" name="Content Placeholder 2"/>
          <p:cNvSpPr>
            <a:spLocks noGrp="1"/>
          </p:cNvSpPr>
          <p:nvPr>
            <p:ph idx="1"/>
          </p:nvPr>
        </p:nvSpPr>
        <p:spPr>
          <a:xfrm>
            <a:off x="1104900" y="832104"/>
            <a:ext cx="10018712" cy="5329195"/>
          </a:xfrm>
        </p:spPr>
        <p:txBody>
          <a:bodyPr/>
          <a:lstStyle/>
          <a:p>
            <a:pPr marL="0" indent="0">
              <a:buNone/>
            </a:pPr>
            <a:endParaRPr lang="en-US" dirty="0"/>
          </a:p>
          <a:p>
            <a:pPr marL="0" indent="0">
              <a:buNone/>
            </a:pPr>
            <a:endParaRPr lang="en-US" dirty="0"/>
          </a:p>
          <a:p>
            <a:pPr marL="0" indent="0">
              <a:buNone/>
            </a:pPr>
            <a:r>
              <a:rPr lang="en-US" dirty="0"/>
              <a:t>It is </a:t>
            </a:r>
            <a:r>
              <a:rPr lang="en-US" i="1" dirty="0"/>
              <a:t>very</a:t>
            </a:r>
            <a:r>
              <a:rPr lang="en-US" dirty="0"/>
              <a:t> common to have missing values in your data – that is, for some rows (observations), one or more variables (columns) will be “empty”</a:t>
            </a:r>
          </a:p>
          <a:p>
            <a:pPr lvl="1"/>
            <a:r>
              <a:rPr lang="en-US" dirty="0"/>
              <a:t>In Pandas, this is represented by cells containing </a:t>
            </a:r>
            <a:r>
              <a:rPr lang="en-US" b="1" i="1" dirty="0" err="1"/>
              <a:t>NaN</a:t>
            </a:r>
            <a:r>
              <a:rPr lang="en-US" dirty="0"/>
              <a:t> or </a:t>
            </a:r>
            <a:r>
              <a:rPr lang="en-US" b="1" i="1" dirty="0"/>
              <a:t>None</a:t>
            </a:r>
            <a:r>
              <a:rPr lang="en-US" dirty="0"/>
              <a:t>*</a:t>
            </a:r>
          </a:p>
          <a:p>
            <a:pPr marL="0" indent="0">
              <a:buNone/>
            </a:pPr>
            <a:endParaRPr lang="en-US" sz="1200" dirty="0"/>
          </a:p>
          <a:p>
            <a:pPr marL="457200" indent="-457200">
              <a:buAutoNum type="arabicParenR"/>
            </a:pPr>
            <a:r>
              <a:rPr lang="en-US" dirty="0"/>
              <a:t>Why might you have missing data?</a:t>
            </a:r>
          </a:p>
          <a:p>
            <a:pPr marL="457200" indent="-457200">
              <a:buAutoNum type="arabicParenR"/>
            </a:pPr>
            <a:r>
              <a:rPr lang="en-US" dirty="0"/>
              <a:t>What should you do about it? </a:t>
            </a:r>
          </a:p>
          <a:p>
            <a:pPr marL="457200" indent="-457200">
              <a:buAutoNum type="arabicParenR"/>
            </a:pPr>
            <a:endParaRPr lang="en-US" sz="1200" dirty="0"/>
          </a:p>
          <a:p>
            <a:pPr marL="0" indent="0">
              <a:buNone/>
            </a:pPr>
            <a:r>
              <a:rPr lang="en-US" dirty="0"/>
              <a:t>The answer to 2) may depend on 1).</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26</a:t>
            </a:fld>
            <a:endParaRPr lang="en-US" altLang="x-none"/>
          </a:p>
        </p:txBody>
      </p:sp>
      <p:sp>
        <p:nvSpPr>
          <p:cNvPr id="6" name="TextBox 5"/>
          <p:cNvSpPr txBox="1"/>
          <p:nvPr/>
        </p:nvSpPr>
        <p:spPr>
          <a:xfrm>
            <a:off x="1334530" y="6184557"/>
            <a:ext cx="8964827" cy="338554"/>
          </a:xfrm>
          <a:prstGeom prst="rect">
            <a:avLst/>
          </a:prstGeom>
          <a:noFill/>
        </p:spPr>
        <p:txBody>
          <a:bodyPr wrap="square" rtlCol="0">
            <a:spAutoFit/>
          </a:bodyPr>
          <a:lstStyle/>
          <a:p>
            <a:r>
              <a:rPr lang="en-US" sz="1600" i="1" dirty="0"/>
              <a:t>The use of </a:t>
            </a:r>
            <a:r>
              <a:rPr lang="en-US" sz="1600" i="1" dirty="0" err="1"/>
              <a:t>NaN</a:t>
            </a:r>
            <a:r>
              <a:rPr lang="en-US" sz="1600" i="1" dirty="0"/>
              <a:t> is preferred in Pandas – for consistency, </a:t>
            </a:r>
            <a:r>
              <a:rPr lang="en-US" sz="1600" i="1" dirty="0">
                <a:hlinkClick r:id="rId3"/>
              </a:rPr>
              <a:t>try to avoid using None</a:t>
            </a:r>
            <a:r>
              <a:rPr lang="en-US" sz="1600" i="1" dirty="0"/>
              <a:t>. </a:t>
            </a:r>
          </a:p>
        </p:txBody>
      </p:sp>
    </p:spTree>
    <p:extLst>
      <p:ext uri="{BB962C8B-B14F-4D97-AF65-F5344CB8AC3E}">
        <p14:creationId xmlns:p14="http://schemas.microsoft.com/office/powerpoint/2010/main" val="3334367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Why is this Data Missing?</a:t>
            </a:r>
          </a:p>
        </p:txBody>
      </p:sp>
      <p:sp>
        <p:nvSpPr>
          <p:cNvPr id="3" name="Content Placeholder 2"/>
          <p:cNvSpPr>
            <a:spLocks noGrp="1"/>
          </p:cNvSpPr>
          <p:nvPr>
            <p:ph idx="1"/>
          </p:nvPr>
        </p:nvSpPr>
        <p:spPr>
          <a:xfrm>
            <a:off x="1104900" y="1233959"/>
            <a:ext cx="10018712" cy="4845565"/>
          </a:xfrm>
        </p:spPr>
        <p:txBody>
          <a:bodyPr/>
          <a:lstStyle/>
          <a:p>
            <a:pPr marL="0" indent="0">
              <a:buNone/>
            </a:pPr>
            <a:endParaRPr lang="en-US" dirty="0"/>
          </a:p>
          <a:p>
            <a:pPr marL="0" indent="0">
              <a:buNone/>
            </a:pPr>
            <a:r>
              <a:rPr lang="en-US" dirty="0"/>
              <a:t>Some typical reasons why data is missing:</a:t>
            </a:r>
          </a:p>
          <a:p>
            <a:pPr lvl="1"/>
            <a:r>
              <a:rPr lang="en-US" dirty="0"/>
              <a:t>User forgot to fill in a field</a:t>
            </a:r>
          </a:p>
          <a:p>
            <a:pPr lvl="1"/>
            <a:r>
              <a:rPr lang="en-US" dirty="0"/>
              <a:t>Data was lost while transferring manually from a legacy database, or from a non-digital source</a:t>
            </a:r>
          </a:p>
          <a:p>
            <a:pPr lvl="1"/>
            <a:r>
              <a:rPr lang="en-US" dirty="0"/>
              <a:t>There was a programming error</a:t>
            </a:r>
          </a:p>
          <a:p>
            <a:pPr lvl="1"/>
            <a:r>
              <a:rPr lang="en-US" dirty="0"/>
              <a:t>Users chose not to fill out a field</a:t>
            </a:r>
          </a:p>
          <a:p>
            <a:pPr lvl="1"/>
            <a:endParaRPr lang="en-US" dirty="0"/>
          </a:p>
          <a:p>
            <a:pPr marL="0" indent="0">
              <a:buNone/>
            </a:pPr>
            <a:r>
              <a:rPr lang="en-US" b="1" dirty="0"/>
              <a:t>Always ask yourself</a:t>
            </a:r>
            <a:r>
              <a:rPr lang="en-US" dirty="0"/>
              <a:t>: is the missing-ness random? If not, and it’s correlated with outcomes of interest, consider how this may change your analysis.</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27</a:t>
            </a:fld>
            <a:endParaRPr lang="en-US" altLang="x-none"/>
          </a:p>
        </p:txBody>
      </p:sp>
    </p:spTree>
    <p:extLst>
      <p:ext uri="{BB962C8B-B14F-4D97-AF65-F5344CB8AC3E}">
        <p14:creationId xmlns:p14="http://schemas.microsoft.com/office/powerpoint/2010/main" val="1447587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this Data Missing?</a:t>
            </a:r>
          </a:p>
        </p:txBody>
      </p:sp>
      <p:sp>
        <p:nvSpPr>
          <p:cNvPr id="3" name="Content Placeholder 2"/>
          <p:cNvSpPr>
            <a:spLocks noGrp="1"/>
          </p:cNvSpPr>
          <p:nvPr>
            <p:ph idx="1"/>
          </p:nvPr>
        </p:nvSpPr>
        <p:spPr>
          <a:xfrm>
            <a:off x="1104900" y="1320457"/>
            <a:ext cx="10018712" cy="4217086"/>
          </a:xfrm>
        </p:spPr>
        <p:txBody>
          <a:bodyPr>
            <a:normAutofit fontScale="85000" lnSpcReduction="20000"/>
          </a:bodyPr>
          <a:lstStyle/>
          <a:p>
            <a:pPr marL="0" indent="0">
              <a:lnSpc>
                <a:spcPct val="120000"/>
              </a:lnSpc>
              <a:buNone/>
            </a:pPr>
            <a:endParaRPr lang="en-US" sz="2400" b="1" dirty="0"/>
          </a:p>
          <a:p>
            <a:pPr marL="0" indent="0">
              <a:lnSpc>
                <a:spcPct val="120000"/>
              </a:lnSpc>
              <a:buNone/>
            </a:pPr>
            <a:r>
              <a:rPr lang="en-US" sz="2400" b="1" dirty="0"/>
              <a:t>Example:</a:t>
            </a:r>
            <a:r>
              <a:rPr lang="en-US" sz="2400" dirty="0"/>
              <a:t> Suppose that a health clinic asks its patients to fill out a short questionnaire at the beginning of each visit. </a:t>
            </a:r>
            <a:endParaRPr lang="en-US" dirty="0"/>
          </a:p>
          <a:p>
            <a:pPr marL="0" indent="0">
              <a:buNone/>
            </a:pPr>
            <a:endParaRPr lang="en-US" sz="1200" dirty="0"/>
          </a:p>
          <a:p>
            <a:pPr marL="0" indent="0">
              <a:buNone/>
            </a:pPr>
            <a:r>
              <a:rPr lang="en-US" i="1" dirty="0"/>
              <a:t>“Since your last visit, have you consumed any drugs recreationally?</a:t>
            </a:r>
            <a:r>
              <a:rPr lang="en-US" dirty="0"/>
              <a:t>”</a:t>
            </a:r>
            <a:endParaRPr lang="en-US" i="1" dirty="0"/>
          </a:p>
          <a:p>
            <a:pPr marL="0" indent="0">
              <a:buNone/>
            </a:pPr>
            <a:endParaRPr lang="en-US" sz="1200" i="1" dirty="0"/>
          </a:p>
          <a:p>
            <a:pPr marL="0" indent="0">
              <a:buNone/>
            </a:pPr>
            <a:r>
              <a:rPr lang="en-US" dirty="0"/>
              <a:t>1% responded “Yes,” 90% responded “No,”9% left their answer blank. </a:t>
            </a:r>
          </a:p>
          <a:p>
            <a:pPr marL="0" indent="0">
              <a:buNone/>
            </a:pPr>
            <a:endParaRPr lang="en-US" dirty="0"/>
          </a:p>
          <a:p>
            <a:pPr marL="0" indent="0">
              <a:buNone/>
            </a:pPr>
            <a:r>
              <a:rPr lang="en-US" dirty="0"/>
              <a:t>Is it reasonable to assume that these missing values are unrelated to patients’ drug use?</a:t>
            </a:r>
          </a:p>
          <a:p>
            <a:pPr marL="0" indent="0">
              <a:buNone/>
            </a:pPr>
            <a:endParaRPr lang="en-US" sz="1200" dirty="0"/>
          </a:p>
          <a:p>
            <a:pPr marL="0" indent="0">
              <a:buNone/>
            </a:pPr>
            <a:r>
              <a:rPr lang="en-US" dirty="0"/>
              <a:t>Probably not.</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28</a:t>
            </a:fld>
            <a:endParaRPr lang="en-US" altLang="x-none"/>
          </a:p>
        </p:txBody>
      </p:sp>
    </p:spTree>
    <p:extLst>
      <p:ext uri="{BB962C8B-B14F-4D97-AF65-F5344CB8AC3E}">
        <p14:creationId xmlns:p14="http://schemas.microsoft.com/office/powerpoint/2010/main" val="283343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410104"/>
            <a:ext cx="10018712" cy="722037"/>
          </a:xfrm>
        </p:spPr>
        <p:txBody>
          <a:bodyPr/>
          <a:lstStyle/>
          <a:p>
            <a:r>
              <a:rPr lang="en-US" dirty="0"/>
              <a:t>Some Common Missing Data Solutions</a:t>
            </a:r>
          </a:p>
        </p:txBody>
      </p:sp>
      <p:sp>
        <p:nvSpPr>
          <p:cNvPr id="3" name="Content Placeholder 2"/>
          <p:cNvSpPr>
            <a:spLocks noGrp="1"/>
          </p:cNvSpPr>
          <p:nvPr>
            <p:ph idx="1"/>
          </p:nvPr>
        </p:nvSpPr>
        <p:spPr>
          <a:xfrm>
            <a:off x="1104900" y="1672167"/>
            <a:ext cx="10018712" cy="5300133"/>
          </a:xfrm>
        </p:spPr>
        <p:txBody>
          <a:bodyPr>
            <a:normAutofit/>
          </a:bodyPr>
          <a:lstStyle/>
          <a:p>
            <a:pPr marL="0" indent="0">
              <a:buNone/>
            </a:pPr>
            <a:r>
              <a:rPr lang="en-US" dirty="0"/>
              <a:t>Drop the observations with any missing values from the dataset</a:t>
            </a:r>
          </a:p>
          <a:p>
            <a:pPr marL="0" indent="0">
              <a:buNone/>
            </a:pPr>
            <a:endParaRPr lang="en-US" dirty="0"/>
          </a:p>
          <a:p>
            <a:pPr marL="0" indent="0">
              <a:buNone/>
            </a:pPr>
            <a:r>
              <a:rPr lang="en-US" dirty="0"/>
              <a:t>Exclude observations with a missing values on a column-by-column basis:</a:t>
            </a:r>
            <a:endParaRPr lang="en-US" sz="1200" dirty="0"/>
          </a:p>
          <a:p>
            <a:pPr marL="0" indent="0">
              <a:buNone/>
            </a:pPr>
            <a:endParaRPr lang="en-US" dirty="0"/>
          </a:p>
          <a:p>
            <a:pPr marL="0" indent="0">
              <a:buNone/>
            </a:pPr>
            <a:r>
              <a:rPr lang="en-US" dirty="0"/>
              <a:t>Impute missing values</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29</a:t>
            </a:fld>
            <a:endParaRPr lang="en-US" altLang="x-none"/>
          </a:p>
        </p:txBody>
      </p:sp>
    </p:spTree>
    <p:extLst>
      <p:ext uri="{BB962C8B-B14F-4D97-AF65-F5344CB8AC3E}">
        <p14:creationId xmlns:p14="http://schemas.microsoft.com/office/powerpoint/2010/main" val="252950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E41F-DFA5-72CE-8E2D-93C75F2FC8EA}"/>
              </a:ext>
            </a:extLst>
          </p:cNvPr>
          <p:cNvSpPr>
            <a:spLocks noGrp="1"/>
          </p:cNvSpPr>
          <p:nvPr>
            <p:ph type="title"/>
          </p:nvPr>
        </p:nvSpPr>
        <p:spPr/>
        <p:txBody>
          <a:bodyPr/>
          <a:lstStyle/>
          <a:p>
            <a:r>
              <a:rPr lang="en-US" dirty="0"/>
              <a:t>Cleaning Data</a:t>
            </a:r>
          </a:p>
        </p:txBody>
      </p:sp>
      <p:sp>
        <p:nvSpPr>
          <p:cNvPr id="3" name="Text Placeholder 2">
            <a:extLst>
              <a:ext uri="{FF2B5EF4-FFF2-40B4-BE49-F238E27FC236}">
                <a16:creationId xmlns:a16="http://schemas.microsoft.com/office/drawing/2014/main" id="{1C2BD8A0-52DC-D4E1-6892-ECF32C2AA611}"/>
              </a:ext>
            </a:extLst>
          </p:cNvPr>
          <p:cNvSpPr>
            <a:spLocks noGrp="1"/>
          </p:cNvSpPr>
          <p:nvPr>
            <p:ph type="body" idx="1"/>
          </p:nvPr>
        </p:nvSpPr>
        <p:spPr/>
        <p:txBody>
          <a:bodyPr/>
          <a:lstStyle/>
          <a:p>
            <a:r>
              <a:rPr lang="en-US" dirty="0"/>
              <a:t>It’s all relative!</a:t>
            </a:r>
          </a:p>
        </p:txBody>
      </p:sp>
    </p:spTree>
    <p:extLst>
      <p:ext uri="{BB962C8B-B14F-4D97-AF65-F5344CB8AC3E}">
        <p14:creationId xmlns:p14="http://schemas.microsoft.com/office/powerpoint/2010/main" val="3877338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19088"/>
            <a:ext cx="10018712" cy="722037"/>
          </a:xfrm>
        </p:spPr>
        <p:txBody>
          <a:bodyPr/>
          <a:lstStyle/>
          <a:p>
            <a:r>
              <a:rPr lang="en-US" dirty="0"/>
              <a:t>Sensitivity Analysis – Never a Bad Idea</a:t>
            </a:r>
          </a:p>
        </p:txBody>
      </p:sp>
      <p:sp>
        <p:nvSpPr>
          <p:cNvPr id="3" name="Content Placeholder 2"/>
          <p:cNvSpPr>
            <a:spLocks noGrp="1"/>
          </p:cNvSpPr>
          <p:nvPr>
            <p:ph idx="1"/>
          </p:nvPr>
        </p:nvSpPr>
        <p:spPr>
          <a:xfrm>
            <a:off x="1104900" y="1238779"/>
            <a:ext cx="10018712" cy="5300133"/>
          </a:xfrm>
        </p:spPr>
        <p:txBody>
          <a:bodyPr/>
          <a:lstStyle/>
          <a:p>
            <a:pPr marL="0" indent="0">
              <a:buNone/>
            </a:pPr>
            <a:r>
              <a:rPr lang="en-US" dirty="0"/>
              <a:t>A </a:t>
            </a:r>
            <a:r>
              <a:rPr lang="en-US" b="1" dirty="0"/>
              <a:t>sensitivity analysis</a:t>
            </a:r>
            <a:r>
              <a:rPr lang="en-US" dirty="0"/>
              <a:t> helps to see whether your conclusions change under various assumptions. </a:t>
            </a:r>
          </a:p>
          <a:p>
            <a:pPr marL="0" indent="0">
              <a:buNone/>
            </a:pPr>
            <a:endParaRPr lang="en-US" dirty="0"/>
          </a:p>
          <a:p>
            <a:pPr marL="0" indent="0">
              <a:buNone/>
            </a:pPr>
            <a:r>
              <a:rPr lang="en-US" dirty="0"/>
              <a:t>How? See what happens to your estimates when you replace missing values with a variety of different values. </a:t>
            </a:r>
          </a:p>
          <a:p>
            <a:pPr marL="0" indent="0">
              <a:buNone/>
            </a:pPr>
            <a:endParaRPr lang="en-US" dirty="0"/>
          </a:p>
          <a:p>
            <a:pPr marL="0" indent="0">
              <a:buNone/>
            </a:pPr>
            <a:r>
              <a:rPr lang="en-US" dirty="0"/>
              <a:t>Estimating the mean age of patients who visit a health clinic, but some of the values are missing? What happens to your estimate of this mean when you replace missing values with the 1</a:t>
            </a:r>
            <a:r>
              <a:rPr lang="en-US" baseline="30000" dirty="0"/>
              <a:t>st</a:t>
            </a:r>
            <a:r>
              <a:rPr lang="en-US" dirty="0"/>
              <a:t> %-tile of age? The 99</a:t>
            </a:r>
            <a:r>
              <a:rPr lang="en-US" baseline="30000" dirty="0"/>
              <a:t>th</a:t>
            </a:r>
            <a:r>
              <a:rPr lang="en-US" dirty="0"/>
              <a:t>%-tile? The 75</a:t>
            </a:r>
            <a:r>
              <a:rPr lang="en-US" baseline="30000" dirty="0"/>
              <a:t>th</a:t>
            </a:r>
            <a:r>
              <a:rPr lang="en-US" dirty="0"/>
              <a:t>? The 25</a:t>
            </a:r>
            <a:r>
              <a:rPr lang="en-US" baseline="30000" dirty="0"/>
              <a:t>th</a:t>
            </a:r>
            <a:r>
              <a:rPr lang="en-US" dirty="0"/>
              <a:t>?</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30</a:t>
            </a:fld>
            <a:endParaRPr lang="en-US" altLang="x-none"/>
          </a:p>
        </p:txBody>
      </p:sp>
    </p:spTree>
    <p:extLst>
      <p:ext uri="{BB962C8B-B14F-4D97-AF65-F5344CB8AC3E}">
        <p14:creationId xmlns:p14="http://schemas.microsoft.com/office/powerpoint/2010/main" val="2564732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661" y="103889"/>
            <a:ext cx="10901190" cy="722037"/>
          </a:xfrm>
        </p:spPr>
        <p:txBody>
          <a:bodyPr/>
          <a:lstStyle/>
          <a:p>
            <a:r>
              <a:rPr lang="en-US" dirty="0"/>
              <a:t>“Standard” vs “Non-Standard” Missing Values</a:t>
            </a:r>
          </a:p>
        </p:txBody>
      </p:sp>
      <p:sp>
        <p:nvSpPr>
          <p:cNvPr id="3" name="Content Placeholder 2"/>
          <p:cNvSpPr>
            <a:spLocks noGrp="1"/>
          </p:cNvSpPr>
          <p:nvPr>
            <p:ph idx="1"/>
          </p:nvPr>
        </p:nvSpPr>
        <p:spPr>
          <a:xfrm>
            <a:off x="1104900" y="1016000"/>
            <a:ext cx="10018712" cy="5300133"/>
          </a:xfrm>
        </p:spPr>
        <p:txBody>
          <a:bodyPr/>
          <a:lstStyle/>
          <a:p>
            <a:pPr marL="0" indent="0">
              <a:buNone/>
            </a:pPr>
            <a:endParaRPr lang="en-US" dirty="0"/>
          </a:p>
          <a:p>
            <a:pPr marL="0" indent="0">
              <a:buNone/>
            </a:pPr>
            <a:r>
              <a:rPr lang="en-US" dirty="0"/>
              <a:t>So far we’ve been implicitly discussing missing data as though Pandas functions will always recognize missing values, and label them appropriately – </a:t>
            </a:r>
            <a:r>
              <a:rPr lang="en-US" b="1" dirty="0"/>
              <a:t>standard missing values.</a:t>
            </a:r>
          </a:p>
          <a:p>
            <a:pPr marL="0" indent="0">
              <a:buNone/>
            </a:pPr>
            <a:endParaRPr lang="en-US" b="1" dirty="0"/>
          </a:p>
          <a:p>
            <a:pPr marL="0" indent="0">
              <a:buNone/>
            </a:pPr>
            <a:r>
              <a:rPr lang="en-US" dirty="0"/>
              <a:t>However, it’s often the case that a dataset has missing values that are clear to the human eye, but not necessarily to Pandas, which can result in observations inappropriately being categorized as non-missing – </a:t>
            </a:r>
            <a:r>
              <a:rPr lang="en-US" b="1" dirty="0"/>
              <a:t>non-standard missing values.</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31</a:t>
            </a:fld>
            <a:endParaRPr lang="en-US" altLang="x-none"/>
          </a:p>
        </p:txBody>
      </p:sp>
    </p:spTree>
    <p:extLst>
      <p:ext uri="{BB962C8B-B14F-4D97-AF65-F5344CB8AC3E}">
        <p14:creationId xmlns:p14="http://schemas.microsoft.com/office/powerpoint/2010/main" val="26748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10067"/>
            <a:ext cx="10018712" cy="722037"/>
          </a:xfrm>
        </p:spPr>
        <p:txBody>
          <a:bodyPr/>
          <a:lstStyle/>
          <a:p>
            <a:r>
              <a:rPr lang="en-US" dirty="0"/>
              <a:t>“Non-Standard” Missing Values</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32</a:t>
            </a:fld>
            <a:endParaRPr lang="en-US" altLang="x-none"/>
          </a:p>
        </p:txBody>
      </p:sp>
      <p:pic>
        <p:nvPicPr>
          <p:cNvPr id="1028" name="Picture 4" descr="https://miro.medium.com/max/830/0*wlRcCspEXuvanHP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53" y="1361732"/>
            <a:ext cx="5382734" cy="29507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652775" y="1270951"/>
            <a:ext cx="3404287" cy="4498854"/>
          </a:xfrm>
          <a:prstGeom prst="rect">
            <a:avLst/>
          </a:prstGeom>
        </p:spPr>
      </p:pic>
      <p:sp>
        <p:nvSpPr>
          <p:cNvPr id="8" name="TextBox 7"/>
          <p:cNvSpPr txBox="1"/>
          <p:nvPr/>
        </p:nvSpPr>
        <p:spPr>
          <a:xfrm>
            <a:off x="390353" y="4651574"/>
            <a:ext cx="7552168" cy="646331"/>
          </a:xfrm>
          <a:prstGeom prst="rect">
            <a:avLst/>
          </a:prstGeom>
          <a:noFill/>
        </p:spPr>
        <p:txBody>
          <a:bodyPr wrap="square" rtlCol="0">
            <a:spAutoFit/>
          </a:bodyPr>
          <a:lstStyle/>
          <a:p>
            <a:pPr algn="just"/>
            <a:r>
              <a:rPr lang="en-US" dirty="0"/>
              <a:t>By default, Pandas recognized ‘NA’ as a missing value (and replaced it with </a:t>
            </a:r>
            <a:r>
              <a:rPr lang="en-US" b="1" i="1" dirty="0" err="1"/>
              <a:t>NaN</a:t>
            </a:r>
            <a:r>
              <a:rPr lang="en-US" dirty="0"/>
              <a:t>), but not the others. You’ll need to code these as missing yourself.</a:t>
            </a:r>
            <a:endParaRPr lang="en-US" b="1" i="1" dirty="0"/>
          </a:p>
        </p:txBody>
      </p:sp>
      <p:sp>
        <p:nvSpPr>
          <p:cNvPr id="9" name="Rectangle 8"/>
          <p:cNvSpPr/>
          <p:nvPr/>
        </p:nvSpPr>
        <p:spPr>
          <a:xfrm>
            <a:off x="8748584" y="3206578"/>
            <a:ext cx="827902" cy="1668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48583" y="5018106"/>
            <a:ext cx="932935" cy="1902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362306C-F986-8449-4E74-AB9790338C2B}"/>
              </a:ext>
            </a:extLst>
          </p:cNvPr>
          <p:cNvCxnSpPr>
            <a:cxnSpLocks/>
          </p:cNvCxnSpPr>
          <p:nvPr/>
        </p:nvCxnSpPr>
        <p:spPr>
          <a:xfrm>
            <a:off x="6096000" y="3373395"/>
            <a:ext cx="251460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549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398307"/>
            <a:ext cx="10018712" cy="722037"/>
          </a:xfrm>
        </p:spPr>
        <p:txBody>
          <a:bodyPr/>
          <a:lstStyle/>
          <a:p>
            <a:r>
              <a:rPr lang="en-US" dirty="0"/>
              <a:t>Unexpected Missing Values</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33</a:t>
            </a:fld>
            <a:endParaRPr lang="en-US" altLang="x-none"/>
          </a:p>
        </p:txBody>
      </p:sp>
      <p:sp>
        <p:nvSpPr>
          <p:cNvPr id="7" name="Rectangle 6"/>
          <p:cNvSpPr/>
          <p:nvPr/>
        </p:nvSpPr>
        <p:spPr>
          <a:xfrm>
            <a:off x="2071815" y="6359382"/>
            <a:ext cx="8190472" cy="276999"/>
          </a:xfrm>
          <a:prstGeom prst="rect">
            <a:avLst/>
          </a:prstGeom>
        </p:spPr>
        <p:txBody>
          <a:bodyPr wrap="square">
            <a:spAutoFit/>
          </a:bodyPr>
          <a:lstStyle/>
          <a:p>
            <a:r>
              <a:rPr lang="en-US" sz="1200" i="1" dirty="0">
                <a:hlinkClick r:id="rId2"/>
              </a:rPr>
              <a:t>Source: https://towardsdatascience.com/data-cleaning-with-python-and-pandas-detecting-missing-values-3e9c6ebcf78b</a:t>
            </a:r>
            <a:endParaRPr lang="en-US" sz="1200" i="1" dirty="0"/>
          </a:p>
        </p:txBody>
      </p:sp>
      <p:sp>
        <p:nvSpPr>
          <p:cNvPr id="5" name="TextBox 4"/>
          <p:cNvSpPr txBox="1"/>
          <p:nvPr/>
        </p:nvSpPr>
        <p:spPr>
          <a:xfrm>
            <a:off x="306103" y="4721993"/>
            <a:ext cx="5699511" cy="1015663"/>
          </a:xfrm>
          <a:prstGeom prst="rect">
            <a:avLst/>
          </a:prstGeom>
          <a:noFill/>
        </p:spPr>
        <p:txBody>
          <a:bodyPr wrap="square" rtlCol="0">
            <a:spAutoFit/>
          </a:bodyPr>
          <a:lstStyle/>
          <a:p>
            <a:r>
              <a:rPr lang="en-US" sz="2000" dirty="0"/>
              <a:t>Other times, an observation may have nonsensical values – usually code these as missing as well.</a:t>
            </a:r>
          </a:p>
        </p:txBody>
      </p:sp>
      <p:pic>
        <p:nvPicPr>
          <p:cNvPr id="2050" name="Picture 2" descr="https://miro.medium.com/max/1244/0*RPJE5nhrI0Kgu2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04" y="1453829"/>
            <a:ext cx="5580711" cy="30764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47806" y="1547210"/>
            <a:ext cx="5580710" cy="3477875"/>
          </a:xfrm>
          <a:prstGeom prst="rect">
            <a:avLst/>
          </a:prstGeom>
          <a:noFill/>
        </p:spPr>
        <p:txBody>
          <a:bodyPr wrap="square" rtlCol="0">
            <a:spAutoFit/>
          </a:bodyPr>
          <a:lstStyle/>
          <a:p>
            <a:r>
              <a:rPr lang="en-US" sz="2000" dirty="0"/>
              <a:t>Should familiarize yourself with your data before attempting to conduct any analysis to identify data issues.</a:t>
            </a:r>
          </a:p>
          <a:p>
            <a:endParaRPr lang="en-US" sz="2000" dirty="0"/>
          </a:p>
          <a:p>
            <a:r>
              <a:rPr lang="en-US" sz="2000" dirty="0"/>
              <a:t>Tools like the “Variable Explorer” in Spyder can help, especially for small datasets.</a:t>
            </a:r>
          </a:p>
          <a:p>
            <a:endParaRPr lang="en-US" sz="2000" dirty="0"/>
          </a:p>
          <a:p>
            <a:r>
              <a:rPr lang="en-US" sz="2000" dirty="0"/>
              <a:t>Summarizing each variable (using tools like the </a:t>
            </a:r>
            <a:r>
              <a:rPr lang="en-US" sz="2000" dirty="0" err="1"/>
              <a:t>DataFrame</a:t>
            </a:r>
            <a:r>
              <a:rPr lang="en-US" sz="2000" dirty="0"/>
              <a:t> describe(), count(), and </a:t>
            </a:r>
            <a:r>
              <a:rPr lang="en-US" sz="2000" dirty="0" err="1"/>
              <a:t>value_counts</a:t>
            </a:r>
            <a:r>
              <a:rPr lang="en-US" sz="2000" dirty="0"/>
              <a:t>() methods) will also help you to identify unexpected values in the data.</a:t>
            </a:r>
          </a:p>
        </p:txBody>
      </p:sp>
      <p:cxnSp>
        <p:nvCxnSpPr>
          <p:cNvPr id="8" name="Straight Arrow Connector 7">
            <a:extLst>
              <a:ext uri="{FF2B5EF4-FFF2-40B4-BE49-F238E27FC236}">
                <a16:creationId xmlns:a16="http://schemas.microsoft.com/office/drawing/2014/main" id="{971DD450-A90F-1845-1E63-24C6D78A70D9}"/>
              </a:ext>
            </a:extLst>
          </p:cNvPr>
          <p:cNvCxnSpPr/>
          <p:nvPr/>
        </p:nvCxnSpPr>
        <p:spPr>
          <a:xfrm flipV="1">
            <a:off x="3870251" y="2992059"/>
            <a:ext cx="754912" cy="172993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41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83836-A975-90C5-A215-BB2EC4AEC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9064A-9FD4-6FD5-210D-40A5A06E66C6}"/>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ADC00271-4285-9CDF-003C-A1477F2C7E4C}"/>
              </a:ext>
            </a:extLst>
          </p:cNvPr>
          <p:cNvSpPr>
            <a:spLocks noGrp="1"/>
          </p:cNvSpPr>
          <p:nvPr>
            <p:ph idx="1"/>
          </p:nvPr>
        </p:nvSpPr>
        <p:spPr>
          <a:xfrm>
            <a:off x="1348560" y="1287392"/>
            <a:ext cx="9494880" cy="4936066"/>
          </a:xfrm>
        </p:spPr>
        <p:txBody>
          <a:bodyPr/>
          <a:lstStyle/>
          <a:p>
            <a:pPr marL="0" indent="0">
              <a:buNone/>
            </a:pPr>
            <a:endParaRPr lang="en-US" sz="2800" dirty="0"/>
          </a:p>
        </p:txBody>
      </p:sp>
      <p:sp>
        <p:nvSpPr>
          <p:cNvPr id="4" name="Slide Number Placeholder 3">
            <a:extLst>
              <a:ext uri="{FF2B5EF4-FFF2-40B4-BE49-F238E27FC236}">
                <a16:creationId xmlns:a16="http://schemas.microsoft.com/office/drawing/2014/main" id="{82792291-AE39-93D8-6FAA-82079008235C}"/>
              </a:ext>
            </a:extLst>
          </p:cNvPr>
          <p:cNvSpPr>
            <a:spLocks noGrp="1"/>
          </p:cNvSpPr>
          <p:nvPr>
            <p:ph type="sldNum" sz="quarter" idx="12"/>
          </p:nvPr>
        </p:nvSpPr>
        <p:spPr/>
        <p:txBody>
          <a:bodyPr/>
          <a:lstStyle/>
          <a:p>
            <a:pPr>
              <a:defRPr/>
            </a:pPr>
            <a:fld id="{022C14D7-BA05-5044-82A4-B816357EAFBA}" type="slidenum">
              <a:rPr lang="en-US" altLang="x-none" smtClean="0"/>
              <a:pPr>
                <a:defRPr/>
              </a:pPr>
              <a:t>34</a:t>
            </a:fld>
            <a:endParaRPr lang="en-US" altLang="x-none"/>
          </a:p>
        </p:txBody>
      </p:sp>
    </p:spTree>
    <p:extLst>
      <p:ext uri="{BB962C8B-B14F-4D97-AF65-F5344CB8AC3E}">
        <p14:creationId xmlns:p14="http://schemas.microsoft.com/office/powerpoint/2010/main" val="3750467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a:xfrm>
            <a:off x="1348560" y="1287392"/>
            <a:ext cx="9494880" cy="4936066"/>
          </a:xfrm>
        </p:spPr>
        <p:txBody>
          <a:bodyPr/>
          <a:lstStyle/>
          <a:p>
            <a:pPr marL="0" indent="0">
              <a:buNone/>
            </a:pPr>
            <a:endParaRPr lang="en-US" sz="2800" dirty="0"/>
          </a:p>
          <a:p>
            <a:pPr marL="0" indent="0">
              <a:buNone/>
            </a:pPr>
            <a:r>
              <a:rPr lang="en-US" b="1" dirty="0"/>
              <a:t>O</a:t>
            </a:r>
            <a:r>
              <a:rPr lang="en-US" sz="2800" b="1" dirty="0"/>
              <a:t>utliers</a:t>
            </a:r>
            <a:r>
              <a:rPr lang="en-US" sz="2800" dirty="0"/>
              <a:t> – extreme values that fall well outside of the norm for a given type of data. They can have a meaningful impact on estimates generated from the data. </a:t>
            </a:r>
          </a:p>
          <a:p>
            <a:pPr marL="0" indent="0">
              <a:buNone/>
            </a:pPr>
            <a:endParaRPr lang="en-US" sz="2800" dirty="0"/>
          </a:p>
          <a:p>
            <a:pPr marL="0" indent="0">
              <a:buNone/>
            </a:pPr>
            <a:r>
              <a:rPr lang="en-US" sz="2800" dirty="0"/>
              <a:t>How do you handle this?  </a:t>
            </a:r>
          </a:p>
          <a:p>
            <a:pPr marL="0" indent="0">
              <a:buNone/>
            </a:pPr>
            <a:endParaRPr lang="en-US" sz="2800" dirty="0"/>
          </a:p>
          <a:p>
            <a:pPr marL="0" indent="0">
              <a:buNone/>
            </a:pPr>
            <a:r>
              <a:rPr lang="en-US" sz="2800" b="1" dirty="0"/>
              <a:t>Example:</a:t>
            </a:r>
            <a:r>
              <a:rPr lang="en-US" sz="2800" dirty="0"/>
              <a:t> </a:t>
            </a:r>
            <a:r>
              <a:rPr lang="en-US" dirty="0"/>
              <a:t>E</a:t>
            </a:r>
            <a:r>
              <a:rPr lang="en-US" sz="2800" dirty="0"/>
              <a:t>xamining a part of a hospital’s EHR data that was hand-entered during patient intake. You come across a female patient with a recorded height of 86 inches (7’2”)</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35</a:t>
            </a:fld>
            <a:endParaRPr lang="en-US" altLang="x-none"/>
          </a:p>
        </p:txBody>
      </p:sp>
    </p:spTree>
    <p:extLst>
      <p:ext uri="{BB962C8B-B14F-4D97-AF65-F5344CB8AC3E}">
        <p14:creationId xmlns:p14="http://schemas.microsoft.com/office/powerpoint/2010/main" val="2410404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a:xfrm>
            <a:off x="947867" y="1690688"/>
            <a:ext cx="10405933" cy="4936066"/>
          </a:xfrm>
        </p:spPr>
        <p:txBody>
          <a:bodyPr/>
          <a:lstStyle/>
          <a:p>
            <a:pPr marL="0" indent="0">
              <a:buNone/>
            </a:pPr>
            <a:r>
              <a:rPr lang="en-US" sz="2800" dirty="0"/>
              <a:t>Outliers in data generally fall into one of two categories:</a:t>
            </a:r>
          </a:p>
          <a:p>
            <a:pPr marL="914400" lvl="1" indent="-457200">
              <a:buFont typeface="+mj-lt"/>
              <a:buAutoNum type="arabicPeriod"/>
            </a:pPr>
            <a:r>
              <a:rPr lang="en-US" sz="2400" dirty="0"/>
              <a:t>The outlier is an accurate representation of a rare phenomenon (e.g. this woman really is 7’2”)</a:t>
            </a:r>
          </a:p>
          <a:p>
            <a:pPr marL="914400" lvl="1" indent="-457200">
              <a:buFont typeface="+mj-lt"/>
              <a:buAutoNum type="arabicPeriod"/>
            </a:pPr>
            <a:r>
              <a:rPr lang="en-US" sz="2400" dirty="0"/>
              <a:t>The outlier was generated erroneously (e.g. meant to type “68 inches,” not “86 inches” in the patient’s EHR).</a:t>
            </a:r>
          </a:p>
          <a:p>
            <a:pPr marL="0" indent="0">
              <a:buNone/>
            </a:pPr>
            <a:endParaRPr lang="en-US" sz="1200" dirty="0"/>
          </a:p>
          <a:p>
            <a:pPr marL="0" indent="0">
              <a:buNone/>
            </a:pPr>
            <a:r>
              <a:rPr lang="en-US" sz="2800" dirty="0"/>
              <a:t>#1 then you might want to leave this observation in the data as-is.</a:t>
            </a:r>
            <a:endParaRPr lang="en-US" dirty="0"/>
          </a:p>
          <a:p>
            <a:pPr marL="0" indent="0">
              <a:buNone/>
            </a:pPr>
            <a:endParaRPr lang="en-US" sz="1200" dirty="0"/>
          </a:p>
          <a:p>
            <a:pPr marL="0" indent="0">
              <a:buNone/>
            </a:pPr>
            <a:r>
              <a:rPr lang="en-US" sz="2800" dirty="0"/>
              <a:t>#2, change the outlier to another value, or record it as missing</a:t>
            </a:r>
            <a:r>
              <a:rPr lang="en-US" b="1" dirty="0"/>
              <a:t>?</a:t>
            </a:r>
            <a:endParaRPr lang="en-US" sz="2800" b="1" dirty="0"/>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36</a:t>
            </a:fld>
            <a:endParaRPr lang="en-US" altLang="x-none"/>
          </a:p>
        </p:txBody>
      </p:sp>
    </p:spTree>
    <p:extLst>
      <p:ext uri="{BB962C8B-B14F-4D97-AF65-F5344CB8AC3E}">
        <p14:creationId xmlns:p14="http://schemas.microsoft.com/office/powerpoint/2010/main" val="3617575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a:xfrm>
            <a:off x="988541" y="1330640"/>
            <a:ext cx="10405933" cy="4936066"/>
          </a:xfrm>
        </p:spPr>
        <p:txBody>
          <a:bodyPr/>
          <a:lstStyle/>
          <a:p>
            <a:pPr marL="0" indent="0">
              <a:buNone/>
            </a:pPr>
            <a:endParaRPr lang="en-US" sz="2800" dirty="0"/>
          </a:p>
          <a:p>
            <a:pPr marL="0" indent="0">
              <a:buNone/>
            </a:pPr>
            <a:r>
              <a:rPr lang="en-US" dirty="0"/>
              <a:t>O</a:t>
            </a:r>
            <a:r>
              <a:rPr lang="en-US" sz="2800" dirty="0"/>
              <a:t>utliers unduly skew your estimates? </a:t>
            </a:r>
            <a:r>
              <a:rPr lang="en-US" dirty="0"/>
              <a:t>B</a:t>
            </a:r>
            <a:r>
              <a:rPr lang="en-US" sz="2800" dirty="0"/>
              <a:t>ut contain information that you don’t want to do away, </a:t>
            </a:r>
            <a:r>
              <a:rPr lang="en-US" sz="2800" b="1" dirty="0" err="1"/>
              <a:t>winsorizing</a:t>
            </a:r>
            <a:r>
              <a:rPr lang="en-US" sz="2800" dirty="0"/>
              <a:t> a good approach</a:t>
            </a:r>
          </a:p>
          <a:p>
            <a:pPr marL="0" indent="0">
              <a:buNone/>
            </a:pPr>
            <a:endParaRPr lang="en-US" sz="1200" dirty="0"/>
          </a:p>
          <a:p>
            <a:pPr marL="0" indent="0">
              <a:buNone/>
            </a:pPr>
            <a:r>
              <a:rPr lang="en-US" sz="2800" b="1" dirty="0"/>
              <a:t>Example:</a:t>
            </a:r>
            <a:r>
              <a:rPr lang="en-US" sz="2800" dirty="0"/>
              <a:t> estimating the mean lab test value from an imprecise blood test. Values are partially informative, but noisy.</a:t>
            </a:r>
          </a:p>
          <a:p>
            <a:pPr marL="0" indent="0">
              <a:buNone/>
            </a:pPr>
            <a:endParaRPr lang="en-US" sz="1200" dirty="0"/>
          </a:p>
          <a:p>
            <a:pPr marL="0" indent="0">
              <a:buNone/>
            </a:pPr>
            <a:r>
              <a:rPr lang="en-US" sz="2800" b="1" dirty="0" err="1"/>
              <a:t>Winsorizing</a:t>
            </a:r>
            <a:r>
              <a:rPr lang="en-US" sz="2800" b="1" dirty="0"/>
              <a:t>: </a:t>
            </a:r>
            <a:r>
              <a:rPr lang="en-US" sz="2800" dirty="0"/>
              <a:t>restrict the minimum and/or maximum values of numeric variable e.g., replace all values above the 99</a:t>
            </a:r>
            <a:r>
              <a:rPr lang="en-US" sz="2800" baseline="30000" dirty="0"/>
              <a:t>th</a:t>
            </a:r>
            <a:r>
              <a:rPr lang="en-US" sz="2800" dirty="0"/>
              <a:t> percentile with the value corresponding to the 99</a:t>
            </a:r>
            <a:r>
              <a:rPr lang="en-US" sz="2800" baseline="30000" dirty="0"/>
              <a:t>th</a:t>
            </a:r>
            <a:r>
              <a:rPr lang="en-US" sz="2800" dirty="0"/>
              <a:t> percentile.</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37</a:t>
            </a:fld>
            <a:endParaRPr lang="en-US" altLang="x-none"/>
          </a:p>
        </p:txBody>
      </p:sp>
    </p:spTree>
    <p:extLst>
      <p:ext uri="{BB962C8B-B14F-4D97-AF65-F5344CB8AC3E}">
        <p14:creationId xmlns:p14="http://schemas.microsoft.com/office/powerpoint/2010/main" val="168347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410105"/>
            <a:ext cx="10018712" cy="722037"/>
          </a:xfrm>
        </p:spPr>
        <p:txBody>
          <a:bodyPr/>
          <a:lstStyle/>
          <a:p>
            <a:r>
              <a:rPr lang="en-US" dirty="0"/>
              <a:t>Transparency</a:t>
            </a:r>
          </a:p>
        </p:txBody>
      </p:sp>
      <p:sp>
        <p:nvSpPr>
          <p:cNvPr id="3" name="Content Placeholder 2"/>
          <p:cNvSpPr>
            <a:spLocks noGrp="1"/>
          </p:cNvSpPr>
          <p:nvPr>
            <p:ph idx="1"/>
          </p:nvPr>
        </p:nvSpPr>
        <p:spPr>
          <a:xfrm>
            <a:off x="1104900" y="1835680"/>
            <a:ext cx="10018712" cy="5300133"/>
          </a:xfrm>
        </p:spPr>
        <p:txBody>
          <a:bodyPr/>
          <a:lstStyle/>
          <a:p>
            <a:pPr marL="0" indent="0">
              <a:buNone/>
            </a:pPr>
            <a:r>
              <a:rPr lang="en-US" sz="3200" dirty="0"/>
              <a:t>No single solution for cleaning “dirty” data.</a:t>
            </a:r>
          </a:p>
          <a:p>
            <a:pPr marL="0" indent="0">
              <a:buNone/>
            </a:pPr>
            <a:endParaRPr lang="en-US" sz="800" dirty="0"/>
          </a:p>
          <a:p>
            <a:pPr marL="0" indent="0">
              <a:buNone/>
            </a:pPr>
            <a:r>
              <a:rPr lang="en-US" sz="3200" dirty="0"/>
              <a:t>Most important is to be </a:t>
            </a:r>
            <a:r>
              <a:rPr lang="en-US" sz="3200" i="1" dirty="0"/>
              <a:t>transparent</a:t>
            </a:r>
            <a:r>
              <a:rPr lang="en-US" sz="3200" dirty="0"/>
              <a:t> about the issue, and what you did to address it. </a:t>
            </a:r>
          </a:p>
          <a:p>
            <a:pPr lvl="1"/>
            <a:r>
              <a:rPr lang="en-US" sz="2800" dirty="0"/>
              <a:t>This enables others to appropriately interpret your analysis.</a:t>
            </a:r>
          </a:p>
          <a:p>
            <a:pPr lvl="1"/>
            <a:r>
              <a:rPr lang="en-US" sz="2800" dirty="0"/>
              <a:t>Document, document, document!</a:t>
            </a:r>
          </a:p>
          <a:p>
            <a:pPr marL="0" indent="0">
              <a:buNone/>
            </a:pPr>
            <a:endParaRPr lang="en-US" sz="3200" dirty="0"/>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38</a:t>
            </a:fld>
            <a:endParaRPr lang="en-US" altLang="x-none"/>
          </a:p>
        </p:txBody>
      </p:sp>
    </p:spTree>
    <p:extLst>
      <p:ext uri="{BB962C8B-B14F-4D97-AF65-F5344CB8AC3E}">
        <p14:creationId xmlns:p14="http://schemas.microsoft.com/office/powerpoint/2010/main" val="2434270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174CA-CEE8-B233-22C1-BBA93EEA986E}"/>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3C8BCB59-DFD4-D179-09C4-11144FCE4B94}"/>
              </a:ext>
            </a:extLst>
          </p:cNvPr>
          <p:cNvGrpSpPr/>
          <p:nvPr/>
        </p:nvGrpSpPr>
        <p:grpSpPr>
          <a:xfrm>
            <a:off x="-1" y="0"/>
            <a:ext cx="12265892" cy="6857999"/>
            <a:chOff x="-1" y="0"/>
            <a:chExt cx="12265892" cy="6857999"/>
          </a:xfrm>
        </p:grpSpPr>
        <p:sp>
          <p:nvSpPr>
            <p:cNvPr id="4" name="TextBox 3">
              <a:extLst>
                <a:ext uri="{FF2B5EF4-FFF2-40B4-BE49-F238E27FC236}">
                  <a16:creationId xmlns:a16="http://schemas.microsoft.com/office/drawing/2014/main" id="{8CD379BD-D8DA-B348-1AEF-F6169D8367C8}"/>
                </a:ext>
              </a:extLst>
            </p:cNvPr>
            <p:cNvSpPr txBox="1"/>
            <p:nvPr/>
          </p:nvSpPr>
          <p:spPr>
            <a:xfrm>
              <a:off x="2227810" y="2854959"/>
              <a:ext cx="7881156" cy="590033"/>
            </a:xfrm>
            <a:prstGeom prst="rect">
              <a:avLst/>
            </a:prstGeom>
            <a:noFill/>
          </p:spPr>
          <p:txBody>
            <a:bodyPr wrap="square" rtlCol="0">
              <a:spAutoFit/>
            </a:bodyPr>
            <a:lstStyle/>
            <a:p>
              <a:pPr algn="r" defTabSz="369627">
                <a:defRPr/>
              </a:pPr>
              <a:r>
                <a:rPr lang="en-GB" sz="3234" dirty="0">
                  <a:solidFill>
                    <a:prstClr val="white"/>
                  </a:solidFill>
                  <a:latin typeface="Century Gothic" panose="020B0502020202020204" pitchFamily="34" charset="0"/>
                </a:rPr>
                <a:t>Statistical brief overview</a:t>
              </a:r>
              <a:endParaRPr lang="en-GB" sz="3234" i="1" dirty="0">
                <a:solidFill>
                  <a:prstClr val="white"/>
                </a:solidFill>
                <a:latin typeface="Century Gothic" panose="020B0502020202020204" pitchFamily="34" charset="0"/>
              </a:endParaRPr>
            </a:p>
          </p:txBody>
        </p:sp>
        <p:pic>
          <p:nvPicPr>
            <p:cNvPr id="3" name="Picture 2">
              <a:extLst>
                <a:ext uri="{FF2B5EF4-FFF2-40B4-BE49-F238E27FC236}">
                  <a16:creationId xmlns:a16="http://schemas.microsoft.com/office/drawing/2014/main" id="{A03014CE-570B-F5C8-8F64-3624F7679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852" y="6054765"/>
              <a:ext cx="1937112" cy="243264"/>
            </a:xfrm>
            <a:prstGeom prst="rect">
              <a:avLst/>
            </a:prstGeom>
          </p:spPr>
        </p:pic>
        <p:pic>
          <p:nvPicPr>
            <p:cNvPr id="2" name="Picture 1">
              <a:extLst>
                <a:ext uri="{FF2B5EF4-FFF2-40B4-BE49-F238E27FC236}">
                  <a16:creationId xmlns:a16="http://schemas.microsoft.com/office/drawing/2014/main" id="{797CD973-5FCF-F123-2A3C-A53EDE83A2A4}"/>
                </a:ext>
              </a:extLst>
            </p:cNvPr>
            <p:cNvPicPr>
              <a:picLocks noChangeAspect="1"/>
            </p:cNvPicPr>
            <p:nvPr/>
          </p:nvPicPr>
          <p:blipFill>
            <a:blip r:embed="rId4"/>
            <a:stretch>
              <a:fillRect/>
            </a:stretch>
          </p:blipFill>
          <p:spPr>
            <a:xfrm>
              <a:off x="0" y="0"/>
              <a:ext cx="12192000" cy="6857999"/>
            </a:xfrm>
            <a:prstGeom prst="rect">
              <a:avLst/>
            </a:prstGeom>
          </p:spPr>
        </p:pic>
        <p:pic>
          <p:nvPicPr>
            <p:cNvPr id="6" name="Picture 5">
              <a:extLst>
                <a:ext uri="{FF2B5EF4-FFF2-40B4-BE49-F238E27FC236}">
                  <a16:creationId xmlns:a16="http://schemas.microsoft.com/office/drawing/2014/main" id="{982342EF-876B-B29D-150A-BF4B681BE5D3}"/>
                </a:ext>
              </a:extLst>
            </p:cNvPr>
            <p:cNvPicPr>
              <a:picLocks noChangeAspect="1"/>
            </p:cNvPicPr>
            <p:nvPr/>
          </p:nvPicPr>
          <p:blipFill>
            <a:blip r:embed="rId5"/>
            <a:stretch>
              <a:fillRect/>
            </a:stretch>
          </p:blipFill>
          <p:spPr>
            <a:xfrm>
              <a:off x="4878350" y="2854959"/>
              <a:ext cx="6851832" cy="904875"/>
            </a:xfrm>
            <a:prstGeom prst="rect">
              <a:avLst/>
            </a:prstGeom>
          </p:spPr>
        </p:pic>
        <p:sp>
          <p:nvSpPr>
            <p:cNvPr id="7" name="TextBox 6">
              <a:extLst>
                <a:ext uri="{FF2B5EF4-FFF2-40B4-BE49-F238E27FC236}">
                  <a16:creationId xmlns:a16="http://schemas.microsoft.com/office/drawing/2014/main" id="{FA252327-8CA9-76D7-F0A2-CA5436C3DF6E}"/>
                </a:ext>
              </a:extLst>
            </p:cNvPr>
            <p:cNvSpPr txBox="1"/>
            <p:nvPr/>
          </p:nvSpPr>
          <p:spPr>
            <a:xfrm>
              <a:off x="2734654" y="2640650"/>
              <a:ext cx="8830347" cy="584775"/>
            </a:xfrm>
            <a:prstGeom prst="rect">
              <a:avLst/>
            </a:prstGeom>
            <a:noFill/>
          </p:spPr>
          <p:txBody>
            <a:bodyPr wrap="square" rtlCol="0">
              <a:spAutoFit/>
            </a:bodyPr>
            <a:lstStyle/>
            <a:p>
              <a:pPr algn="r"/>
              <a:r>
                <a:rPr lang="en-US" sz="3200" dirty="0">
                  <a:solidFill>
                    <a:schemeClr val="bg1"/>
                  </a:solidFill>
                  <a:latin typeface="Century Gothic" panose="020B0502020202020204" pitchFamily="34" charset="0"/>
                </a:rPr>
                <a:t>Questions?</a:t>
              </a:r>
              <a:endParaRPr lang="en-US" sz="2400" dirty="0">
                <a:solidFill>
                  <a:schemeClr val="bg1"/>
                </a:solidFill>
                <a:latin typeface="Century Gothic" panose="020B0502020202020204" pitchFamily="34" charset="0"/>
              </a:endParaRPr>
            </a:p>
          </p:txBody>
        </p:sp>
        <p:pic>
          <p:nvPicPr>
            <p:cNvPr id="9" name="Picture 8">
              <a:extLst>
                <a:ext uri="{FF2B5EF4-FFF2-40B4-BE49-F238E27FC236}">
                  <a16:creationId xmlns:a16="http://schemas.microsoft.com/office/drawing/2014/main" id="{A5B97D7C-144C-0E24-AFDF-30ED5B9B2E0A}"/>
                </a:ext>
              </a:extLst>
            </p:cNvPr>
            <p:cNvPicPr>
              <a:picLocks noChangeAspect="1"/>
            </p:cNvPicPr>
            <p:nvPr/>
          </p:nvPicPr>
          <p:blipFill>
            <a:blip r:embed="rId6"/>
            <a:stretch>
              <a:fillRect/>
            </a:stretch>
          </p:blipFill>
          <p:spPr>
            <a:xfrm>
              <a:off x="-1" y="5660407"/>
              <a:ext cx="12265892" cy="752475"/>
            </a:xfrm>
            <a:prstGeom prst="rect">
              <a:avLst/>
            </a:prstGeom>
          </p:spPr>
        </p:pic>
        <p:sp>
          <p:nvSpPr>
            <p:cNvPr id="10" name="TextBox 9">
              <a:extLst>
                <a:ext uri="{FF2B5EF4-FFF2-40B4-BE49-F238E27FC236}">
                  <a16:creationId xmlns:a16="http://schemas.microsoft.com/office/drawing/2014/main" id="{315E6558-F3C5-2AFF-310D-0763B0035868}"/>
                </a:ext>
              </a:extLst>
            </p:cNvPr>
            <p:cNvSpPr txBox="1"/>
            <p:nvPr/>
          </p:nvSpPr>
          <p:spPr>
            <a:xfrm>
              <a:off x="7666478" y="6456687"/>
              <a:ext cx="4562467" cy="276999"/>
            </a:xfrm>
            <a:prstGeom prst="rect">
              <a:avLst/>
            </a:prstGeom>
            <a:noFill/>
          </p:spPr>
          <p:txBody>
            <a:bodyPr wrap="none" rtlCol="0">
              <a:spAutoFit/>
            </a:bodyPr>
            <a:lstStyle/>
            <a:p>
              <a:r>
                <a:rPr lang="en-US" sz="1200" dirty="0">
                  <a:solidFill>
                    <a:schemeClr val="bg1"/>
                  </a:solidFill>
                  <a:latin typeface="Century Gothic" panose="020B0502020202020204" pitchFamily="34" charset="0"/>
                </a:rPr>
                <a:t>Dr Sarah Ashcroft-Jones | Mailman School of Public Health</a:t>
              </a:r>
            </a:p>
          </p:txBody>
        </p:sp>
      </p:grpSp>
    </p:spTree>
    <p:extLst>
      <p:ext uri="{BB962C8B-B14F-4D97-AF65-F5344CB8AC3E}">
        <p14:creationId xmlns:p14="http://schemas.microsoft.com/office/powerpoint/2010/main" val="160768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C2B5-FCA4-43A9-957D-C00A245B16CB}"/>
              </a:ext>
            </a:extLst>
          </p:cNvPr>
          <p:cNvSpPr>
            <a:spLocks noGrp="1"/>
          </p:cNvSpPr>
          <p:nvPr>
            <p:ph type="title"/>
          </p:nvPr>
        </p:nvSpPr>
        <p:spPr/>
        <p:txBody>
          <a:bodyPr/>
          <a:lstStyle/>
          <a:p>
            <a:r>
              <a:rPr lang="en-US" dirty="0"/>
              <a:t>“Structured” vs. “Clean” Data</a:t>
            </a:r>
          </a:p>
        </p:txBody>
      </p:sp>
      <p:sp>
        <p:nvSpPr>
          <p:cNvPr id="3" name="Content Placeholder 2">
            <a:extLst>
              <a:ext uri="{FF2B5EF4-FFF2-40B4-BE49-F238E27FC236}">
                <a16:creationId xmlns:a16="http://schemas.microsoft.com/office/drawing/2014/main" id="{42447EEE-F127-4CD4-BE77-2846782B87DB}"/>
              </a:ext>
            </a:extLst>
          </p:cNvPr>
          <p:cNvSpPr>
            <a:spLocks noGrp="1"/>
          </p:cNvSpPr>
          <p:nvPr>
            <p:ph idx="1"/>
          </p:nvPr>
        </p:nvSpPr>
        <p:spPr>
          <a:xfrm>
            <a:off x="1086644" y="1690688"/>
            <a:ext cx="10018712" cy="4936066"/>
          </a:xfrm>
        </p:spPr>
        <p:txBody>
          <a:bodyPr/>
          <a:lstStyle/>
          <a:p>
            <a:pPr marL="0" indent="0">
              <a:buNone/>
            </a:pPr>
            <a:endParaRPr lang="en-US" sz="2800" dirty="0"/>
          </a:p>
          <a:p>
            <a:pPr marL="0" indent="0">
              <a:buNone/>
            </a:pPr>
            <a:r>
              <a:rPr lang="en-US" sz="2800" dirty="0"/>
              <a:t>From last lecture: “Less than 15 percent of health data in EHRs are entered in structured data fields.” (</a:t>
            </a:r>
            <a:r>
              <a:rPr lang="en-US" sz="2800" dirty="0" err="1"/>
              <a:t>Roski</a:t>
            </a:r>
            <a:r>
              <a:rPr lang="en-US" sz="2800" dirty="0"/>
              <a:t> et al., 2014)</a:t>
            </a:r>
          </a:p>
          <a:p>
            <a:pPr marL="0" indent="0">
              <a:buNone/>
            </a:pPr>
            <a:endParaRPr lang="en-US" sz="1200" dirty="0"/>
          </a:p>
          <a:p>
            <a:pPr marL="0" indent="0">
              <a:buNone/>
            </a:pPr>
            <a:r>
              <a:rPr lang="en-US" dirty="0"/>
              <a:t>E</a:t>
            </a:r>
            <a:r>
              <a:rPr lang="en-US" sz="2800" dirty="0"/>
              <a:t>ven when data is “structured,” this doesn’t mean it’s “clean”</a:t>
            </a:r>
          </a:p>
          <a:p>
            <a:pPr lvl="1"/>
            <a:r>
              <a:rPr lang="en-US" sz="2400" dirty="0"/>
              <a:t>“</a:t>
            </a:r>
            <a:r>
              <a:rPr lang="en-US" sz="2400" b="1" dirty="0"/>
              <a:t>clean</a:t>
            </a:r>
            <a:r>
              <a:rPr lang="en-US" sz="2400" dirty="0"/>
              <a:t>”: when data is structured, edited, and/or formatted such that the desired use/analysis can be performed on it without further preparation</a:t>
            </a:r>
          </a:p>
          <a:p>
            <a:pPr marL="0" indent="0">
              <a:buNone/>
            </a:pPr>
            <a:endParaRPr lang="en-US" sz="1200" dirty="0"/>
          </a:p>
        </p:txBody>
      </p:sp>
      <p:sp>
        <p:nvSpPr>
          <p:cNvPr id="4" name="Slide Number Placeholder 3">
            <a:extLst>
              <a:ext uri="{FF2B5EF4-FFF2-40B4-BE49-F238E27FC236}">
                <a16:creationId xmlns:a16="http://schemas.microsoft.com/office/drawing/2014/main" id="{52A9FAB3-DCDA-471C-A273-19163AF5A848}"/>
              </a:ext>
            </a:extLst>
          </p:cNvPr>
          <p:cNvSpPr>
            <a:spLocks noGrp="1"/>
          </p:cNvSpPr>
          <p:nvPr>
            <p:ph type="sldNum" sz="quarter" idx="12"/>
          </p:nvPr>
        </p:nvSpPr>
        <p:spPr/>
        <p:txBody>
          <a:bodyPr/>
          <a:lstStyle/>
          <a:p>
            <a:pPr>
              <a:defRPr/>
            </a:pPr>
            <a:fld id="{022C14D7-BA05-5044-82A4-B816357EAFBA}" type="slidenum">
              <a:rPr lang="en-US" altLang="x-none" smtClean="0"/>
              <a:pPr>
                <a:defRPr/>
              </a:pPr>
              <a:t>4</a:t>
            </a:fld>
            <a:endParaRPr lang="en-US" altLang="x-none"/>
          </a:p>
        </p:txBody>
      </p:sp>
    </p:spTree>
    <p:extLst>
      <p:ext uri="{BB962C8B-B14F-4D97-AF65-F5344CB8AC3E}">
        <p14:creationId xmlns:p14="http://schemas.microsoft.com/office/powerpoint/2010/main" val="331365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151B7-9047-C9B8-83C2-4F3DF6DBF4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5EEE2-CDB9-3E72-D951-DCDE5596F1E0}"/>
              </a:ext>
            </a:extLst>
          </p:cNvPr>
          <p:cNvSpPr>
            <a:spLocks noGrp="1"/>
          </p:cNvSpPr>
          <p:nvPr>
            <p:ph type="title"/>
          </p:nvPr>
        </p:nvSpPr>
        <p:spPr>
          <a:xfrm>
            <a:off x="1104900" y="216243"/>
            <a:ext cx="10018712" cy="722037"/>
          </a:xfrm>
        </p:spPr>
        <p:txBody>
          <a:bodyPr/>
          <a:lstStyle/>
          <a:p>
            <a:r>
              <a:rPr lang="en-US" dirty="0"/>
              <a:t>Reliability and Replicability in Data Cleaning</a:t>
            </a:r>
          </a:p>
        </p:txBody>
      </p:sp>
      <p:sp>
        <p:nvSpPr>
          <p:cNvPr id="3" name="Content Placeholder 2">
            <a:extLst>
              <a:ext uri="{FF2B5EF4-FFF2-40B4-BE49-F238E27FC236}">
                <a16:creationId xmlns:a16="http://schemas.microsoft.com/office/drawing/2014/main" id="{24495DBE-D33F-E077-70E2-A31C1BB3CF6B}"/>
              </a:ext>
            </a:extLst>
          </p:cNvPr>
          <p:cNvSpPr>
            <a:spLocks noGrp="1"/>
          </p:cNvSpPr>
          <p:nvPr>
            <p:ph idx="1"/>
          </p:nvPr>
        </p:nvSpPr>
        <p:spPr>
          <a:xfrm>
            <a:off x="1104900" y="1016001"/>
            <a:ext cx="10220068" cy="5625756"/>
          </a:xfrm>
        </p:spPr>
        <p:txBody>
          <a:bodyPr>
            <a:normAutofit/>
          </a:bodyPr>
          <a:lstStyle/>
          <a:p>
            <a:pPr marL="0" indent="0">
              <a:buNone/>
            </a:pPr>
            <a:endParaRPr lang="en-US" dirty="0"/>
          </a:p>
          <a:p>
            <a:pPr marL="0" indent="0">
              <a:buNone/>
            </a:pPr>
            <a:endParaRPr lang="en-US" dirty="0"/>
          </a:p>
          <a:p>
            <a:pPr marL="0" indent="0">
              <a:buNone/>
            </a:pPr>
            <a:r>
              <a:rPr lang="en-US" dirty="0"/>
              <a:t>Reliable – error free and accurate, you can rely on it</a:t>
            </a:r>
          </a:p>
          <a:p>
            <a:pPr marL="0" indent="0">
              <a:buNone/>
            </a:pPr>
            <a:endParaRPr lang="en-US" dirty="0"/>
          </a:p>
          <a:p>
            <a:pPr marL="0" indent="0">
              <a:buNone/>
            </a:pPr>
            <a:r>
              <a:rPr lang="en-US" dirty="0"/>
              <a:t>Replicable – recreate the “clean” data again given the raw data</a:t>
            </a:r>
          </a:p>
          <a:p>
            <a:pPr marL="0" indent="0">
              <a:buNone/>
            </a:pPr>
            <a:endParaRPr lang="en-US" dirty="0"/>
          </a:p>
          <a:p>
            <a:pPr marL="0" indent="0">
              <a:buNone/>
            </a:pPr>
            <a:endParaRPr lang="en-US" dirty="0"/>
          </a:p>
          <a:p>
            <a:pPr marL="0" indent="0" algn="ctr">
              <a:buNone/>
            </a:pPr>
            <a:r>
              <a:rPr lang="en-US" b="1" i="1" dirty="0"/>
              <a:t>We want both </a:t>
            </a:r>
          </a:p>
        </p:txBody>
      </p:sp>
      <p:sp>
        <p:nvSpPr>
          <p:cNvPr id="4" name="Slide Number Placeholder 3">
            <a:extLst>
              <a:ext uri="{FF2B5EF4-FFF2-40B4-BE49-F238E27FC236}">
                <a16:creationId xmlns:a16="http://schemas.microsoft.com/office/drawing/2014/main" id="{9DBB1BEF-1F6D-92E8-2CCC-35665A3260C6}"/>
              </a:ext>
            </a:extLst>
          </p:cNvPr>
          <p:cNvSpPr>
            <a:spLocks noGrp="1"/>
          </p:cNvSpPr>
          <p:nvPr>
            <p:ph type="sldNum" sz="quarter" idx="12"/>
          </p:nvPr>
        </p:nvSpPr>
        <p:spPr/>
        <p:txBody>
          <a:bodyPr/>
          <a:lstStyle/>
          <a:p>
            <a:pPr>
              <a:defRPr/>
            </a:pPr>
            <a:fld id="{022C14D7-BA05-5044-82A4-B816357EAFBA}" type="slidenum">
              <a:rPr lang="en-US" altLang="x-none" smtClean="0"/>
              <a:pPr>
                <a:defRPr/>
              </a:pPr>
              <a:t>5</a:t>
            </a:fld>
            <a:endParaRPr lang="en-US" altLang="x-none"/>
          </a:p>
        </p:txBody>
      </p:sp>
    </p:spTree>
    <p:extLst>
      <p:ext uri="{BB962C8B-B14F-4D97-AF65-F5344CB8AC3E}">
        <p14:creationId xmlns:p14="http://schemas.microsoft.com/office/powerpoint/2010/main" val="160010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8" y="654982"/>
            <a:ext cx="10018712" cy="722037"/>
          </a:xfrm>
        </p:spPr>
        <p:txBody>
          <a:bodyPr/>
          <a:lstStyle/>
          <a:p>
            <a:r>
              <a:rPr lang="en-US" dirty="0"/>
              <a:t>Reliability and Replicability in Data Cleaning</a:t>
            </a:r>
          </a:p>
        </p:txBody>
      </p:sp>
      <p:sp>
        <p:nvSpPr>
          <p:cNvPr id="3" name="Content Placeholder 2"/>
          <p:cNvSpPr>
            <a:spLocks noGrp="1"/>
          </p:cNvSpPr>
          <p:nvPr>
            <p:ph idx="1"/>
          </p:nvPr>
        </p:nvSpPr>
        <p:spPr>
          <a:xfrm>
            <a:off x="1104900" y="1016001"/>
            <a:ext cx="10220068" cy="5625756"/>
          </a:xfrm>
        </p:spPr>
        <p:txBody>
          <a:bodyPr>
            <a:normAutofit/>
          </a:bodyPr>
          <a:lstStyle/>
          <a:p>
            <a:pPr marL="0" indent="0">
              <a:buNone/>
            </a:pPr>
            <a:endParaRPr lang="en-US" dirty="0"/>
          </a:p>
          <a:p>
            <a:pPr marL="0" indent="0">
              <a:buNone/>
            </a:pPr>
            <a:r>
              <a:rPr lang="en-US" dirty="0"/>
              <a:t>Code allows you to automate repetitive tasks and while reducing errors that emerge during manual edits.</a:t>
            </a:r>
            <a:endParaRPr lang="en-US" sz="1200" dirty="0"/>
          </a:p>
          <a:p>
            <a:pPr marL="0" indent="0">
              <a:buNone/>
            </a:pPr>
            <a:endParaRPr lang="en-US" sz="1200" dirty="0"/>
          </a:p>
          <a:p>
            <a:pPr marL="0" indent="0">
              <a:buNone/>
            </a:pPr>
            <a:r>
              <a:rPr lang="en-US" dirty="0"/>
              <a:t>GUI-based alternatives (like Excel) don’t offer the flexibility, transparency, reliability, and replicability that code does</a:t>
            </a:r>
          </a:p>
          <a:p>
            <a:pPr marL="0" indent="0">
              <a:buNone/>
            </a:pPr>
            <a:endParaRPr lang="en-US" sz="1200" dirty="0"/>
          </a:p>
          <a:p>
            <a:pPr marL="0" indent="0">
              <a:buNone/>
            </a:pPr>
            <a:r>
              <a:rPr lang="en-US" dirty="0"/>
              <a:t>Code tells you exactly how a piece of data was transformed and executing it will give you the same results every time. </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6</a:t>
            </a:fld>
            <a:endParaRPr lang="en-US" altLang="x-none"/>
          </a:p>
        </p:txBody>
      </p:sp>
    </p:spTree>
    <p:extLst>
      <p:ext uri="{BB962C8B-B14F-4D97-AF65-F5344CB8AC3E}">
        <p14:creationId xmlns:p14="http://schemas.microsoft.com/office/powerpoint/2010/main" val="38751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477237"/>
            <a:ext cx="10018712" cy="722037"/>
          </a:xfrm>
        </p:spPr>
        <p:txBody>
          <a:bodyPr/>
          <a:lstStyle/>
          <a:p>
            <a:r>
              <a:rPr lang="en-US" dirty="0"/>
              <a:t>Unnecessary Variables in Data</a:t>
            </a:r>
          </a:p>
        </p:txBody>
      </p:sp>
      <p:sp>
        <p:nvSpPr>
          <p:cNvPr id="3" name="Content Placeholder 2"/>
          <p:cNvSpPr>
            <a:spLocks noGrp="1"/>
          </p:cNvSpPr>
          <p:nvPr>
            <p:ph idx="1"/>
          </p:nvPr>
        </p:nvSpPr>
        <p:spPr>
          <a:xfrm>
            <a:off x="892775" y="1637142"/>
            <a:ext cx="10461025" cy="5300133"/>
          </a:xfrm>
        </p:spPr>
        <p:txBody>
          <a:bodyPr/>
          <a:lstStyle/>
          <a:p>
            <a:pPr marL="0" indent="0">
              <a:buNone/>
            </a:pPr>
            <a:r>
              <a:rPr lang="en-US" sz="2800" b="1" dirty="0"/>
              <a:t>Quick note:</a:t>
            </a:r>
          </a:p>
          <a:p>
            <a:pPr marL="0" indent="0">
              <a:buNone/>
            </a:pPr>
            <a:endParaRPr lang="en-US" sz="1200" dirty="0"/>
          </a:p>
          <a:p>
            <a:pPr marL="0" indent="0">
              <a:buNone/>
            </a:pPr>
            <a:r>
              <a:rPr lang="en-US" sz="2800" dirty="0"/>
              <a:t>Often, an analysis only requires a handful of variables to conduct. </a:t>
            </a:r>
          </a:p>
          <a:p>
            <a:pPr marL="0" indent="0">
              <a:buNone/>
            </a:pPr>
            <a:endParaRPr lang="en-US" sz="1200" dirty="0"/>
          </a:p>
          <a:p>
            <a:pPr marL="0" indent="0">
              <a:buNone/>
            </a:pPr>
            <a:r>
              <a:rPr lang="en-US" sz="2800" dirty="0"/>
              <a:t>When assembling your data for analysis, feel free to drop unnecessary variables along the way if you find it helpful.</a:t>
            </a:r>
          </a:p>
          <a:p>
            <a:pPr marL="0" indent="0">
              <a:buNone/>
            </a:pPr>
            <a:endParaRPr lang="en-US" sz="1200" dirty="0"/>
          </a:p>
          <a:p>
            <a:pPr marL="0" indent="0">
              <a:buNone/>
            </a:pPr>
            <a:r>
              <a:rPr lang="en-US" sz="2800" dirty="0"/>
              <a:t>If your data “big,” this will free up memory on your computer.</a:t>
            </a:r>
          </a:p>
        </p:txBody>
      </p:sp>
      <p:sp>
        <p:nvSpPr>
          <p:cNvPr id="4" name="Slide Number Placeholder 3"/>
          <p:cNvSpPr>
            <a:spLocks noGrp="1"/>
          </p:cNvSpPr>
          <p:nvPr>
            <p:ph type="sldNum" sz="quarter" idx="12"/>
          </p:nvPr>
        </p:nvSpPr>
        <p:spPr/>
        <p:txBody>
          <a:bodyPr/>
          <a:lstStyle/>
          <a:p>
            <a:pPr>
              <a:defRPr/>
            </a:pPr>
            <a:fld id="{022C14D7-BA05-5044-82A4-B816357EAFBA}" type="slidenum">
              <a:rPr lang="en-US" altLang="x-none" smtClean="0"/>
              <a:pPr>
                <a:defRPr/>
              </a:pPr>
              <a:t>7</a:t>
            </a:fld>
            <a:endParaRPr lang="en-US" altLang="x-none"/>
          </a:p>
        </p:txBody>
      </p:sp>
    </p:spTree>
    <p:extLst>
      <p:ext uri="{BB962C8B-B14F-4D97-AF65-F5344CB8AC3E}">
        <p14:creationId xmlns:p14="http://schemas.microsoft.com/office/powerpoint/2010/main" val="53752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0396-2C6A-47BE-826C-F1DAAC1BDADD}"/>
              </a:ext>
            </a:extLst>
          </p:cNvPr>
          <p:cNvSpPr>
            <a:spLocks noGrp="1"/>
          </p:cNvSpPr>
          <p:nvPr>
            <p:ph type="title"/>
          </p:nvPr>
        </p:nvSpPr>
        <p:spPr/>
        <p:txBody>
          <a:bodyPr/>
          <a:lstStyle/>
          <a:p>
            <a:r>
              <a:rPr lang="en-US" dirty="0"/>
              <a:t>“Clean” is a Relative Term</a:t>
            </a:r>
          </a:p>
        </p:txBody>
      </p:sp>
      <p:sp>
        <p:nvSpPr>
          <p:cNvPr id="3" name="Content Placeholder 2">
            <a:extLst>
              <a:ext uri="{FF2B5EF4-FFF2-40B4-BE49-F238E27FC236}">
                <a16:creationId xmlns:a16="http://schemas.microsoft.com/office/drawing/2014/main" id="{59ACC4F8-9068-491A-8F40-D46D4BF4185C}"/>
              </a:ext>
            </a:extLst>
          </p:cNvPr>
          <p:cNvSpPr>
            <a:spLocks noGrp="1"/>
          </p:cNvSpPr>
          <p:nvPr>
            <p:ph idx="1"/>
          </p:nvPr>
        </p:nvSpPr>
        <p:spPr/>
        <p:txBody>
          <a:bodyPr/>
          <a:lstStyle/>
          <a:p>
            <a:pPr marL="0" indent="0">
              <a:buNone/>
            </a:pPr>
            <a:endParaRPr lang="en-US" sz="1200" dirty="0"/>
          </a:p>
          <a:p>
            <a:pPr marL="0" indent="0">
              <a:buNone/>
            </a:pPr>
            <a:r>
              <a:rPr lang="en-US" sz="2800" dirty="0"/>
              <a:t>“clean”: when data is structured, edited, and/or formatted such that the desired use/analysis can be performed on it without further preparation</a:t>
            </a:r>
          </a:p>
          <a:p>
            <a:pPr marL="0" indent="0">
              <a:buNone/>
            </a:pPr>
            <a:endParaRPr lang="en-US" dirty="0"/>
          </a:p>
          <a:p>
            <a:pPr marL="0" indent="0">
              <a:buNone/>
            </a:pPr>
            <a:r>
              <a:rPr lang="en-US" sz="2800" dirty="0"/>
              <a:t>“clean” is relative: you may find that a dataset might be clean for the purposes of one type of analysis, but not for another</a:t>
            </a:r>
          </a:p>
          <a:p>
            <a:pPr marL="0" indent="0">
              <a:buNone/>
            </a:pPr>
            <a:endParaRPr lang="en-US" sz="1200" dirty="0"/>
          </a:p>
        </p:txBody>
      </p:sp>
      <p:sp>
        <p:nvSpPr>
          <p:cNvPr id="4" name="Slide Number Placeholder 3">
            <a:extLst>
              <a:ext uri="{FF2B5EF4-FFF2-40B4-BE49-F238E27FC236}">
                <a16:creationId xmlns:a16="http://schemas.microsoft.com/office/drawing/2014/main" id="{B01BE4CD-C45A-4100-AE3B-D812525D38CC}"/>
              </a:ext>
            </a:extLst>
          </p:cNvPr>
          <p:cNvSpPr>
            <a:spLocks noGrp="1"/>
          </p:cNvSpPr>
          <p:nvPr>
            <p:ph type="sldNum" sz="quarter" idx="12"/>
          </p:nvPr>
        </p:nvSpPr>
        <p:spPr/>
        <p:txBody>
          <a:bodyPr/>
          <a:lstStyle/>
          <a:p>
            <a:pPr>
              <a:defRPr/>
            </a:pPr>
            <a:fld id="{022C14D7-BA05-5044-82A4-B816357EAFBA}" type="slidenum">
              <a:rPr lang="en-US" altLang="x-none" smtClean="0"/>
              <a:pPr>
                <a:defRPr/>
              </a:pPr>
              <a:t>8</a:t>
            </a:fld>
            <a:endParaRPr lang="en-US" altLang="x-none"/>
          </a:p>
        </p:txBody>
      </p:sp>
    </p:spTree>
    <p:extLst>
      <p:ext uri="{BB962C8B-B14F-4D97-AF65-F5344CB8AC3E}">
        <p14:creationId xmlns:p14="http://schemas.microsoft.com/office/powerpoint/2010/main" val="5976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0396-2C6A-47BE-826C-F1DAAC1BDADD}"/>
              </a:ext>
            </a:extLst>
          </p:cNvPr>
          <p:cNvSpPr>
            <a:spLocks noGrp="1"/>
          </p:cNvSpPr>
          <p:nvPr>
            <p:ph type="title"/>
          </p:nvPr>
        </p:nvSpPr>
        <p:spPr/>
        <p:txBody>
          <a:bodyPr/>
          <a:lstStyle/>
          <a:p>
            <a:r>
              <a:rPr lang="en-US" dirty="0"/>
              <a:t>Street Addresses Example</a:t>
            </a:r>
          </a:p>
        </p:txBody>
      </p:sp>
      <p:graphicFrame>
        <p:nvGraphicFramePr>
          <p:cNvPr id="7" name="Table 7">
            <a:extLst>
              <a:ext uri="{FF2B5EF4-FFF2-40B4-BE49-F238E27FC236}">
                <a16:creationId xmlns:a16="http://schemas.microsoft.com/office/drawing/2014/main" id="{B11325B1-90CA-4BF4-8950-284EEE15194D}"/>
              </a:ext>
            </a:extLst>
          </p:cNvPr>
          <p:cNvGraphicFramePr>
            <a:graphicFrameLocks noGrp="1"/>
          </p:cNvGraphicFramePr>
          <p:nvPr>
            <p:ph idx="1"/>
            <p:extLst>
              <p:ext uri="{D42A27DB-BD31-4B8C-83A1-F6EECF244321}">
                <p14:modId xmlns:p14="http://schemas.microsoft.com/office/powerpoint/2010/main" val="439758312"/>
              </p:ext>
            </p:extLst>
          </p:nvPr>
        </p:nvGraphicFramePr>
        <p:xfrm>
          <a:off x="948421" y="1720388"/>
          <a:ext cx="10018712" cy="2225040"/>
        </p:xfrm>
        <a:graphic>
          <a:graphicData uri="http://schemas.openxmlformats.org/drawingml/2006/table">
            <a:tbl>
              <a:tblPr firstRow="1" bandRow="1">
                <a:tableStyleId>{5C22544A-7EE6-4342-B048-85BDC9FD1C3A}</a:tableStyleId>
              </a:tblPr>
              <a:tblGrid>
                <a:gridCol w="1208532">
                  <a:extLst>
                    <a:ext uri="{9D8B030D-6E8A-4147-A177-3AD203B41FA5}">
                      <a16:colId xmlns:a16="http://schemas.microsoft.com/office/drawing/2014/main" val="3189668663"/>
                    </a:ext>
                  </a:extLst>
                </a:gridCol>
                <a:gridCol w="8810180">
                  <a:extLst>
                    <a:ext uri="{9D8B030D-6E8A-4147-A177-3AD203B41FA5}">
                      <a16:colId xmlns:a16="http://schemas.microsoft.com/office/drawing/2014/main" val="3364025217"/>
                    </a:ext>
                  </a:extLst>
                </a:gridCol>
              </a:tblGrid>
              <a:tr h="370840">
                <a:tc>
                  <a:txBody>
                    <a:bodyPr/>
                    <a:lstStyle/>
                    <a:p>
                      <a:r>
                        <a:rPr lang="en-US" dirty="0" err="1"/>
                        <a:t>person_id</a:t>
                      </a:r>
                      <a:endParaRPr lang="en-US" dirty="0"/>
                    </a:p>
                  </a:txBody>
                  <a:tcPr/>
                </a:tc>
                <a:tc>
                  <a:txBody>
                    <a:bodyPr/>
                    <a:lstStyle/>
                    <a:p>
                      <a:r>
                        <a:rPr lang="en-US" dirty="0" err="1"/>
                        <a:t>home_address</a:t>
                      </a:r>
                      <a:endParaRPr lang="en-US" dirty="0"/>
                    </a:p>
                  </a:txBody>
                  <a:tcPr/>
                </a:tc>
                <a:extLst>
                  <a:ext uri="{0D108BD9-81ED-4DB2-BD59-A6C34878D82A}">
                    <a16:rowId xmlns:a16="http://schemas.microsoft.com/office/drawing/2014/main" val="2402577908"/>
                  </a:ext>
                </a:extLst>
              </a:tr>
              <a:tr h="370840">
                <a:tc>
                  <a:txBody>
                    <a:bodyPr/>
                    <a:lstStyle/>
                    <a:p>
                      <a:r>
                        <a:rPr lang="en-US" dirty="0"/>
                        <a:t>1</a:t>
                      </a:r>
                    </a:p>
                  </a:txBody>
                  <a:tcPr/>
                </a:tc>
                <a:tc>
                  <a:txBody>
                    <a:bodyPr/>
                    <a:lstStyle/>
                    <a:p>
                      <a:r>
                        <a:rPr lang="en-US" dirty="0"/>
                        <a:t>722 w 168</a:t>
                      </a:r>
                      <a:r>
                        <a:rPr lang="en-US" baseline="30000" dirty="0"/>
                        <a:t>th</a:t>
                      </a:r>
                      <a:r>
                        <a:rPr lang="en-US" dirty="0"/>
                        <a:t> </a:t>
                      </a:r>
                      <a:r>
                        <a:rPr lang="en-US" dirty="0" err="1"/>
                        <a:t>st</a:t>
                      </a:r>
                      <a:r>
                        <a:rPr lang="en-US" dirty="0"/>
                        <a:t> 10032</a:t>
                      </a:r>
                    </a:p>
                  </a:txBody>
                  <a:tcPr/>
                </a:tc>
                <a:extLst>
                  <a:ext uri="{0D108BD9-81ED-4DB2-BD59-A6C34878D82A}">
                    <a16:rowId xmlns:a16="http://schemas.microsoft.com/office/drawing/2014/main" val="3129868219"/>
                  </a:ext>
                </a:extLst>
              </a:tr>
              <a:tr h="370840">
                <a:tc>
                  <a:txBody>
                    <a:bodyPr/>
                    <a:lstStyle/>
                    <a:p>
                      <a:r>
                        <a:rPr lang="en-US"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722 w 168</a:t>
                      </a:r>
                      <a:r>
                        <a:rPr lang="en-US" baseline="30000" dirty="0"/>
                        <a:t>th</a:t>
                      </a:r>
                      <a:r>
                        <a:rPr lang="en-US" dirty="0"/>
                        <a:t> </a:t>
                      </a:r>
                      <a:r>
                        <a:rPr lang="en-US" dirty="0" err="1"/>
                        <a:t>ave</a:t>
                      </a:r>
                      <a:r>
                        <a:rPr lang="en-US" dirty="0"/>
                        <a:t>, new </a:t>
                      </a:r>
                      <a:r>
                        <a:rPr lang="en-US" dirty="0" err="1"/>
                        <a:t>york</a:t>
                      </a:r>
                      <a:r>
                        <a:rPr lang="en-US" dirty="0"/>
                        <a:t> 10032</a:t>
                      </a:r>
                    </a:p>
                  </a:txBody>
                  <a:tcPr/>
                </a:tc>
                <a:extLst>
                  <a:ext uri="{0D108BD9-81ED-4DB2-BD59-A6C34878D82A}">
                    <a16:rowId xmlns:a16="http://schemas.microsoft.com/office/drawing/2014/main" val="3619765139"/>
                  </a:ext>
                </a:extLst>
              </a:tr>
              <a:tr h="370840">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722 W 168</a:t>
                      </a:r>
                      <a:r>
                        <a:rPr lang="en-US" baseline="30000" dirty="0"/>
                        <a:t>th</a:t>
                      </a:r>
                      <a:r>
                        <a:rPr lang="en-US" dirty="0"/>
                        <a:t> street, new York, new </a:t>
                      </a:r>
                      <a:r>
                        <a:rPr lang="en-US" dirty="0" err="1"/>
                        <a:t>york</a:t>
                      </a:r>
                      <a:r>
                        <a:rPr lang="en-US" dirty="0"/>
                        <a:t> 10032</a:t>
                      </a:r>
                    </a:p>
                  </a:txBody>
                  <a:tcPr/>
                </a:tc>
                <a:extLst>
                  <a:ext uri="{0D108BD9-81ED-4DB2-BD59-A6C34878D82A}">
                    <a16:rowId xmlns:a16="http://schemas.microsoft.com/office/drawing/2014/main" val="4115134920"/>
                  </a:ext>
                </a:extLst>
              </a:tr>
              <a:tr h="370840">
                <a:tc>
                  <a:txBody>
                    <a:bodyPr/>
                    <a:lstStyle/>
                    <a:p>
                      <a:r>
                        <a:rPr lang="en-US"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722 west 168</a:t>
                      </a:r>
                      <a:r>
                        <a:rPr lang="en-US" baseline="30000" dirty="0"/>
                        <a:t>th</a:t>
                      </a:r>
                      <a:r>
                        <a:rPr lang="en-US" dirty="0"/>
                        <a:t>, new York, new </a:t>
                      </a:r>
                      <a:r>
                        <a:rPr lang="en-US" dirty="0" err="1"/>
                        <a:t>york</a:t>
                      </a:r>
                      <a:r>
                        <a:rPr lang="en-US" dirty="0"/>
                        <a:t> 10032</a:t>
                      </a:r>
                    </a:p>
                  </a:txBody>
                  <a:tcPr/>
                </a:tc>
                <a:extLst>
                  <a:ext uri="{0D108BD9-81ED-4DB2-BD59-A6C34878D82A}">
                    <a16:rowId xmlns:a16="http://schemas.microsoft.com/office/drawing/2014/main" val="1519706435"/>
                  </a:ext>
                </a:extLst>
              </a:tr>
              <a:tr h="370840">
                <a:tc>
                  <a:txBody>
                    <a:bodyPr/>
                    <a:lstStyle/>
                    <a:p>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722 West 168</a:t>
                      </a:r>
                      <a:r>
                        <a:rPr lang="en-US" baseline="30000" dirty="0"/>
                        <a:t>th</a:t>
                      </a:r>
                      <a:r>
                        <a:rPr lang="en-US" dirty="0"/>
                        <a:t> St, New York, New York 10032</a:t>
                      </a:r>
                    </a:p>
                  </a:txBody>
                  <a:tcPr/>
                </a:tc>
                <a:extLst>
                  <a:ext uri="{0D108BD9-81ED-4DB2-BD59-A6C34878D82A}">
                    <a16:rowId xmlns:a16="http://schemas.microsoft.com/office/drawing/2014/main" val="2884188249"/>
                  </a:ext>
                </a:extLst>
              </a:tr>
            </a:tbl>
          </a:graphicData>
        </a:graphic>
      </p:graphicFrame>
      <p:sp>
        <p:nvSpPr>
          <p:cNvPr id="4" name="Slide Number Placeholder 3">
            <a:extLst>
              <a:ext uri="{FF2B5EF4-FFF2-40B4-BE49-F238E27FC236}">
                <a16:creationId xmlns:a16="http://schemas.microsoft.com/office/drawing/2014/main" id="{B01BE4CD-C45A-4100-AE3B-D812525D38CC}"/>
              </a:ext>
            </a:extLst>
          </p:cNvPr>
          <p:cNvSpPr>
            <a:spLocks noGrp="1"/>
          </p:cNvSpPr>
          <p:nvPr>
            <p:ph type="sldNum" sz="quarter" idx="12"/>
          </p:nvPr>
        </p:nvSpPr>
        <p:spPr/>
        <p:txBody>
          <a:bodyPr/>
          <a:lstStyle/>
          <a:p>
            <a:pPr>
              <a:defRPr/>
            </a:pPr>
            <a:fld id="{022C14D7-BA05-5044-82A4-B816357EAFBA}" type="slidenum">
              <a:rPr lang="en-US" altLang="x-none" smtClean="0"/>
              <a:pPr>
                <a:defRPr/>
              </a:pPr>
              <a:t>9</a:t>
            </a:fld>
            <a:endParaRPr lang="en-US" altLang="x-none"/>
          </a:p>
        </p:txBody>
      </p:sp>
      <p:sp>
        <p:nvSpPr>
          <p:cNvPr id="9" name="Rectangle 8">
            <a:extLst>
              <a:ext uri="{FF2B5EF4-FFF2-40B4-BE49-F238E27FC236}">
                <a16:creationId xmlns:a16="http://schemas.microsoft.com/office/drawing/2014/main" id="{C5CA7D94-6ADB-4BFB-8788-E70EDDD14890}"/>
              </a:ext>
            </a:extLst>
          </p:cNvPr>
          <p:cNvSpPr/>
          <p:nvPr/>
        </p:nvSpPr>
        <p:spPr>
          <a:xfrm>
            <a:off x="2820855" y="3363296"/>
            <a:ext cx="5868338" cy="1477328"/>
          </a:xfrm>
          <a:prstGeom prst="rect">
            <a:avLst/>
          </a:prstGeom>
        </p:spPr>
        <p:txBody>
          <a:bodyPr wrap="none">
            <a:spAutoFit/>
          </a:bodyPr>
          <a:lstStyle/>
          <a:p>
            <a:pPr lvl="0" defTabSz="457200">
              <a:defRPr/>
            </a:pPr>
            <a:endParaRPr lang="en-US" b="1" dirty="0"/>
          </a:p>
          <a:p>
            <a:pPr lvl="0" defTabSz="457200">
              <a:defRPr/>
            </a:pPr>
            <a:endParaRPr lang="en-US" b="1" dirty="0"/>
          </a:p>
          <a:p>
            <a:pPr lvl="0" defTabSz="457200">
              <a:defRPr/>
            </a:pPr>
            <a:endParaRPr lang="en-US" b="1" dirty="0"/>
          </a:p>
          <a:p>
            <a:pPr lvl="0" defTabSz="457200">
              <a:defRPr/>
            </a:pPr>
            <a:endParaRPr lang="en-US" b="1" dirty="0"/>
          </a:p>
          <a:p>
            <a:pPr lvl="0" defTabSz="457200">
              <a:defRPr/>
            </a:pPr>
            <a:r>
              <a:rPr lang="en-US" b="1" dirty="0"/>
              <a:t>Desired Format: 722 West 168</a:t>
            </a:r>
            <a:r>
              <a:rPr lang="en-US" b="1" baseline="30000" dirty="0"/>
              <a:t>th</a:t>
            </a:r>
            <a:r>
              <a:rPr lang="en-US" b="1" dirty="0"/>
              <a:t> St, New York, NY 10032</a:t>
            </a:r>
          </a:p>
        </p:txBody>
      </p:sp>
      <p:sp>
        <p:nvSpPr>
          <p:cNvPr id="10" name="TextBox 9">
            <a:extLst>
              <a:ext uri="{FF2B5EF4-FFF2-40B4-BE49-F238E27FC236}">
                <a16:creationId xmlns:a16="http://schemas.microsoft.com/office/drawing/2014/main" id="{A83CDADF-3756-43BA-9BBF-3D233199E727}"/>
              </a:ext>
            </a:extLst>
          </p:cNvPr>
          <p:cNvSpPr txBox="1"/>
          <p:nvPr/>
        </p:nvSpPr>
        <p:spPr>
          <a:xfrm>
            <a:off x="948421" y="3945428"/>
            <a:ext cx="10295158" cy="1938992"/>
          </a:xfrm>
          <a:prstGeom prst="rect">
            <a:avLst/>
          </a:prstGeom>
          <a:noFill/>
        </p:spPr>
        <p:txBody>
          <a:bodyPr wrap="square" rtlCol="0">
            <a:spAutoFit/>
          </a:bodyPr>
          <a:lstStyle/>
          <a:p>
            <a:endParaRPr lang="en-US" sz="2000" dirty="0"/>
          </a:p>
          <a:p>
            <a:endParaRPr lang="en-US" sz="2000" dirty="0"/>
          </a:p>
          <a:p>
            <a:endParaRPr lang="en-US" sz="2000" dirty="0"/>
          </a:p>
          <a:p>
            <a:r>
              <a:rPr lang="en-US" sz="2000" dirty="0"/>
              <a:t>Suppose that a hospital collects home address information for their patients. The hospital wants to adopt a standardized address format to reduce the rate of undelivered mail. </a:t>
            </a:r>
          </a:p>
          <a:p>
            <a:endParaRPr lang="en-US" sz="2000" dirty="0"/>
          </a:p>
        </p:txBody>
      </p:sp>
    </p:spTree>
    <p:extLst>
      <p:ext uri="{BB962C8B-B14F-4D97-AF65-F5344CB8AC3E}">
        <p14:creationId xmlns:p14="http://schemas.microsoft.com/office/powerpoint/2010/main" val="3169171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2483</TotalTime>
  <Words>3215</Words>
  <Application>Microsoft Office PowerPoint</Application>
  <PresentationFormat>Widescreen</PresentationFormat>
  <Paragraphs>903</Paragraphs>
  <Slides>39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Aptos Display</vt:lpstr>
      <vt:lpstr>Arial</vt:lpstr>
      <vt:lpstr>Calibri</vt:lpstr>
      <vt:lpstr>Century Gothic</vt:lpstr>
      <vt:lpstr>Wingdings</vt:lpstr>
      <vt:lpstr>Office Theme</vt:lpstr>
      <vt:lpstr>PowerPoint Presentation</vt:lpstr>
      <vt:lpstr>PowerPoint Presentation</vt:lpstr>
      <vt:lpstr>Cleaning Data</vt:lpstr>
      <vt:lpstr>“Structured” vs. “Clean” Data</vt:lpstr>
      <vt:lpstr>Reliability and Replicability in Data Cleaning</vt:lpstr>
      <vt:lpstr>Reliability and Replicability in Data Cleaning</vt:lpstr>
      <vt:lpstr>Unnecessary Variables in Data</vt:lpstr>
      <vt:lpstr>“Clean” is a Relative Term</vt:lpstr>
      <vt:lpstr>Street Addresses Example</vt:lpstr>
      <vt:lpstr>Street Addresses Example</vt:lpstr>
      <vt:lpstr>Conclusion: the 80/20 Rule</vt:lpstr>
      <vt:lpstr>Data Merging</vt:lpstr>
      <vt:lpstr>Level of Analysis</vt:lpstr>
      <vt:lpstr>Level of Analysis</vt:lpstr>
      <vt:lpstr>Level of Analysis</vt:lpstr>
      <vt:lpstr>Level of Analysis</vt:lpstr>
      <vt:lpstr>Level of Analysis</vt:lpstr>
      <vt:lpstr>Merging data</vt:lpstr>
      <vt:lpstr>Merging Data</vt:lpstr>
      <vt:lpstr>Left Joins</vt:lpstr>
      <vt:lpstr>Right Joins</vt:lpstr>
      <vt:lpstr>Inner Joins</vt:lpstr>
      <vt:lpstr>Outer Joins</vt:lpstr>
      <vt:lpstr>Merging Data: 1-to-1 or 1-to-Multiple?</vt:lpstr>
      <vt:lpstr>Missing Data &amp; Outliers </vt:lpstr>
      <vt:lpstr>Missing Data</vt:lpstr>
      <vt:lpstr>Why is this Data Missing?</vt:lpstr>
      <vt:lpstr>Why is this Data Missing?</vt:lpstr>
      <vt:lpstr>Some Common Missing Data Solutions</vt:lpstr>
      <vt:lpstr>Sensitivity Analysis – Never a Bad Idea</vt:lpstr>
      <vt:lpstr>“Standard” vs “Non-Standard” Missing Values</vt:lpstr>
      <vt:lpstr>“Non-Standard” Missing Values</vt:lpstr>
      <vt:lpstr>Unexpected Missing Values</vt:lpstr>
      <vt:lpstr>Outliers</vt:lpstr>
      <vt:lpstr>Outliers</vt:lpstr>
      <vt:lpstr>Outliers</vt:lpstr>
      <vt:lpstr>Outliers</vt:lpstr>
      <vt:lpstr>Transparency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Ashcroft-Jones, Sarah</dc:creator>
  <cp:lastModifiedBy>Ashcroft-Jones, Sarah</cp:lastModifiedBy>
  <cp:revision>1</cp:revision>
  <dcterms:created xsi:type="dcterms:W3CDTF">2024-10-20T21:20:23Z</dcterms:created>
  <dcterms:modified xsi:type="dcterms:W3CDTF">2024-10-28T17:40:54Z</dcterms:modified>
</cp:coreProperties>
</file>