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563" r:id="rId2"/>
    <p:sldId id="564" r:id="rId3"/>
    <p:sldId id="565" r:id="rId4"/>
    <p:sldId id="566" r:id="rId5"/>
    <p:sldId id="567" r:id="rId6"/>
    <p:sldId id="568" r:id="rId7"/>
    <p:sldId id="570" r:id="rId8"/>
    <p:sldId id="583" r:id="rId9"/>
    <p:sldId id="569" r:id="rId10"/>
    <p:sldId id="571" r:id="rId11"/>
    <p:sldId id="572" r:id="rId12"/>
    <p:sldId id="573" r:id="rId13"/>
    <p:sldId id="574" r:id="rId14"/>
    <p:sldId id="575" r:id="rId15"/>
    <p:sldId id="576" r:id="rId16"/>
    <p:sldId id="582" r:id="rId17"/>
    <p:sldId id="587" r:id="rId18"/>
    <p:sldId id="586" r:id="rId19"/>
    <p:sldId id="577" r:id="rId20"/>
    <p:sldId id="578" r:id="rId21"/>
    <p:sldId id="580" r:id="rId22"/>
    <p:sldId id="579" r:id="rId23"/>
    <p:sldId id="581" r:id="rId24"/>
    <p:sldId id="584" r:id="rId25"/>
    <p:sldId id="5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croft-Jones, Sarah" userId="1916f605-191c-46fb-9aee-c03de1e6320b" providerId="ADAL" clId="{8EF5555B-3A92-4FE9-9829-961313FA11A3}"/>
    <pc:docChg chg="modSld">
      <pc:chgData name="Ashcroft-Jones, Sarah" userId="1916f605-191c-46fb-9aee-c03de1e6320b" providerId="ADAL" clId="{8EF5555B-3A92-4FE9-9829-961313FA11A3}" dt="2024-11-26T19:24:35.235" v="2" actId="20577"/>
      <pc:docMkLst>
        <pc:docMk/>
      </pc:docMkLst>
      <pc:sldChg chg="modSp mod">
        <pc:chgData name="Ashcroft-Jones, Sarah" userId="1916f605-191c-46fb-9aee-c03de1e6320b" providerId="ADAL" clId="{8EF5555B-3A92-4FE9-9829-961313FA11A3}" dt="2024-11-26T19:24:35.235" v="2" actId="20577"/>
        <pc:sldMkLst>
          <pc:docMk/>
          <pc:sldMk cId="3876980279" sldId="563"/>
        </pc:sldMkLst>
        <pc:spChg chg="mod">
          <ac:chgData name="Ashcroft-Jones, Sarah" userId="1916f605-191c-46fb-9aee-c03de1e6320b" providerId="ADAL" clId="{8EF5555B-3A92-4FE9-9829-961313FA11A3}" dt="2024-11-26T19:24:35.235" v="2" actId="20577"/>
          <ac:spMkLst>
            <pc:docMk/>
            <pc:sldMk cId="3876980279" sldId="563"/>
            <ac:spMk id="7" creationId="{76582DCE-B5E2-61AA-EC9F-DFF6A6014AF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D777E-12AB-40D7-A62B-278F6D949895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E7F43-9168-4525-BCA6-49A1CC99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9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03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5AE15-B83D-7440-22B2-5BA5F6AF0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4524BA-471B-E88B-2D4E-1A4430D6D8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9A5B82-A3E5-8E6E-CB07-947D4E5BE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9DCC7-6252-5C58-5F4D-B8F007C01E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04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1992-E0D6-19FF-9D5D-E5E6183BC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19121-4EF8-CAB8-22E0-B1E5580CB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8B6EB-77F2-BCB7-19D9-F4A62F5A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EB6E-355A-499E-996C-0CB874E99CC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E1E41-2F33-0F2C-3541-E9059431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2F078-9E34-F54F-2ABF-E642DE2C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016D-CC13-4179-B00C-E5A7F762C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5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A48E-AAB0-A88F-625E-AFCC6C19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78268-5DA4-8F62-EB54-EE4B25248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83F48-1C00-14EB-CFD1-28F9AE79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EB6E-355A-499E-996C-0CB874E99CC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C225E-E9E4-E656-91D0-A7BF45FC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4E8A4-CC11-6F72-CFB3-D3FEB27F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016D-CC13-4179-B00C-E5A7F762C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58D4E-4495-4B7F-613B-50C16F294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521BA-086A-A433-7B57-14E8FE17B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D7389-1243-AE73-4E8F-70DFB647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EB6E-355A-499E-996C-0CB874E99CC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062EA-7353-2CBC-6B6B-449F43C4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8F638-33C1-285E-7DD9-DB40C4C5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016D-CC13-4179-B00C-E5A7F762C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2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87DE-3A7E-67F1-8814-C21F2126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A5AE5-CE0B-E9B9-BE3F-5E5E69613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48D1D-2248-3D2B-A617-CBFEF006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EB6E-355A-499E-996C-0CB874E99CC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AD023-C262-F3F2-48A0-C82A218A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07087-7210-CAF4-18C4-38AF39E7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016D-CC13-4179-B00C-E5A7F762C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8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215D-4B04-1BFF-85C2-5F28F8EC1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EC3B2-0A9B-0286-C0F7-1A121FDFE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99386-10F6-FD04-7396-003E3D4D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EB6E-355A-499E-996C-0CB874E99CC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E6CBD-17BC-9E87-F072-3C99C147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ADD7C-19EB-6785-A5E9-78A1BE96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016D-CC13-4179-B00C-E5A7F762C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6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BA95-BE7A-9D02-E7F0-42EF5CB5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4A79B-291F-97EA-CF13-B8ECBE92F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9DCCA-5E21-5F9C-75C5-76A8DFD1F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D63F9-D9B1-DD5C-32E2-2FBE3D3F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EB6E-355A-499E-996C-0CB874E99CC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7D3C5-D6B5-A7D2-4C98-2DF9434F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603A1-383F-600D-ED0E-1703A9B4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016D-CC13-4179-B00C-E5A7F762C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6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8361-EEEB-21A0-0229-363DD4B2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3BF11-3AD5-B60F-3FEF-F606ED944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603AE-6F30-9291-97B8-8372E2EB5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6E389-8457-D0B0-9AA6-56F0D5FB5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0828E-7764-FE32-0239-AC10800E0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FDD96-56F8-5683-DE9F-5FF60AA0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EB6E-355A-499E-996C-0CB874E99CC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588667-4864-5D32-1F7C-EAC13D83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FE68E-381A-7E10-8E04-B7A71DDA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016D-CC13-4179-B00C-E5A7F762C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1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6429-5F1B-3993-E9C6-0FF9721F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10186-CEB4-2D0E-7799-82B7A1CD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EB6E-355A-499E-996C-0CB874E99CC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79F6F-F753-AFCC-6EA6-BCFA0756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0570F-4FB6-6CD0-EF4B-6B03C943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016D-CC13-4179-B00C-E5A7F762C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5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D28B4-F4ED-C0C9-D4B2-F8399206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EB6E-355A-499E-996C-0CB874E99CC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B938C-B91C-A647-4E85-85FF8264D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52789-5B1F-E757-20B7-FA2C8E60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016D-CC13-4179-B00C-E5A7F762C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8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6F48-B6B6-BC4E-F966-D973859E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4508A-BC40-8B76-C046-99FC7CAEA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9481-1F19-366F-2738-3834B4068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7C712-DFBE-A5ED-ACD3-D7ACA1C9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EB6E-355A-499E-996C-0CB874E99CC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D64B3-8C1B-52B9-6FD8-06EA9950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13376-D66D-F582-D062-8FAABF79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016D-CC13-4179-B00C-E5A7F762C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2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807C-E9B4-80CE-39D5-944934785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35899-BE4B-293B-6F1F-B8EFF3CAA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701F8-0B94-DA29-2635-A92F73DD7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5C6C7-A0DC-974B-CBCF-93997395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EB6E-355A-499E-996C-0CB874E99CC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89742-FE25-4953-CD26-334C5B5C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7F3E5-8119-F82C-2EF2-A827108D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016D-CC13-4179-B00C-E5A7F762C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6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B681B-AA0C-FD33-269E-30C439A5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D109C-ADF1-7147-807C-4B8BED728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12C82-68EE-56AB-8554-08EEFACE8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F4EB6E-355A-499E-996C-0CB874E99CC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AF8EC-2CA4-982E-0C80-39F45A1FC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74A9A-F0AE-892C-EB45-1045976B1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C0016D-CC13-4179-B00C-E5A7F762C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4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77B22C0-DE54-12F0-D3DA-00A0095494B2}"/>
              </a:ext>
            </a:extLst>
          </p:cNvPr>
          <p:cNvGrpSpPr/>
          <p:nvPr/>
        </p:nvGrpSpPr>
        <p:grpSpPr>
          <a:xfrm>
            <a:off x="-1" y="0"/>
            <a:ext cx="12265892" cy="6857999"/>
            <a:chOff x="-1" y="0"/>
            <a:chExt cx="12265892" cy="6857999"/>
          </a:xfrm>
        </p:grpSpPr>
        <p:sp>
          <p:nvSpPr>
            <p:cNvPr id="4" name="TextBox 3"/>
            <p:cNvSpPr txBox="1"/>
            <p:nvPr/>
          </p:nvSpPr>
          <p:spPr>
            <a:xfrm>
              <a:off x="2227810" y="2854959"/>
              <a:ext cx="7881156" cy="59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369627">
                <a:defRPr/>
              </a:pPr>
              <a:r>
                <a:rPr lang="en-GB" sz="3234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Statistical brief overview</a:t>
              </a:r>
              <a:endParaRPr lang="en-GB" sz="3234" i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852" y="6054765"/>
              <a:ext cx="1937112" cy="243264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C820DF2-F342-0931-8607-A7F91A36A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8FEC5D-1E36-98CA-7376-51E77C3A4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8350" y="2854959"/>
              <a:ext cx="6851832" cy="9048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582DCE-B5E2-61AA-EC9F-DFF6A6014AFC}"/>
                </a:ext>
              </a:extLst>
            </p:cNvPr>
            <p:cNvSpPr txBox="1"/>
            <p:nvPr/>
          </p:nvSpPr>
          <p:spPr>
            <a:xfrm>
              <a:off x="2734654" y="2640650"/>
              <a:ext cx="88303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Computing in Context: Fall 2024</a:t>
              </a:r>
            </a:p>
            <a:p>
              <a:pPr algn="r"/>
              <a:r>
                <a:rPr lang="en-US" sz="2400">
                  <a:solidFill>
                    <a:schemeClr val="bg1"/>
                  </a:solidFill>
                  <a:latin typeface="Century Gothic" panose="020B0502020202020204" pitchFamily="34" charset="0"/>
                </a:rPr>
                <a:t>Lecture 9|</a:t>
              </a:r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Review &amp; Contextualizing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5271292-7734-A8E3-B36D-B20247CA0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" y="5660407"/>
              <a:ext cx="12265892" cy="7524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1E420D-4CA9-6B02-4F89-F0FB2B9D6D03}"/>
                </a:ext>
              </a:extLst>
            </p:cNvPr>
            <p:cNvSpPr txBox="1"/>
            <p:nvPr/>
          </p:nvSpPr>
          <p:spPr>
            <a:xfrm>
              <a:off x="7666478" y="6456687"/>
              <a:ext cx="45624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Dr Sarah Ashcroft-Jones | Mailman School of Public Health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98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950C-9B91-C9D0-7EF0-EF4E27C8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 Anything unexpected?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978F9-AA6C-E136-DE0B-DA3E3761F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FC64-F0F7-E003-DA0A-82DCF16D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talk about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3D5EA-D196-D4EB-21FF-05E049287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0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2642-F2A2-0E1D-3938-ABB34FF9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 – hard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C878-8296-4DE2-85D6-D05C958C5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clear on specifics of your coding infrastructure</a:t>
            </a:r>
          </a:p>
          <a:p>
            <a:pPr lvl="1"/>
            <a:r>
              <a:rPr lang="en-US" dirty="0"/>
              <a:t>Name modules: </a:t>
            </a:r>
            <a:r>
              <a:rPr lang="en-US" dirty="0" err="1"/>
              <a:t>numpy</a:t>
            </a:r>
            <a:r>
              <a:rPr lang="en-US" dirty="0"/>
              <a:t>, pandas, seaborne, etc.</a:t>
            </a:r>
          </a:p>
          <a:p>
            <a:pPr lvl="1"/>
            <a:r>
              <a:rPr lang="en-US" dirty="0"/>
              <a:t>Name IDEs – Spyder, </a:t>
            </a:r>
            <a:r>
              <a:rPr lang="en-US" dirty="0" err="1"/>
              <a:t>Jupyter</a:t>
            </a:r>
            <a:r>
              <a:rPr lang="en-US" dirty="0"/>
              <a:t>, Anaconda</a:t>
            </a:r>
          </a:p>
          <a:p>
            <a:pPr lvl="1"/>
            <a:r>
              <a:rPr lang="en-US" dirty="0"/>
              <a:t>Virtue signal through these keywords</a:t>
            </a:r>
          </a:p>
          <a:p>
            <a:pPr lvl="1"/>
            <a:endParaRPr lang="en-US" dirty="0"/>
          </a:p>
          <a:p>
            <a:r>
              <a:rPr lang="en-US" dirty="0"/>
              <a:t>Be clear on specifics of coding knowledge</a:t>
            </a:r>
          </a:p>
          <a:p>
            <a:pPr lvl="1"/>
            <a:r>
              <a:rPr lang="en-US" dirty="0"/>
              <a:t>Functional programming </a:t>
            </a:r>
          </a:p>
          <a:p>
            <a:pPr lvl="1"/>
            <a:r>
              <a:rPr lang="en-US" dirty="0"/>
              <a:t>Iteration and conditionals</a:t>
            </a:r>
          </a:p>
          <a:p>
            <a:pPr lvl="1"/>
            <a:r>
              <a:rPr lang="en-US" dirty="0"/>
              <a:t>Data wrangling visualization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F8CE5-349E-F0E9-526B-228E29C39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825" y="4940300"/>
            <a:ext cx="13335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4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8F30-FEF1-66CE-3CFE-F4735183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 – soft(er)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2B668-648F-5CF8-EC4C-03CB7B4C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Broader framing</a:t>
            </a:r>
          </a:p>
          <a:p>
            <a:pPr lvl="1"/>
            <a:r>
              <a:rPr lang="en-US" dirty="0"/>
              <a:t>Data management – wrangling, cleaning, </a:t>
            </a:r>
          </a:p>
          <a:p>
            <a:pPr lvl="1"/>
            <a:r>
              <a:rPr lang="en-US" dirty="0"/>
              <a:t>Building a pipeline for analysis</a:t>
            </a:r>
          </a:p>
          <a:p>
            <a:pPr lvl="1"/>
            <a:r>
              <a:rPr lang="en-US" dirty="0"/>
              <a:t>Understanding the limits of your data and code</a:t>
            </a:r>
          </a:p>
          <a:p>
            <a:pPr lvl="1"/>
            <a:endParaRPr lang="en-US" dirty="0"/>
          </a:p>
          <a:p>
            <a:r>
              <a:rPr lang="en-US" dirty="0"/>
              <a:t>Public health context</a:t>
            </a:r>
          </a:p>
          <a:p>
            <a:pPr lvl="1"/>
            <a:r>
              <a:rPr lang="en-US" dirty="0"/>
              <a:t>Data in context – limits, richness, and data gaps</a:t>
            </a:r>
          </a:p>
          <a:p>
            <a:pPr lvl="1"/>
            <a:r>
              <a:rPr lang="en-US" dirty="0"/>
              <a:t>Breaking complex dataset down into digestible chunks</a:t>
            </a:r>
          </a:p>
          <a:p>
            <a:pPr lvl="1"/>
            <a:r>
              <a:rPr lang="en-US" dirty="0"/>
              <a:t>Asking better question about health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3BE29F-1B88-A637-0662-8E626FB1F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225" y="5092700"/>
            <a:ext cx="13335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4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8D2EF1-B0FE-6696-B041-D82D33F41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0" y="5210395"/>
            <a:ext cx="1333500" cy="1552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05372-C49E-ABA9-6FD7-5538120D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 - soft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9B7B-B772-A361-0FDF-96A217429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ways of thinking – creative and structured/logical</a:t>
            </a:r>
          </a:p>
          <a:p>
            <a:r>
              <a:rPr lang="en-US" dirty="0"/>
              <a:t>New ways of organizing – file, folder, directory management matters, it becomes a habit</a:t>
            </a:r>
          </a:p>
          <a:p>
            <a:r>
              <a:rPr lang="en-US" dirty="0"/>
              <a:t>New ways of checking work – thoughtfulness / quality assurance</a:t>
            </a:r>
          </a:p>
          <a:p>
            <a:r>
              <a:rPr lang="en-US" dirty="0"/>
              <a:t>New standards for work - meticulous attention to detail required</a:t>
            </a:r>
          </a:p>
          <a:p>
            <a:r>
              <a:rPr lang="en-US" dirty="0"/>
              <a:t>New ways to ask question – why doesn’t this work, what could I change, ideating new problem solutions ..</a:t>
            </a:r>
          </a:p>
          <a:p>
            <a:pPr lvl="1"/>
            <a:r>
              <a:rPr lang="en-US" dirty="0"/>
              <a:t>Flipping challenges into opportunities with every line of code (the drama!)</a:t>
            </a:r>
          </a:p>
        </p:txBody>
      </p:sp>
    </p:spTree>
    <p:extLst>
      <p:ext uri="{BB962C8B-B14F-4D97-AF65-F5344CB8AC3E}">
        <p14:creationId xmlns:p14="http://schemas.microsoft.com/office/powerpoint/2010/main" val="235816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7CF4-7F49-5EE9-FB57-79DE470B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– Python is the perfect “challenge”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DEBA8-6970-8F44-199B-0B72F9F50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may be the first time you have really struggled with a skill</a:t>
            </a:r>
          </a:p>
          <a:p>
            <a:r>
              <a:rPr lang="en-US" dirty="0"/>
              <a:t>This may have required a lot of independent learning</a:t>
            </a:r>
          </a:p>
          <a:p>
            <a:r>
              <a:rPr lang="en-US" dirty="0"/>
              <a:t>This may have been hard to juggle time wise</a:t>
            </a:r>
          </a:p>
          <a:p>
            <a:r>
              <a:rPr lang="en-US" dirty="0"/>
              <a:t>It’s a new way of thinking, a new language, and a courseload all at once – this may have been tough on your cognitive load</a:t>
            </a:r>
          </a:p>
          <a:p>
            <a:r>
              <a:rPr lang="en-US" dirty="0"/>
              <a:t>It may have challenged how you think about data in health</a:t>
            </a:r>
          </a:p>
          <a:p>
            <a:r>
              <a:rPr lang="en-US" dirty="0"/>
              <a:t>It may have just really sucked and you had to do it anyway!</a:t>
            </a:r>
          </a:p>
          <a:p>
            <a:r>
              <a:rPr lang="en-US" dirty="0"/>
              <a:t>Maybe it was just plain hard.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50223-2E66-92F3-BF2C-E113BCE76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294" y="5391527"/>
            <a:ext cx="12954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6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4830-267E-4BC4-4A02-DD5AF400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– Python as your success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6473F-0C1E-66FB-8826-AEEE78041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Independence and autonomy thrust on you</a:t>
            </a:r>
          </a:p>
          <a:p>
            <a:r>
              <a:rPr lang="en-US" dirty="0"/>
              <a:t>Ownership of work – sink or swim (no group to lean on)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Success despite all the challenges </a:t>
            </a:r>
          </a:p>
          <a:p>
            <a:pPr lvl="1"/>
            <a:r>
              <a:rPr lang="en-US" dirty="0"/>
              <a:t>(feel free to throw me under the bus “</a:t>
            </a:r>
            <a:r>
              <a:rPr lang="en-US" i="1" dirty="0"/>
              <a:t>terrible hands-off  Professor who never explained anything and barely showed up to class</a:t>
            </a:r>
            <a:r>
              <a:rPr lang="en-US" dirty="0"/>
              <a:t>”– just not in evals please!)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B4967-DF41-96E5-85FE-E5BFCD6F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775" y="5418688"/>
            <a:ext cx="12954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1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ED782-7944-7FD8-E907-7C0FF74DD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9EF6-CD8B-13C3-99F2-0A25F885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29B9-D033-1D3B-EAF9-E7DE7660C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88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E2804-272D-F07C-AF37-2FDBB099C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4D7C-90D1-62B6-8F16-D9AAFEF5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1B43-809B-4A42-DADF-C912EB56D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34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BFE0-1A62-885A-FB03-DF6FD8E7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next?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A939E-7625-D2CE-2326-4BA75E87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Change your Spyder to dark mode – a true programmer. </a:t>
            </a:r>
          </a:p>
          <a:p>
            <a:endParaRPr lang="en-US" dirty="0"/>
          </a:p>
          <a:p>
            <a:r>
              <a:rPr lang="en-US" dirty="0"/>
              <a:t>Writing unit tests</a:t>
            </a:r>
          </a:p>
          <a:p>
            <a:endParaRPr lang="en-US" dirty="0"/>
          </a:p>
          <a:p>
            <a:r>
              <a:rPr lang="en-US" dirty="0"/>
              <a:t>Increasing fluency of data wrangling (find a filthy dataset!)</a:t>
            </a:r>
          </a:p>
          <a:p>
            <a:endParaRPr lang="en-US" dirty="0"/>
          </a:p>
          <a:p>
            <a:r>
              <a:rPr lang="en-US" dirty="0"/>
              <a:t>Implement your stats models in Python (lean into NumPy, built in statistics, pandas, and </a:t>
            </a:r>
            <a:r>
              <a:rPr lang="en-US" dirty="0" err="1"/>
              <a:t>SciPy.stats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Expand your data viz – dynamic visualization, interactive data viz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6E572-C201-BB56-C436-C49954B7D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612" y="5357812"/>
            <a:ext cx="14763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4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034D-61F0-18E4-5F88-64CF512B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F95DA-BC32-001F-841E-431C4636C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endParaRPr lang="en-US" dirty="0"/>
          </a:p>
          <a:p>
            <a:r>
              <a:rPr lang="en-US" dirty="0"/>
              <a:t>Data analytics</a:t>
            </a:r>
          </a:p>
          <a:p>
            <a:endParaRPr lang="en-US" dirty="0"/>
          </a:p>
          <a:p>
            <a:r>
              <a:rPr lang="en-US" dirty="0"/>
              <a:t>Public health context</a:t>
            </a:r>
          </a:p>
          <a:p>
            <a:endParaRPr lang="en-US" dirty="0"/>
          </a:p>
          <a:p>
            <a:r>
              <a:rPr lang="en-US" dirty="0"/>
              <a:t>Python plus public health data becomes policy suggestions … </a:t>
            </a:r>
          </a:p>
        </p:txBody>
      </p:sp>
    </p:spTree>
    <p:extLst>
      <p:ext uri="{BB962C8B-B14F-4D97-AF65-F5344CB8AC3E}">
        <p14:creationId xmlns:p14="http://schemas.microsoft.com/office/powerpoint/2010/main" val="14009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F988-0704-9178-45D5-0351635E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next?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863F7-3AE0-D06C-9E73-67FE400E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R (in </a:t>
            </a:r>
            <a:r>
              <a:rPr lang="en-US" dirty="0" err="1"/>
              <a:t>rStudio</a:t>
            </a:r>
            <a:r>
              <a:rPr lang="en-US" dirty="0"/>
              <a:t> IDE) for other data analytics</a:t>
            </a:r>
          </a:p>
          <a:p>
            <a:endParaRPr lang="en-US" dirty="0"/>
          </a:p>
          <a:p>
            <a:r>
              <a:rPr lang="en-US" dirty="0"/>
              <a:t>Pandas maps to </a:t>
            </a:r>
            <a:r>
              <a:rPr lang="en-US" dirty="0" err="1"/>
              <a:t>dplyr</a:t>
            </a:r>
            <a:endParaRPr lang="en-US" dirty="0"/>
          </a:p>
          <a:p>
            <a:endParaRPr lang="en-US" dirty="0"/>
          </a:p>
          <a:p>
            <a:r>
              <a:rPr lang="en-US" dirty="0"/>
              <a:t>Seabourne and </a:t>
            </a:r>
            <a:r>
              <a:rPr lang="en-US" dirty="0" err="1"/>
              <a:t>plotnine</a:t>
            </a:r>
            <a:r>
              <a:rPr lang="en-US" dirty="0"/>
              <a:t> map to ggplot2</a:t>
            </a:r>
          </a:p>
          <a:p>
            <a:endParaRPr lang="en-US" dirty="0"/>
          </a:p>
          <a:p>
            <a:r>
              <a:rPr lang="en-US" dirty="0" err="1"/>
              <a:t>RMarkdown</a:t>
            </a:r>
            <a:r>
              <a:rPr lang="en-US" dirty="0"/>
              <a:t> maps to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endParaRPr lang="en-US" dirty="0"/>
          </a:p>
          <a:p>
            <a:r>
              <a:rPr lang="en-US" dirty="0"/>
              <a:t>Recreate your project in R? A personal challenge?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6B887-71C5-DBDB-38BB-4F7DAFFFD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812" y="4852987"/>
            <a:ext cx="20669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4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3A8675-A90B-E0C3-B343-0D62EDB45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975" y="4268998"/>
            <a:ext cx="2419350" cy="25268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CB2C12-2E11-2686-47F4-983F2F3D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next?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FF502-ADC5-6F9A-03F5-0D30BF4BC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language for interacting with databases (big in healthcare)</a:t>
            </a:r>
          </a:p>
          <a:p>
            <a:endParaRPr lang="en-US" dirty="0"/>
          </a:p>
          <a:p>
            <a:r>
              <a:rPr lang="en-US" dirty="0"/>
              <a:t>Can use SQL queries to pull data from databases</a:t>
            </a:r>
          </a:p>
          <a:p>
            <a:endParaRPr lang="en-US" dirty="0"/>
          </a:p>
          <a:p>
            <a:r>
              <a:rPr lang="en-US" dirty="0"/>
              <a:t>Then use Python to explore that data – often used in tandem</a:t>
            </a:r>
          </a:p>
          <a:p>
            <a:endParaRPr lang="en-US" dirty="0"/>
          </a:p>
          <a:p>
            <a:r>
              <a:rPr lang="en-US" dirty="0"/>
              <a:t>Expanding your health data lifecycle</a:t>
            </a:r>
          </a:p>
        </p:txBody>
      </p:sp>
    </p:spTree>
    <p:extLst>
      <p:ext uri="{BB962C8B-B14F-4D97-AF65-F5344CB8AC3E}">
        <p14:creationId xmlns:p14="http://schemas.microsoft.com/office/powerpoint/2010/main" val="113743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E907-6D75-5128-015B-05D6C56D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next?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348CD-60B2-3324-150C-3D6BB2CA8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Sharing your code</a:t>
            </a:r>
          </a:p>
          <a:p>
            <a:endParaRPr lang="en-US" dirty="0"/>
          </a:p>
          <a:p>
            <a:r>
              <a:rPr lang="en-US" dirty="0"/>
              <a:t>Collaborating on coding projects</a:t>
            </a:r>
          </a:p>
          <a:p>
            <a:endParaRPr lang="en-US" dirty="0"/>
          </a:p>
          <a:p>
            <a:r>
              <a:rPr lang="en-US" dirty="0"/>
              <a:t>Building “branches” of code and selecting best option later</a:t>
            </a:r>
          </a:p>
          <a:p>
            <a:endParaRPr lang="en-US" dirty="0"/>
          </a:p>
          <a:p>
            <a:r>
              <a:rPr lang="en-US" dirty="0"/>
              <a:t>Version control and “reverting”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F3044-5B48-5828-9B6B-80A7B82F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1" y="4439503"/>
            <a:ext cx="3130754" cy="222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9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C08D-EA3B-3CF8-9CBF-1A493A83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next?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DC8AE-2D8D-3D3B-F749-DBADAA1F9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Autocomplete on for suggestions for  </a:t>
            </a:r>
          </a:p>
          <a:p>
            <a:endParaRPr lang="en-US" dirty="0"/>
          </a:p>
          <a:p>
            <a:r>
              <a:rPr lang="en-US" dirty="0"/>
              <a:t>Build test cases for ChatGPT/ NLP model suggestions – did they make a semantic error? </a:t>
            </a:r>
          </a:p>
          <a:p>
            <a:endParaRPr lang="en-US" dirty="0"/>
          </a:p>
          <a:p>
            <a:r>
              <a:rPr lang="en-US" dirty="0"/>
              <a:t>Seeing how AI would restructure your “smelly code” another way of thinking about the same problem </a:t>
            </a:r>
          </a:p>
          <a:p>
            <a:endParaRPr lang="en-US" dirty="0"/>
          </a:p>
          <a:p>
            <a:r>
              <a:rPr lang="en-US" dirty="0"/>
              <a:t>Don’t “turn off” the good thinking skills you have built!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44958-217E-537B-C722-45EF51A74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5" y="4852987"/>
            <a:ext cx="19050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3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9D7-BA75-5D50-F59D-EAD61CE5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have a plan to keep growing this skill?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25AD3-DAF7-F98E-C8C8-887ED8DFF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project</a:t>
            </a:r>
          </a:p>
          <a:p>
            <a:endParaRPr lang="en-US" dirty="0"/>
          </a:p>
          <a:p>
            <a:r>
              <a:rPr lang="en-US" dirty="0"/>
              <a:t>Find a buddy</a:t>
            </a:r>
          </a:p>
          <a:p>
            <a:endParaRPr lang="en-US" dirty="0"/>
          </a:p>
          <a:p>
            <a:r>
              <a:rPr lang="en-US" dirty="0"/>
              <a:t>Find a coding mentor</a:t>
            </a:r>
          </a:p>
          <a:p>
            <a:endParaRPr lang="en-US" dirty="0"/>
          </a:p>
          <a:p>
            <a:r>
              <a:rPr lang="en-US" dirty="0"/>
              <a:t>Find a rubber duckie</a:t>
            </a:r>
          </a:p>
        </p:txBody>
      </p:sp>
    </p:spTree>
    <p:extLst>
      <p:ext uri="{BB962C8B-B14F-4D97-AF65-F5344CB8AC3E}">
        <p14:creationId xmlns:p14="http://schemas.microsoft.com/office/powerpoint/2010/main" val="81064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083D5-99E1-829D-C29D-3AAAD3F4A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891ACF-9B60-8059-9D91-D014421082C9}"/>
              </a:ext>
            </a:extLst>
          </p:cNvPr>
          <p:cNvSpPr txBox="1"/>
          <p:nvPr/>
        </p:nvSpPr>
        <p:spPr>
          <a:xfrm>
            <a:off x="2227810" y="2854959"/>
            <a:ext cx="788115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69627">
              <a:defRPr/>
            </a:pPr>
            <a:r>
              <a:rPr lang="en-GB" sz="3234" dirty="0">
                <a:solidFill>
                  <a:prstClr val="white"/>
                </a:solidFill>
                <a:latin typeface="Century Gothic" panose="020B0502020202020204" pitchFamily="34" charset="0"/>
              </a:rPr>
              <a:t>Statistical brief overview</a:t>
            </a:r>
            <a:endParaRPr lang="en-GB" sz="3234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5DDE0A-30CD-9409-3660-C92CD0D1B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52" y="6054765"/>
            <a:ext cx="1937112" cy="2432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18B803-C69A-14C2-9CBF-EB1B6CA97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6F4891-7A01-A7C8-DDFC-28A2B767F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449" y="2737327"/>
            <a:ext cx="8515350" cy="1152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3959AD-F1B2-C85A-B3D7-80659ED15C14}"/>
              </a:ext>
            </a:extLst>
          </p:cNvPr>
          <p:cNvSpPr txBox="1"/>
          <p:nvPr/>
        </p:nvSpPr>
        <p:spPr>
          <a:xfrm>
            <a:off x="2966484" y="2956264"/>
            <a:ext cx="8591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val="123416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3ABB-5EFD-42E8-5E2E-8F127FE3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0184D-9B10-CA2F-A97E-D89A581B2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script in Python</a:t>
            </a:r>
          </a:p>
          <a:p>
            <a:endParaRPr lang="en-US" dirty="0"/>
          </a:p>
          <a:p>
            <a:r>
              <a:rPr lang="en-US" dirty="0"/>
              <a:t>How to handle data</a:t>
            </a:r>
          </a:p>
          <a:p>
            <a:endParaRPr lang="en-US" dirty="0"/>
          </a:p>
          <a:p>
            <a:r>
              <a:rPr lang="en-US" dirty="0"/>
              <a:t>How to build a pipeline to visualization</a:t>
            </a:r>
          </a:p>
          <a:p>
            <a:endParaRPr lang="en-US" dirty="0"/>
          </a:p>
          <a:p>
            <a:r>
              <a:rPr lang="en-US" dirty="0"/>
              <a:t>Discussion of data ethics in public health</a:t>
            </a:r>
          </a:p>
        </p:txBody>
      </p:sp>
    </p:spTree>
    <p:extLst>
      <p:ext uri="{BB962C8B-B14F-4D97-AF65-F5344CB8AC3E}">
        <p14:creationId xmlns:p14="http://schemas.microsoft.com/office/powerpoint/2010/main" val="14363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778C-6A90-429F-02AA-850F7427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skills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69074-CA97-D1BE-22DE-961E49265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  <a:p>
            <a:endParaRPr lang="en-US" dirty="0"/>
          </a:p>
          <a:p>
            <a:r>
              <a:rPr lang="en-US" dirty="0"/>
              <a:t>Conditional and logical statements</a:t>
            </a:r>
          </a:p>
          <a:p>
            <a:endParaRPr lang="en-US" dirty="0"/>
          </a:p>
          <a:p>
            <a:r>
              <a:rPr lang="en-US" dirty="0"/>
              <a:t>Functions and functional programming</a:t>
            </a:r>
          </a:p>
          <a:p>
            <a:endParaRPr lang="en-US" dirty="0"/>
          </a:p>
          <a:p>
            <a:r>
              <a:rPr lang="en-US" dirty="0"/>
              <a:t>Interacting functions to complete a larger goal</a:t>
            </a:r>
          </a:p>
        </p:txBody>
      </p:sp>
    </p:spTree>
    <p:extLst>
      <p:ext uri="{BB962C8B-B14F-4D97-AF65-F5344CB8AC3E}">
        <p14:creationId xmlns:p14="http://schemas.microsoft.com/office/powerpoint/2010/main" val="239082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E775-03F3-6FB8-2705-4CBE8DDF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skills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4D0D5-2A02-EA31-0A79-40A75855B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 and tidy data</a:t>
            </a:r>
          </a:p>
          <a:p>
            <a:endParaRPr lang="en-US" dirty="0"/>
          </a:p>
          <a:p>
            <a:r>
              <a:rPr lang="en-US" dirty="0"/>
              <a:t>Data visualization</a:t>
            </a:r>
          </a:p>
          <a:p>
            <a:endParaRPr lang="en-US" dirty="0"/>
          </a:p>
          <a:p>
            <a:r>
              <a:rPr lang="en-US" dirty="0"/>
              <a:t>Clean versus “smelly code”</a:t>
            </a:r>
          </a:p>
          <a:p>
            <a:endParaRPr lang="en-US" dirty="0"/>
          </a:p>
          <a:p>
            <a:r>
              <a:rPr lang="en-US" dirty="0"/>
              <a:t>IDEs and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24443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209A-AF8B-DDE7-12C5-99864BF1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54AE2-BA00-2F2E-625C-AD221CD4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255" y="1978025"/>
            <a:ext cx="4010247" cy="4351338"/>
          </a:xfrm>
        </p:spPr>
        <p:txBody>
          <a:bodyPr/>
          <a:lstStyle/>
          <a:p>
            <a:r>
              <a:rPr lang="en-US" dirty="0"/>
              <a:t>Color palettes</a:t>
            </a:r>
          </a:p>
          <a:p>
            <a:r>
              <a:rPr lang="en-US" dirty="0"/>
              <a:t>Randomization</a:t>
            </a:r>
          </a:p>
          <a:p>
            <a:r>
              <a:rPr lang="en-US" dirty="0"/>
              <a:t>While loops</a:t>
            </a:r>
          </a:p>
          <a:p>
            <a:r>
              <a:rPr lang="en-US" dirty="0"/>
              <a:t>Sentinels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Commenting code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5598DB-CB67-2112-D366-E2BE34CA256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0102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Debugging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Error decoding</a:t>
            </a:r>
          </a:p>
          <a:p>
            <a:r>
              <a:rPr lang="en-US" dirty="0"/>
              <a:t>Loading data</a:t>
            </a:r>
          </a:p>
          <a:p>
            <a:r>
              <a:rPr lang="en-US" dirty="0"/>
              <a:t>Object references</a:t>
            </a:r>
          </a:p>
          <a:p>
            <a:r>
              <a:rPr lang="en-US" dirty="0"/>
              <a:t>Deep v shallow copies</a:t>
            </a:r>
          </a:p>
          <a:p>
            <a:r>
              <a:rPr lang="en-US" dirty="0"/>
              <a:t>Accessible data viz</a:t>
            </a:r>
          </a:p>
          <a:p>
            <a:r>
              <a:rPr lang="en-US" dirty="0"/>
              <a:t>Pandas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8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CDD3A-2782-0F6D-75D1-4EADFD241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B923-1853-0F4D-5DBC-8D21720C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FCA94-3B82-299F-70C5-8C4D1455C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thinking</a:t>
            </a:r>
          </a:p>
          <a:p>
            <a:endParaRPr lang="en-US" dirty="0"/>
          </a:p>
          <a:p>
            <a:r>
              <a:rPr lang="en-US" dirty="0"/>
              <a:t>Logical reasoning</a:t>
            </a:r>
          </a:p>
          <a:p>
            <a:endParaRPr lang="en-US" dirty="0"/>
          </a:p>
          <a:p>
            <a:r>
              <a:rPr lang="en-US" dirty="0"/>
              <a:t>Breaking complex tasks into small steps – </a:t>
            </a:r>
          </a:p>
          <a:p>
            <a:pPr lvl="1"/>
            <a:r>
              <a:rPr lang="en-US" dirty="0"/>
              <a:t>Minimal Viable Product</a:t>
            </a:r>
          </a:p>
          <a:p>
            <a:endParaRPr lang="en-US" dirty="0"/>
          </a:p>
          <a:p>
            <a:r>
              <a:rPr lang="en-US" dirty="0"/>
              <a:t>Problem solving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7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B0549-029B-6D04-747C-5405CEC42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FCAD-C6F1-6716-B7B3-7D143C64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4765B-F19E-3050-218D-006C41360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A computational mindset</a:t>
            </a:r>
          </a:p>
          <a:p>
            <a:pPr algn="ctr"/>
            <a:endParaRPr lang="en-US" sz="5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5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D0C0-56A2-F1BF-2EA8-AD1BE3B0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42292-A79C-6297-2DA2-CAF29EFE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Patience and humility</a:t>
            </a:r>
          </a:p>
          <a:p>
            <a:endParaRPr lang="en-US" dirty="0"/>
          </a:p>
          <a:p>
            <a:r>
              <a:rPr lang="en-US" dirty="0"/>
              <a:t>Safe experiences of failure</a:t>
            </a:r>
          </a:p>
          <a:p>
            <a:endParaRPr lang="en-US" dirty="0"/>
          </a:p>
          <a:p>
            <a:r>
              <a:rPr lang="en-US" dirty="0"/>
              <a:t>Resilience</a:t>
            </a:r>
          </a:p>
          <a:p>
            <a:endParaRPr lang="en-US" dirty="0"/>
          </a:p>
          <a:p>
            <a:r>
              <a:rPr lang="en-US" dirty="0"/>
              <a:t>Creativity – thinking about the box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821</Words>
  <Application>Microsoft Office PowerPoint</Application>
  <PresentationFormat>Widescreen</PresentationFormat>
  <Paragraphs>180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Century Gothic</vt:lpstr>
      <vt:lpstr>Office Theme</vt:lpstr>
      <vt:lpstr>PowerPoint Presentation</vt:lpstr>
      <vt:lpstr>What have we learned?</vt:lpstr>
      <vt:lpstr>Hard skills</vt:lpstr>
      <vt:lpstr>Hard skills contd.</vt:lpstr>
      <vt:lpstr>Hard skills contd.</vt:lpstr>
      <vt:lpstr>Also…..</vt:lpstr>
      <vt:lpstr>Soft skills</vt:lpstr>
      <vt:lpstr>Soft skills</vt:lpstr>
      <vt:lpstr>Soft skills contd.</vt:lpstr>
      <vt:lpstr>What did you learn? Anything unexpected?</vt:lpstr>
      <vt:lpstr>How to talk about this?</vt:lpstr>
      <vt:lpstr>Resume – hard skills</vt:lpstr>
      <vt:lpstr>Resume – soft(er) skills</vt:lpstr>
      <vt:lpstr>Resume - soft skills</vt:lpstr>
      <vt:lpstr>Interview – Python is the perfect “challenge”</vt:lpstr>
      <vt:lpstr>Interview – Python as your success story</vt:lpstr>
      <vt:lpstr>Questions?</vt:lpstr>
      <vt:lpstr>Where to next?</vt:lpstr>
      <vt:lpstr>Where to next? Python</vt:lpstr>
      <vt:lpstr>Where to next? R</vt:lpstr>
      <vt:lpstr>Where to next? SQL</vt:lpstr>
      <vt:lpstr>Where to next? GitHub</vt:lpstr>
      <vt:lpstr>Where to next? AI</vt:lpstr>
      <vt:lpstr>Do you have a plan to keep growing this skill?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Ashcroft-Jones, Sarah</dc:creator>
  <cp:lastModifiedBy>Ashcroft-Jones, Sarah</cp:lastModifiedBy>
  <cp:revision>1</cp:revision>
  <dcterms:created xsi:type="dcterms:W3CDTF">2024-11-26T13:51:38Z</dcterms:created>
  <dcterms:modified xsi:type="dcterms:W3CDTF">2024-11-26T19:24:46Z</dcterms:modified>
</cp:coreProperties>
</file>