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72" r:id="rId14"/>
    <p:sldId id="264" r:id="rId15"/>
    <p:sldId id="265" r:id="rId16"/>
    <p:sldId id="266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69" autoAdjust="0"/>
  </p:normalViewPr>
  <p:slideViewPr>
    <p:cSldViewPr snapToGrid="0" snapToObjects="1">
      <p:cViewPr varScale="1">
        <p:scale>
          <a:sx n="130" d="100"/>
          <a:sy n="130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(SRS)</a:t>
            </a:r>
            <a:br>
              <a:rPr lang="en-US" sz="4800" dirty="0" smtClean="0"/>
            </a:br>
            <a:r>
              <a:rPr lang="en-US" sz="4800" dirty="0" smtClean="0"/>
              <a:t>for </a:t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4.1 Admin System Features</a:t>
            </a:r>
          </a:p>
          <a:p>
            <a:pPr lvl="1"/>
            <a:r>
              <a:rPr lang="en-US" u="sng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 Accounts</a:t>
            </a:r>
            <a:endParaRPr lang="en-US" dirty="0"/>
          </a:p>
          <a:p>
            <a:pPr lvl="1"/>
            <a:r>
              <a:rPr lang="en-US" u="sng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teachers’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4.2 General System Features</a:t>
            </a:r>
          </a:p>
          <a:p>
            <a:pPr lvl="1"/>
            <a:r>
              <a:rPr lang="en-US" dirty="0" smtClean="0"/>
              <a:t>4.2.1 Admin Account Setup</a:t>
            </a:r>
          </a:p>
          <a:p>
            <a:pPr lvl="1"/>
            <a:r>
              <a:rPr lang="en-US" dirty="0" smtClean="0"/>
              <a:t>4.2.2 Graphical User Interface </a:t>
            </a:r>
          </a:p>
          <a:p>
            <a:pPr lvl="1"/>
            <a:r>
              <a:rPr lang="en-US" dirty="0" smtClean="0"/>
              <a:t>4.2.3 Help System</a:t>
            </a:r>
          </a:p>
          <a:p>
            <a:pPr lvl="1"/>
            <a:r>
              <a:rPr lang="en-US" dirty="0" smtClean="0"/>
              <a:t>4.2.4 Worksheet Difficult</a:t>
            </a:r>
          </a:p>
          <a:p>
            <a:pPr lvl="1"/>
            <a:r>
              <a:rPr lang="en-US" dirty="0" smtClean="0"/>
              <a:t>4.2.5 Worksheet Types</a:t>
            </a:r>
          </a:p>
          <a:p>
            <a:pPr lvl="1"/>
            <a:r>
              <a:rPr lang="en-US" dirty="0" smtClean="0"/>
              <a:t>4.2.6 Tutorial Content</a:t>
            </a:r>
          </a:p>
          <a:p>
            <a:pPr lvl="1"/>
            <a:r>
              <a:rPr lang="en-US" dirty="0" smtClean="0"/>
              <a:t>4.2.7 Random Exercise Generation</a:t>
            </a:r>
          </a:p>
          <a:p>
            <a:pPr lvl="1"/>
            <a:r>
              <a:rPr lang="en-US" dirty="0" smtClean="0"/>
              <a:t>4.2.8 Worksheet Instructions</a:t>
            </a:r>
          </a:p>
          <a:p>
            <a:pPr lvl="1"/>
            <a:r>
              <a:rPr lang="en-US" dirty="0" smtClean="0"/>
              <a:t>4.2.9 Worksheet Output</a:t>
            </a:r>
          </a:p>
          <a:p>
            <a:pPr lvl="1"/>
            <a:r>
              <a:rPr lang="en-US" dirty="0" smtClean="0"/>
              <a:t>4.2.10 Search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4.3 Teacher System Features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4.3.1 Teacher System Access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4.3.2 Teacher Password Reset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4.3.3 Teacher Worksheet Selection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4.3.4 Worksheet Parameter Options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4.3.5 Student Worksheet Review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4.3.6 Student Worksheet Deletion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4.3.7 Class Roster Creation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4.3.8 Student Login Management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4.3.9 Student Difficulty Level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4.4 Student System Features</a:t>
            </a:r>
          </a:p>
          <a:p>
            <a:pPr lvl="1"/>
            <a:r>
              <a:rPr lang="en-US" dirty="0" smtClean="0"/>
              <a:t>4.4.1 Student System Access</a:t>
            </a:r>
          </a:p>
          <a:p>
            <a:pPr lvl="1"/>
            <a:r>
              <a:rPr lang="en-US" dirty="0" smtClean="0"/>
              <a:t>4.4.2 Student Password Reset</a:t>
            </a:r>
          </a:p>
          <a:p>
            <a:pPr lvl="1"/>
            <a:r>
              <a:rPr lang="en-US" dirty="0" smtClean="0"/>
              <a:t>4.4.3 Student Worksheet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209"/>
            <a:ext cx="10820400" cy="478426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5.1 Performance Requirements </a:t>
            </a:r>
          </a:p>
          <a:p>
            <a:pPr lvl="1"/>
            <a:r>
              <a:rPr lang="en-US" dirty="0" smtClean="0"/>
              <a:t>Number of Users shall not be limited</a:t>
            </a:r>
          </a:p>
          <a:p>
            <a:r>
              <a:rPr lang="en-US" b="1" u="sng" dirty="0" smtClean="0"/>
              <a:t>5.2 Safety Requirements </a:t>
            </a:r>
          </a:p>
          <a:p>
            <a:pPr lvl="1"/>
            <a:r>
              <a:rPr lang="en-US" dirty="0" smtClean="0"/>
              <a:t>None have been identified </a:t>
            </a:r>
          </a:p>
          <a:p>
            <a:r>
              <a:rPr lang="en-US" b="1" u="sng" dirty="0" smtClean="0"/>
              <a:t>5.3 Security Requirements</a:t>
            </a:r>
          </a:p>
          <a:p>
            <a:pPr lvl="1"/>
            <a:r>
              <a:rPr lang="en-US" dirty="0" smtClean="0"/>
              <a:t>Only allow authorized users</a:t>
            </a:r>
          </a:p>
          <a:p>
            <a:pPr lvl="1"/>
            <a:r>
              <a:rPr lang="en-US" dirty="0" smtClean="0"/>
              <a:t>Require username and password</a:t>
            </a:r>
          </a:p>
          <a:p>
            <a:pPr lvl="1"/>
            <a:r>
              <a:rPr lang="en-US" dirty="0" smtClean="0"/>
              <a:t>Securely Store password in a database</a:t>
            </a:r>
            <a:endParaRPr lang="en-US" dirty="0"/>
          </a:p>
          <a:p>
            <a:r>
              <a:rPr lang="en-US" b="1" u="sng" dirty="0" smtClean="0"/>
              <a:t>5.4 Software Quality Attributes </a:t>
            </a:r>
          </a:p>
          <a:p>
            <a:pPr lvl="1"/>
            <a:r>
              <a:rPr lang="en-US" dirty="0" smtClean="0"/>
              <a:t>Correctness 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5.5 Business Rules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Do not allow students to register </a:t>
            </a:r>
          </a:p>
          <a:p>
            <a:pPr lvl="1"/>
            <a:r>
              <a:rPr lang="en-US" dirty="0" smtClean="0"/>
              <a:t>Allow teachers to register student accounts</a:t>
            </a:r>
          </a:p>
          <a:p>
            <a:pPr lvl="1"/>
            <a:r>
              <a:rPr lang="en-US" dirty="0" smtClean="0"/>
              <a:t>Allow the administrator to register teacher accounts</a:t>
            </a:r>
          </a:p>
          <a:p>
            <a:pPr lvl="1"/>
            <a:r>
              <a:rPr lang="en-US" dirty="0" smtClean="0"/>
              <a:t>Allow students to generate worksheets</a:t>
            </a:r>
          </a:p>
          <a:p>
            <a:pPr lvl="1"/>
            <a:r>
              <a:rPr lang="en-US" dirty="0" smtClean="0"/>
              <a:t>Allow teachers to view answer sheets </a:t>
            </a:r>
          </a:p>
          <a:p>
            <a:pPr lvl="1"/>
            <a:r>
              <a:rPr lang="en-US" dirty="0" smtClean="0"/>
              <a:t>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177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7720"/>
            <a:ext cx="10820400" cy="4633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345920"/>
            <a:ext cx="482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6.1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Mock-Up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67" y="2193925"/>
            <a:ext cx="8551665" cy="4024313"/>
          </a:xfrm>
        </p:spPr>
      </p:pic>
    </p:spTree>
    <p:extLst>
      <p:ext uri="{BB962C8B-B14F-4D97-AF65-F5344CB8AC3E}">
        <p14:creationId xmlns:p14="http://schemas.microsoft.com/office/powerpoint/2010/main" val="6954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793"/>
            <a:ext cx="10820400" cy="516548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1.1 Purpose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give a detailed description of the requirements for the “Fraction Worksheet Creator” (FWC) software </a:t>
            </a:r>
            <a:endParaRPr lang="en-US" dirty="0" smtClean="0"/>
          </a:p>
          <a:p>
            <a:pPr lvl="1"/>
            <a:r>
              <a:rPr lang="en-US" dirty="0"/>
              <a:t>explain system constraints, interface and interactions with other external applications </a:t>
            </a:r>
            <a:endParaRPr lang="en-US" dirty="0" smtClean="0"/>
          </a:p>
          <a:p>
            <a:pPr lvl="1"/>
            <a:r>
              <a:rPr lang="en-US" dirty="0"/>
              <a:t>to be proposed to a customer for its approval and a reference for developing the first version of the system for the development team </a:t>
            </a:r>
            <a:endParaRPr lang="en-US" dirty="0" smtClean="0"/>
          </a:p>
          <a:p>
            <a:r>
              <a:rPr lang="en-US" b="1" u="sng" dirty="0" smtClean="0"/>
              <a:t>1.2 Product Scope </a:t>
            </a:r>
          </a:p>
          <a:p>
            <a:endParaRPr lang="en-US" b="1" u="sng" dirty="0"/>
          </a:p>
          <a:p>
            <a:pPr lvl="1"/>
            <a:r>
              <a:rPr lang="en-US" smtClean="0"/>
              <a:t>FWC is </a:t>
            </a:r>
            <a:r>
              <a:rPr lang="en-US" dirty="0"/>
              <a:t>an off-line worksheet generation tool </a:t>
            </a:r>
            <a:r>
              <a:rPr lang="en-US" dirty="0" smtClean="0"/>
              <a:t>to </a:t>
            </a:r>
            <a:r>
              <a:rPr lang="en-US" dirty="0"/>
              <a:t>help elementary school teachers to create a lot of exercises for students to study and practice fractions. </a:t>
            </a:r>
            <a:endParaRPr lang="en-US" dirty="0" smtClean="0"/>
          </a:p>
          <a:p>
            <a:pPr lvl="1"/>
            <a:r>
              <a:rPr lang="en-US" dirty="0" smtClean="0"/>
              <a:t>Worksheets are randomly created, never repeated</a:t>
            </a:r>
          </a:p>
          <a:p>
            <a:pPr lvl="1"/>
            <a:r>
              <a:rPr lang="en-US" dirty="0" smtClean="0"/>
              <a:t>Worksheets can contain fraction problems of various difficulty levels</a:t>
            </a:r>
          </a:p>
          <a:p>
            <a:pPr lvl="1"/>
            <a:r>
              <a:rPr lang="en-US" dirty="0" smtClean="0"/>
              <a:t>Worksheets are free to print, easy to use, very flexible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500" y="188773"/>
            <a:ext cx="4798699" cy="81298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l="-92974" r="-92974"/>
          <a:stretch>
            <a:fillRect/>
          </a:stretch>
        </p:blipFill>
        <p:spPr>
          <a:xfrm>
            <a:off x="-2677928" y="233915"/>
            <a:ext cx="12502781" cy="6280957"/>
          </a:xfrm>
        </p:spPr>
      </p:pic>
      <p:sp>
        <p:nvSpPr>
          <p:cNvPr id="3" name="Rectangle 2"/>
          <p:cNvSpPr/>
          <p:nvPr/>
        </p:nvSpPr>
        <p:spPr>
          <a:xfrm>
            <a:off x="6117240" y="1180640"/>
            <a:ext cx="538895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1.3 Intender Audience</a:t>
            </a:r>
          </a:p>
          <a:p>
            <a:endParaRPr lang="en-US" b="1" u="sng" dirty="0"/>
          </a:p>
          <a:p>
            <a:pPr lvl="1"/>
            <a:r>
              <a:rPr lang="en-US" sz="2000" dirty="0"/>
              <a:t>To be read by the customer, development team, the project managers, testers, documentation writers and end users.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7240" y="3171264"/>
            <a:ext cx="538895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1.4  References</a:t>
            </a:r>
            <a:endParaRPr lang="en-US" sz="2400" b="1" u="sng" dirty="0"/>
          </a:p>
          <a:p>
            <a:endParaRPr lang="en-US" b="1" u="sng" dirty="0"/>
          </a:p>
          <a:p>
            <a:r>
              <a:rPr lang="en-US" dirty="0"/>
              <a:t>1] IEEE Software Engineering Standards Committee, “IEEE </a:t>
            </a:r>
            <a:r>
              <a:rPr lang="en-US" dirty="0" err="1"/>
              <a:t>Std</a:t>
            </a:r>
            <a:r>
              <a:rPr lang="en-US" dirty="0"/>
              <a:t> 830-1998, IEEE Recommended Practice for Software Requirements Specifications”, October 20, 1998.</a:t>
            </a:r>
          </a:p>
          <a:p>
            <a:r>
              <a:rPr lang="en-US" dirty="0"/>
              <a:t>[2] –[5]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7241" y="5510365"/>
            <a:ext cx="42263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1.5 Overview</a:t>
            </a:r>
            <a:endParaRPr lang="en-US" sz="2400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2.1 Product Perspective 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Fraction Worksheet Creator (FWC) is a new stand-alone product that allows teachers and students to create random exercise worksheets to practice operations with </a:t>
            </a:r>
            <a:r>
              <a:rPr lang="en-US" dirty="0" smtClean="0"/>
              <a:t>fractions.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is:</a:t>
            </a:r>
          </a:p>
          <a:p>
            <a:pPr lvl="1"/>
            <a:r>
              <a:rPr lang="en-US" dirty="0" smtClean="0"/>
              <a:t>accessible offline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worksheets and user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shared on a workstation</a:t>
            </a:r>
          </a:p>
        </p:txBody>
      </p:sp>
    </p:spTree>
    <p:extLst>
      <p:ext uri="{BB962C8B-B14F-4D97-AF65-F5344CB8AC3E}">
        <p14:creationId xmlns:p14="http://schemas.microsoft.com/office/powerpoint/2010/main" val="9823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8741"/>
            <a:ext cx="8610600" cy="52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12" y="1011696"/>
            <a:ext cx="10820400" cy="128445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2.1 Product Perspective </a:t>
            </a:r>
            <a:endParaRPr lang="en-US" b="1" u="sn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7" y="1493020"/>
            <a:ext cx="8733810" cy="4718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067" y="6211347"/>
            <a:ext cx="892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</a:t>
            </a:r>
            <a:r>
              <a:rPr lang="en-US" i="1" dirty="0"/>
              <a:t>–</a:t>
            </a:r>
            <a:r>
              <a:rPr lang="en-US" b="1" dirty="0"/>
              <a:t> </a:t>
            </a:r>
            <a:r>
              <a:rPr lang="en-US" i="1" dirty="0"/>
              <a:t>Context diagram for release 1.0 of the Fraction Worksheet Creator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2.2 User Classes and Characteristics</a:t>
            </a:r>
          </a:p>
          <a:p>
            <a:pPr lvl="1"/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</a:t>
            </a:r>
            <a:r>
              <a:rPr lang="en-US" dirty="0" smtClean="0"/>
              <a:t>favored)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2.3 Operating Environment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Operating System </a:t>
            </a:r>
            <a:r>
              <a:rPr lang="en-US" dirty="0" smtClean="0"/>
              <a:t>with Java installed</a:t>
            </a:r>
            <a:endParaRPr lang="en-US" sz="2600" dirty="0"/>
          </a:p>
          <a:p>
            <a:pPr lvl="1"/>
            <a:r>
              <a:rPr lang="en-US" dirty="0" smtClean="0"/>
              <a:t>interface </a:t>
            </a:r>
            <a:r>
              <a:rPr lang="en-US" dirty="0"/>
              <a:t>with Adobe Reader </a:t>
            </a:r>
            <a:r>
              <a:rPr lang="en-US" dirty="0" smtClean="0"/>
              <a:t>open worksheets</a:t>
            </a:r>
          </a:p>
          <a:p>
            <a:pPr lvl="1"/>
            <a:r>
              <a:rPr lang="en-US" dirty="0" smtClean="0"/>
              <a:t>operate </a:t>
            </a:r>
            <a:r>
              <a:rPr lang="en-US" dirty="0"/>
              <a:t>with any system that has a printer </a:t>
            </a:r>
            <a:r>
              <a:rPr lang="en-US" dirty="0" smtClean="0"/>
              <a:t>installed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43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2758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2.4 Design and Implementation Constraints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version of Adobe </a:t>
            </a:r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Secure passwords </a:t>
            </a:r>
            <a:r>
              <a:rPr lang="en-US" dirty="0"/>
              <a:t>of all user </a:t>
            </a:r>
            <a:r>
              <a:rPr lang="en-US" dirty="0" smtClean="0"/>
              <a:t>accounts</a:t>
            </a:r>
            <a:endParaRPr lang="en-US" sz="2600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of T</a:t>
            </a:r>
            <a:r>
              <a:rPr lang="en-US" dirty="0" smtClean="0"/>
              <a:t>eacher </a:t>
            </a:r>
            <a:r>
              <a:rPr lang="en-US" dirty="0"/>
              <a:t>accounts will be </a:t>
            </a:r>
            <a:r>
              <a:rPr lang="en-US" dirty="0" smtClean="0"/>
              <a:t>responsibility </a:t>
            </a:r>
            <a:r>
              <a:rPr lang="en-US" dirty="0"/>
              <a:t>of </a:t>
            </a:r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Re-install when Admin </a:t>
            </a:r>
            <a:r>
              <a:rPr lang="en-US" dirty="0"/>
              <a:t>forgets </a:t>
            </a:r>
            <a:r>
              <a:rPr lang="en-US" dirty="0" smtClean="0"/>
              <a:t>master password</a:t>
            </a:r>
          </a:p>
          <a:p>
            <a:endParaRPr lang="en-US" b="1" u="sng" dirty="0"/>
          </a:p>
          <a:p>
            <a:r>
              <a:rPr lang="en-US" b="1" u="sng" dirty="0" smtClean="0"/>
              <a:t>2.5 User Documentation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utility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 lvl="1"/>
            <a:endParaRPr lang="en-US" b="1" u="sng" dirty="0"/>
          </a:p>
          <a:p>
            <a:r>
              <a:rPr lang="en-US" b="1" u="sng" dirty="0" smtClean="0"/>
              <a:t>2.6 Assumptions and Dependencies</a:t>
            </a:r>
          </a:p>
          <a:p>
            <a:pPr lvl="1"/>
            <a:r>
              <a:rPr lang="en-US" dirty="0" smtClean="0"/>
              <a:t>System also </a:t>
            </a:r>
            <a:r>
              <a:rPr lang="en-US" dirty="0"/>
              <a:t>has </a:t>
            </a:r>
            <a:r>
              <a:rPr lang="en-US" dirty="0" smtClean="0"/>
              <a:t>Java and Adobe Reader installed</a:t>
            </a:r>
          </a:p>
          <a:p>
            <a:pPr lvl="1"/>
            <a:r>
              <a:rPr lang="en-US" dirty="0" smtClean="0"/>
              <a:t>Teachers </a:t>
            </a:r>
            <a:r>
              <a:rPr lang="en-US" dirty="0"/>
              <a:t>and Students </a:t>
            </a:r>
            <a:r>
              <a:rPr lang="en-US" dirty="0" smtClean="0"/>
              <a:t>allowed to </a:t>
            </a:r>
            <a:r>
              <a:rPr lang="en-US" dirty="0"/>
              <a:t>save files to </a:t>
            </a:r>
            <a:r>
              <a:rPr lang="en-US" dirty="0" smtClean="0"/>
              <a:t>local system</a:t>
            </a:r>
          </a:p>
          <a:p>
            <a:pPr lvl="1"/>
            <a:r>
              <a:rPr lang="en-US" dirty="0" smtClean="0"/>
              <a:t>Data only need to be accessed on the local system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6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3.1 Functional Requirements </a:t>
            </a:r>
          </a:p>
          <a:p>
            <a:pPr lvl="1"/>
            <a:r>
              <a:rPr lang="en-US" dirty="0" smtClean="0"/>
              <a:t>Requirements for the Admin </a:t>
            </a:r>
          </a:p>
          <a:p>
            <a:pPr lvl="1"/>
            <a:r>
              <a:rPr lang="en-US" dirty="0" smtClean="0"/>
              <a:t>General System Features </a:t>
            </a:r>
          </a:p>
          <a:p>
            <a:pPr lvl="1"/>
            <a:r>
              <a:rPr lang="en-US" dirty="0" smtClean="0"/>
              <a:t>Teacher System Features</a:t>
            </a:r>
          </a:p>
          <a:p>
            <a:pPr lvl="1"/>
            <a:r>
              <a:rPr lang="en-US" dirty="0" smtClean="0"/>
              <a:t>Student System Features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3.2 Non-Functional Requirements </a:t>
            </a:r>
          </a:p>
          <a:p>
            <a:pPr lvl="1"/>
            <a:r>
              <a:rPr lang="en-US" dirty="0" smtClean="0"/>
              <a:t>OS systems it should run on </a:t>
            </a:r>
          </a:p>
          <a:p>
            <a:pPr lvl="1"/>
            <a:r>
              <a:rPr lang="en-US" dirty="0" smtClean="0"/>
              <a:t>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3.3 Software Interfaces</a:t>
            </a:r>
            <a:endParaRPr lang="en-US" b="1" u="sng" dirty="0"/>
          </a:p>
          <a:p>
            <a:pPr lvl="1"/>
            <a:r>
              <a:rPr lang="en-US" dirty="0" smtClean="0"/>
              <a:t>will interface with a database</a:t>
            </a:r>
          </a:p>
          <a:p>
            <a:pPr lvl="1"/>
            <a:r>
              <a:rPr lang="en-US" dirty="0" smtClean="0"/>
              <a:t>interface with an API for the creation of PDFs</a:t>
            </a:r>
          </a:p>
          <a:p>
            <a:pPr lvl="1"/>
            <a:r>
              <a:rPr lang="en-US" dirty="0" smtClean="0"/>
              <a:t>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506</TotalTime>
  <Words>638</Words>
  <Application>Microsoft Macintosh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Arial</vt:lpstr>
      <vt:lpstr>Vapor Trail</vt:lpstr>
      <vt:lpstr>Software Requirements specification (SRS) for  Fraction Worksheet Creator</vt:lpstr>
      <vt:lpstr>Introduction</vt:lpstr>
      <vt:lpstr>INTRODUCTION </vt:lpstr>
      <vt:lpstr>Description</vt:lpstr>
      <vt:lpstr>Description </vt:lpstr>
      <vt:lpstr>Description Continued</vt:lpstr>
      <vt:lpstr>Description Continued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System requirements continued</vt:lpstr>
      <vt:lpstr>Other nonfunctional Requirements </vt:lpstr>
      <vt:lpstr>Other Nonfunctional Requirements continued</vt:lpstr>
      <vt:lpstr>Other Requirements </vt:lpstr>
      <vt:lpstr>User Interface Mock-Up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Sara Hakkoum</cp:lastModifiedBy>
  <cp:revision>46</cp:revision>
  <dcterms:created xsi:type="dcterms:W3CDTF">2016-02-17T02:57:14Z</dcterms:created>
  <dcterms:modified xsi:type="dcterms:W3CDTF">2016-02-19T01:27:54Z</dcterms:modified>
</cp:coreProperties>
</file>