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1" r:id="rId1"/>
  </p:sldMasterIdLst>
  <p:sldIdLst>
    <p:sldId id="256" r:id="rId2"/>
    <p:sldId id="257" r:id="rId3"/>
    <p:sldId id="272" r:id="rId4"/>
    <p:sldId id="276" r:id="rId5"/>
    <p:sldId id="282" r:id="rId6"/>
    <p:sldId id="286" r:id="rId7"/>
    <p:sldId id="275" r:id="rId8"/>
    <p:sldId id="309" r:id="rId9"/>
    <p:sldId id="310" r:id="rId10"/>
    <p:sldId id="281" r:id="rId11"/>
    <p:sldId id="287" r:id="rId12"/>
    <p:sldId id="304" r:id="rId13"/>
    <p:sldId id="311" r:id="rId14"/>
    <p:sldId id="277" r:id="rId15"/>
    <p:sldId id="290" r:id="rId16"/>
    <p:sldId id="312" r:id="rId17"/>
    <p:sldId id="313" r:id="rId18"/>
    <p:sldId id="314" r:id="rId19"/>
    <p:sldId id="296" r:id="rId20"/>
    <p:sldId id="30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88982" autoAdjust="0"/>
  </p:normalViewPr>
  <p:slideViewPr>
    <p:cSldViewPr snapToGrid="0" snapToObjects="1">
      <p:cViewPr varScale="1">
        <p:scale>
          <a:sx n="62" d="100"/>
          <a:sy n="62" d="100"/>
        </p:scale>
        <p:origin x="-74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4/28/16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4/28/16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68943" y="821654"/>
            <a:ext cx="10011355" cy="36414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COMPLETE SOFTWARE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FRACTION WORKSHEET CREATOR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400" dirty="0" smtClean="0"/>
              <a:t>Final Project</a:t>
            </a:r>
            <a:br>
              <a:rPr lang="en-US" sz="4400" dirty="0" smtClean="0"/>
            </a:br>
            <a:r>
              <a:rPr lang="en-US" sz="4400" dirty="0" smtClean="0"/>
              <a:t> Phase IV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4381" y="4817873"/>
            <a:ext cx="4129038" cy="15858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dirty="0" smtClean="0"/>
              <a:t>28 April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48" y="242052"/>
            <a:ext cx="8187812" cy="6468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5753" y="242052"/>
            <a:ext cx="3741424" cy="8847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4715" y="1816092"/>
            <a:ext cx="32156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Relationship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9675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234" y="619307"/>
            <a:ext cx="3479765" cy="799477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SYSTEM MODEL </a:t>
            </a:r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5" y="0"/>
            <a:ext cx="7119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H="1">
            <a:off x="8991664" y="3244334"/>
            <a:ext cx="2396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Relationship Class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76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31" y="629263"/>
            <a:ext cx="9706486" cy="5616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2908" y="4020728"/>
            <a:ext cx="2806911" cy="37808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SYSTEM MODEL </a:t>
            </a:r>
            <a:r>
              <a:rPr lang="en-US" dirty="0"/>
              <a:t>Cont’d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0800000" flipV="1">
            <a:off x="5553803" y="5645438"/>
            <a:ext cx="1549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Relationship Class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934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788" y="274638"/>
            <a:ext cx="4547038" cy="1143000"/>
          </a:xfrm>
        </p:spPr>
        <p:txBody>
          <a:bodyPr/>
          <a:lstStyle/>
          <a:p>
            <a:r>
              <a:rPr lang="en-US" dirty="0" smtClean="0"/>
              <a:t>Design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608" y="1417637"/>
            <a:ext cx="6759109" cy="4994771"/>
          </a:xfrm>
        </p:spPr>
        <p:txBody>
          <a:bodyPr>
            <a:normAutofit/>
          </a:bodyPr>
          <a:lstStyle/>
          <a:p>
            <a:pPr marL="285750" indent="-285750" defTabSz="457200">
              <a:buFont typeface="Arial"/>
              <a:buChar char="•"/>
            </a:pPr>
            <a:r>
              <a:rPr lang="en-US" sz="2000" dirty="0"/>
              <a:t>The main goal of the Fraction Worksheet creator (FWC design) </a:t>
            </a:r>
            <a:r>
              <a:rPr lang="en-US" sz="2000" b="1" u="sng" dirty="0"/>
              <a:t>is to satisfy and delight the customer to meet all his needs. </a:t>
            </a:r>
            <a:endParaRPr lang="en-US" sz="2000" b="1" u="sng" dirty="0" smtClean="0"/>
          </a:p>
          <a:p>
            <a:pPr marL="285750" indent="-285750" defTabSz="457200">
              <a:buFont typeface="Arial"/>
              <a:buChar char="•"/>
            </a:pPr>
            <a:endParaRPr lang="en-US" sz="2000" dirty="0"/>
          </a:p>
          <a:p>
            <a:pPr marL="285750" indent="-285750" defTabSz="457200">
              <a:buFont typeface="Arial"/>
              <a:buChar char="•"/>
            </a:pPr>
            <a:r>
              <a:rPr lang="en-US" sz="2000" dirty="0" smtClean="0"/>
              <a:t>Goal to Design:</a:t>
            </a:r>
            <a:r>
              <a:rPr lang="en-US" sz="1600" dirty="0" smtClean="0"/>
              <a:t> </a:t>
            </a:r>
          </a:p>
          <a:p>
            <a:pPr marL="560070" lvl="1" indent="-285750" defTabSz="457200">
              <a:buFont typeface="Arial"/>
              <a:buChar char="•"/>
            </a:pPr>
            <a:r>
              <a:rPr lang="en-US" sz="1600" b="1" dirty="0" smtClean="0"/>
              <a:t>reliable </a:t>
            </a:r>
            <a:r>
              <a:rPr lang="en-US" sz="1600" b="1" dirty="0"/>
              <a:t>software </a:t>
            </a:r>
            <a:r>
              <a:rPr lang="en-US" sz="1600" b="1" dirty="0" smtClean="0"/>
              <a:t>system</a:t>
            </a:r>
          </a:p>
          <a:p>
            <a:pPr marL="560070" lvl="1" indent="-285750" defTabSz="457200">
              <a:buFont typeface="Arial"/>
              <a:buChar char="•"/>
            </a:pPr>
            <a:r>
              <a:rPr lang="en-US" sz="1600" b="1" dirty="0" smtClean="0"/>
              <a:t>flexible </a:t>
            </a:r>
            <a:r>
              <a:rPr lang="en-US" sz="1600" b="1" dirty="0"/>
              <a:t>software </a:t>
            </a:r>
            <a:r>
              <a:rPr lang="en-US" sz="1600" b="1" dirty="0" smtClean="0"/>
              <a:t>system</a:t>
            </a:r>
          </a:p>
          <a:p>
            <a:pPr marL="560070" lvl="1" indent="-285750" defTabSz="457200">
              <a:buFont typeface="Arial"/>
              <a:buChar char="•"/>
            </a:pPr>
            <a:r>
              <a:rPr lang="en-US" sz="1600" b="1" dirty="0" smtClean="0"/>
              <a:t>understandable software system</a:t>
            </a:r>
            <a:endParaRPr lang="en-US" sz="1600" b="1" dirty="0"/>
          </a:p>
          <a:p>
            <a:pPr marL="560070" lvl="1" indent="-285750" defTabSz="457200">
              <a:buFont typeface="Arial"/>
              <a:buChar char="•"/>
            </a:pPr>
            <a:r>
              <a:rPr lang="en-US" sz="1600" b="1" dirty="0" smtClean="0"/>
              <a:t>simple software </a:t>
            </a:r>
            <a:r>
              <a:rPr lang="en-US" sz="1600" b="1" dirty="0"/>
              <a:t>system.</a:t>
            </a:r>
            <a:endParaRPr lang="en-US" sz="1600" b="1" dirty="0" smtClean="0"/>
          </a:p>
          <a:p>
            <a:pPr marL="285750" indent="-285750" defTabSz="457200">
              <a:buFont typeface="Arial"/>
              <a:buChar char="•"/>
            </a:pPr>
            <a:endParaRPr lang="en-US" sz="2000" dirty="0"/>
          </a:p>
          <a:p>
            <a:pPr marL="285750" indent="-285750" defTabSz="457200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main principles of a good design that used in the developing of FWC </a:t>
            </a:r>
            <a:r>
              <a:rPr lang="en-US" sz="2000" b="1" dirty="0"/>
              <a:t>are flexibility, extensibility and maintainability.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009" y="1447800"/>
            <a:ext cx="2489200" cy="326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555" y="47117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9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554" y="322665"/>
            <a:ext cx="6262768" cy="45354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USER INTERFACE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9537" y="1863175"/>
            <a:ext cx="47313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System users often judge a system by its interface 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F</a:t>
            </a:r>
            <a:r>
              <a:rPr lang="en-US" sz="2000" dirty="0"/>
              <a:t>W</a:t>
            </a:r>
            <a:r>
              <a:rPr lang="en-US" sz="2000" dirty="0" smtClean="0"/>
              <a:t>C UI should </a:t>
            </a:r>
            <a:r>
              <a:rPr lang="en-US" sz="2000" dirty="0"/>
              <a:t>be easy-</a:t>
            </a:r>
            <a:r>
              <a:rPr lang="en-US" sz="2000" dirty="0" smtClean="0"/>
              <a:t>to–</a:t>
            </a:r>
            <a:r>
              <a:rPr lang="en-US" sz="2000" dirty="0"/>
              <a:t>use and be attractive to user.</a:t>
            </a:r>
            <a:r>
              <a:rPr lang="en-US" sz="2000" dirty="0"/>
              <a:t> </a:t>
            </a: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Users of the FWC without experience can learn to use the system quickly</a:t>
            </a:r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nterface </a:t>
            </a:r>
            <a:r>
              <a:rPr lang="en-US" sz="2000" dirty="0"/>
              <a:t>is consistent </a:t>
            </a:r>
            <a:r>
              <a:rPr lang="en-US" sz="2000" dirty="0" smtClean="0"/>
              <a:t> </a:t>
            </a:r>
            <a:r>
              <a:rPr lang="en-US" sz="2000" dirty="0"/>
              <a:t>wherever possible</a:t>
            </a:r>
            <a:r>
              <a:rPr lang="en-US" sz="2000" dirty="0"/>
              <a:t> 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110" y="1863175"/>
            <a:ext cx="4608483" cy="37548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 rot="10800000" flipH="1" flipV="1">
            <a:off x="6902485" y="1075047"/>
            <a:ext cx="4301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FWC user interface had following stages of development:</a:t>
            </a:r>
          </a:p>
        </p:txBody>
      </p:sp>
    </p:spTree>
    <p:extLst>
      <p:ext uri="{BB962C8B-B14F-4D97-AF65-F5344CB8AC3E}">
        <p14:creationId xmlns:p14="http://schemas.microsoft.com/office/powerpoint/2010/main" val="22952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372" y="350574"/>
            <a:ext cx="6267828" cy="7078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</a:t>
            </a:r>
            <a:r>
              <a:rPr lang="en-US" dirty="0" smtClean="0"/>
              <a:t> </a:t>
            </a:r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761" y="1378759"/>
            <a:ext cx="5714586" cy="5123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2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681" y="274638"/>
            <a:ext cx="5632591" cy="1143000"/>
          </a:xfrm>
        </p:spPr>
        <p:txBody>
          <a:bodyPr/>
          <a:lstStyle/>
          <a:p>
            <a:pPr algn="r"/>
            <a:r>
              <a:rPr lang="en-US" dirty="0" smtClean="0"/>
              <a:t>SYSTEM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3" y="1417638"/>
            <a:ext cx="9392004" cy="4800600"/>
          </a:xfrm>
        </p:spPr>
        <p:txBody>
          <a:bodyPr>
            <a:normAutofit fontScale="92500" lnSpcReduction="10000"/>
          </a:bodyPr>
          <a:lstStyle/>
          <a:p>
            <a:pPr lvl="0" defTabSz="457200"/>
            <a:r>
              <a:rPr lang="en-US" sz="2000" dirty="0"/>
              <a:t>The FWC system shall provide a help utility within its user interface to aid all users with tasks to perform on the specific page on which the utility is invoked</a:t>
            </a:r>
            <a:r>
              <a:rPr lang="en-US" sz="2000" dirty="0" smtClean="0"/>
              <a:t>.</a:t>
            </a:r>
          </a:p>
          <a:p>
            <a:pPr lvl="0" defTabSz="457200"/>
            <a:endParaRPr lang="en-US" sz="2000" dirty="0"/>
          </a:p>
          <a:p>
            <a:pPr lvl="0" defTabSz="457200"/>
            <a:r>
              <a:rPr lang="en-US" sz="2000" dirty="0"/>
              <a:t>The FWC system shall provide video tutorials for Teachers and Students to provide examples and aid for solving the fraction worksheets the FWC </a:t>
            </a:r>
            <a:r>
              <a:rPr lang="en-US" sz="2000" dirty="0" smtClean="0"/>
              <a:t>creates</a:t>
            </a:r>
          </a:p>
          <a:p>
            <a:pPr lvl="0" defTabSz="457200"/>
            <a:endParaRPr lang="en-US" sz="2000" dirty="0"/>
          </a:p>
          <a:p>
            <a:pPr lvl="0" defTabSz="457200"/>
            <a:r>
              <a:rPr lang="en-US" sz="2000" dirty="0"/>
              <a:t>The system on which the FWC is installed also has Java installed</a:t>
            </a:r>
            <a:r>
              <a:rPr lang="en-US" sz="2000" dirty="0" smtClean="0"/>
              <a:t>.</a:t>
            </a:r>
          </a:p>
          <a:p>
            <a:pPr lvl="0" defTabSz="457200"/>
            <a:endParaRPr lang="en-US" sz="2000" dirty="0"/>
          </a:p>
          <a:p>
            <a:pPr lvl="0" defTabSz="457200"/>
            <a:r>
              <a:rPr lang="en-US" sz="2000" dirty="0"/>
              <a:t>The system on which the FWC is installed also has Adobe Reader installed</a:t>
            </a:r>
            <a:r>
              <a:rPr lang="en-US" sz="2000" dirty="0" smtClean="0"/>
              <a:t>.</a:t>
            </a:r>
          </a:p>
          <a:p>
            <a:pPr lvl="0" defTabSz="457200"/>
            <a:endParaRPr lang="en-US" sz="2000" dirty="0"/>
          </a:p>
          <a:p>
            <a:pPr lvl="0" defTabSz="457200"/>
            <a:r>
              <a:rPr lang="en-US" sz="2000" dirty="0"/>
              <a:t>Teachers and Students are able and permitted to save files to the system on which the FWC is installed</a:t>
            </a:r>
            <a:r>
              <a:rPr lang="en-US" sz="2000" dirty="0" smtClean="0"/>
              <a:t>.</a:t>
            </a:r>
          </a:p>
          <a:p>
            <a:pPr marL="82296" lvl="0" indent="0" defTabSz="457200">
              <a:buNone/>
            </a:pPr>
            <a:endParaRPr lang="en-US" sz="2000" dirty="0"/>
          </a:p>
          <a:p>
            <a:pPr lvl="0" defTabSz="457200"/>
            <a:r>
              <a:rPr lang="en-US" sz="2000" dirty="0"/>
              <a:t>The FWC data does not need to be accessible from a workstation other than the one on which it is originally installed.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8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2966" y="274638"/>
            <a:ext cx="4988617" cy="872630"/>
          </a:xfrm>
        </p:spPr>
        <p:txBody>
          <a:bodyPr/>
          <a:lstStyle/>
          <a:p>
            <a:r>
              <a:rPr lang="en-US" dirty="0" smtClean="0"/>
              <a:t>Testing Scenario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624" r="-24624"/>
          <a:stretch>
            <a:fillRect/>
          </a:stretch>
        </p:blipFill>
        <p:spPr>
          <a:xfrm>
            <a:off x="1597607" y="1447799"/>
            <a:ext cx="10637653" cy="5108019"/>
          </a:xfrm>
        </p:spPr>
      </p:pic>
    </p:spTree>
    <p:extLst>
      <p:ext uri="{BB962C8B-B14F-4D97-AF65-F5344CB8AC3E}">
        <p14:creationId xmlns:p14="http://schemas.microsoft.com/office/powerpoint/2010/main" val="128672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1432" y="274639"/>
            <a:ext cx="2080151" cy="1487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Schedule</a:t>
            </a:r>
            <a:endParaRPr lang="en-US" dirty="0"/>
          </a:p>
        </p:txBody>
      </p:sp>
      <p:pic>
        <p:nvPicPr>
          <p:cNvPr id="6" name="Content Placeholder 5" descr="Screen Shot 2016-04-28 at 2.58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72" r="-28372"/>
          <a:stretch>
            <a:fillRect/>
          </a:stretch>
        </p:blipFill>
        <p:spPr>
          <a:xfrm>
            <a:off x="1914525" y="492125"/>
            <a:ext cx="8367845" cy="608418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272" y="2581353"/>
            <a:ext cx="2888336" cy="20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289" y="2600325"/>
            <a:ext cx="3683363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476" y="1330325"/>
            <a:ext cx="2717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2838" y="274638"/>
            <a:ext cx="9408745" cy="1143000"/>
          </a:xfrm>
        </p:spPr>
        <p:txBody>
          <a:bodyPr/>
          <a:lstStyle/>
          <a:p>
            <a:r>
              <a:rPr lang="en-US" dirty="0" smtClean="0"/>
              <a:t>FRACTION WORKSHEET CREATOR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3655" y="1423006"/>
            <a:ext cx="720967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n </a:t>
            </a:r>
            <a:r>
              <a:rPr lang="en-US" sz="2000" dirty="0"/>
              <a:t>off-line worksheet generation tool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Help for an elementary </a:t>
            </a:r>
            <a:r>
              <a:rPr lang="en-US" sz="2000" dirty="0"/>
              <a:t>school teachers to create a lot of exercises for students to study and practice </a:t>
            </a:r>
            <a:r>
              <a:rPr lang="en-US" sz="2000" dirty="0" smtClean="0"/>
              <a:t>fractions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Designed by Elementary </a:t>
            </a:r>
            <a:r>
              <a:rPr lang="en-US" sz="2000" dirty="0" smtClean="0"/>
              <a:t>Engineers, </a:t>
            </a:r>
            <a:r>
              <a:rPr lang="en-US" sz="2000" dirty="0"/>
              <a:t>students at Framingham State </a:t>
            </a:r>
            <a:r>
              <a:rPr lang="en-US" sz="2000" dirty="0" smtClean="0"/>
              <a:t>University</a:t>
            </a:r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project is being produced </a:t>
            </a:r>
            <a:r>
              <a:rPr lang="en-US" sz="2000" dirty="0" smtClean="0"/>
              <a:t>with </a:t>
            </a:r>
            <a:r>
              <a:rPr lang="en-US" sz="2000" dirty="0"/>
              <a:t>help from Dr. </a:t>
            </a:r>
            <a:r>
              <a:rPr lang="en-US" sz="2000" dirty="0" smtClean="0"/>
              <a:t> Andrew </a:t>
            </a:r>
            <a:r>
              <a:rPr lang="en-US" sz="2000" dirty="0"/>
              <a:t>Jung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68" y="1904741"/>
            <a:ext cx="2969154" cy="29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289" y="2600325"/>
            <a:ext cx="3827362" cy="2286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241" y="202882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527" y="223095"/>
            <a:ext cx="5626398" cy="870657"/>
          </a:xfrm>
        </p:spPr>
        <p:txBody>
          <a:bodyPr>
            <a:normAutofit/>
          </a:bodyPr>
          <a:lstStyle/>
          <a:p>
            <a:r>
              <a:rPr lang="en-US" dirty="0" smtClean="0"/>
              <a:t>CHANGE HISTORY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32" y="1718001"/>
            <a:ext cx="9768543" cy="370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5137" y="359478"/>
            <a:ext cx="5785137" cy="822480"/>
          </a:xfrm>
        </p:spPr>
        <p:txBody>
          <a:bodyPr>
            <a:normAutofit/>
          </a:bodyPr>
          <a:lstStyle/>
          <a:p>
            <a:r>
              <a:rPr lang="en-US" dirty="0" smtClean="0"/>
              <a:t>PURPOSE OF PROJECT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2839" y="1493913"/>
            <a:ext cx="864786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FWC is a </a:t>
            </a:r>
            <a:r>
              <a:rPr lang="en-US" sz="2000" dirty="0"/>
              <a:t>new stand-alone product 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Allows </a:t>
            </a:r>
            <a:r>
              <a:rPr lang="en-US" sz="2000" dirty="0"/>
              <a:t>teachers and students to create random exercise worksheets to practice operations with fractions. 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fractions worksheets are randomly created and never repeated 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generated worksheets can contain fraction problems of various difficulty </a:t>
            </a:r>
            <a:r>
              <a:rPr lang="en-US" sz="2000" dirty="0" smtClean="0"/>
              <a:t>levels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FWC will also generate an answer sheet </a:t>
            </a:r>
            <a:r>
              <a:rPr lang="en-US" sz="2000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F</a:t>
            </a:r>
            <a:r>
              <a:rPr lang="en-US" sz="2000" dirty="0" smtClean="0"/>
              <a:t>ree </a:t>
            </a:r>
            <a:r>
              <a:rPr lang="en-US" sz="2000" dirty="0"/>
              <a:t>to </a:t>
            </a:r>
            <a:r>
              <a:rPr lang="en-US" sz="2000" dirty="0" smtClean="0"/>
              <a:t>print, easy </a:t>
            </a:r>
            <a:r>
              <a:rPr lang="en-US" sz="2000" dirty="0"/>
              <a:t>to use, and very flexible 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43" y="4164243"/>
            <a:ext cx="1998535" cy="17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044" y="377877"/>
            <a:ext cx="4658692" cy="7511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37" y="1307174"/>
            <a:ext cx="8292988" cy="479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3876" y="201208"/>
            <a:ext cx="5052492" cy="6951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MARKET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28" y="1118379"/>
            <a:ext cx="3222011" cy="2483633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88568"/>
              </p:ext>
            </p:extLst>
          </p:nvPr>
        </p:nvGraphicFramePr>
        <p:xfrm>
          <a:off x="4930965" y="1118379"/>
          <a:ext cx="6238419" cy="539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4" imgW="6286500" imgH="5994400" progId="Word.Document.12">
                  <p:embed/>
                </p:oleObj>
              </mc:Choice>
              <mc:Fallback>
                <p:oleObj name="Document" r:id="rId4" imgW="6286500" imgH="5994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0965" y="1118379"/>
                        <a:ext cx="6238419" cy="539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853" y="4164286"/>
            <a:ext cx="3000086" cy="178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053" y="304259"/>
            <a:ext cx="7114992" cy="7632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FWC SOFTWARE ADVANTAGES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8070" y="1683750"/>
            <a:ext cx="673922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Comprehensive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Standalone (do </a:t>
            </a:r>
            <a:r>
              <a:rPr lang="en-US" sz="2000" dirty="0"/>
              <a:t>not require a permanent Internet </a:t>
            </a:r>
            <a:r>
              <a:rPr lang="en-US" sz="2000" dirty="0" smtClean="0"/>
              <a:t>connection)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 Worksheet History Feature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Worksheet Different Level of Difficulty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Quick</a:t>
            </a:r>
            <a:r>
              <a:rPr lang="en-US" sz="2000" dirty="0"/>
              <a:t>, easy </a:t>
            </a:r>
            <a:r>
              <a:rPr lang="en-US" sz="2000" dirty="0" smtClean="0"/>
              <a:t>way for creating and printing out worksheets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766" y="1683750"/>
            <a:ext cx="2717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498" y="274638"/>
            <a:ext cx="8867086" cy="920493"/>
          </a:xfrm>
        </p:spPr>
        <p:txBody>
          <a:bodyPr/>
          <a:lstStyle/>
          <a:p>
            <a:r>
              <a:rPr lang="en-US" dirty="0" smtClean="0"/>
              <a:t>	FEATURE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212" y="1274492"/>
            <a:ext cx="4180869" cy="5237738"/>
          </a:xfrm>
        </p:spPr>
        <p:txBody>
          <a:bodyPr>
            <a:normAutofit/>
          </a:bodyPr>
          <a:lstStyle/>
          <a:p>
            <a:r>
              <a:rPr lang="en-US" sz="2000" dirty="0"/>
              <a:t>Admin System </a:t>
            </a:r>
            <a:r>
              <a:rPr lang="en-US" sz="2000" dirty="0" smtClean="0"/>
              <a:t>Features:</a:t>
            </a:r>
          </a:p>
          <a:p>
            <a:pPr lvl="1"/>
            <a:r>
              <a:rPr lang="en-US" sz="1600" dirty="0"/>
              <a:t>Teacher Registration </a:t>
            </a:r>
            <a:endParaRPr lang="en-US" sz="1600" dirty="0" smtClean="0"/>
          </a:p>
          <a:p>
            <a:pPr lvl="1"/>
            <a:r>
              <a:rPr lang="en-US" sz="1600" dirty="0"/>
              <a:t>Teacher Password Reset </a:t>
            </a:r>
            <a:r>
              <a:rPr lang="en-US" sz="1600" dirty="0" smtClean="0"/>
              <a:t>Teacher </a:t>
            </a:r>
            <a:r>
              <a:rPr lang="en-US" sz="1600" dirty="0"/>
              <a:t>System Features	</a:t>
            </a:r>
          </a:p>
          <a:p>
            <a:r>
              <a:rPr lang="en-US" sz="2000" dirty="0" smtClean="0"/>
              <a:t>Teacher </a:t>
            </a:r>
            <a:r>
              <a:rPr lang="en-US" sz="2000" dirty="0"/>
              <a:t>System </a:t>
            </a:r>
            <a:r>
              <a:rPr lang="en-US" sz="2000" dirty="0" smtClean="0"/>
              <a:t>Features</a:t>
            </a:r>
          </a:p>
          <a:p>
            <a:pPr lvl="1"/>
            <a:r>
              <a:rPr lang="en-US" sz="1600" dirty="0"/>
              <a:t>Teacher System Access</a:t>
            </a:r>
          </a:p>
          <a:p>
            <a:pPr lvl="1"/>
            <a:r>
              <a:rPr lang="en-US" sz="1600" dirty="0"/>
              <a:t>Teacher Password Reset</a:t>
            </a:r>
          </a:p>
          <a:p>
            <a:pPr lvl="1"/>
            <a:r>
              <a:rPr lang="en-US" sz="1600" dirty="0"/>
              <a:t>Teacher Worksheet Selection</a:t>
            </a:r>
          </a:p>
          <a:p>
            <a:pPr lvl="1"/>
            <a:r>
              <a:rPr lang="en-US" sz="1600" dirty="0"/>
              <a:t>Worksheet Parameter Options</a:t>
            </a:r>
          </a:p>
          <a:p>
            <a:pPr lvl="1"/>
            <a:r>
              <a:rPr lang="en-US" sz="1600" dirty="0"/>
              <a:t>Student Worksheet Review</a:t>
            </a:r>
          </a:p>
          <a:p>
            <a:pPr lvl="1"/>
            <a:r>
              <a:rPr lang="en-US" sz="1600" dirty="0"/>
              <a:t>Student Worksheet Deletion</a:t>
            </a:r>
          </a:p>
          <a:p>
            <a:pPr lvl="1"/>
            <a:r>
              <a:rPr lang="en-US" sz="1600" dirty="0"/>
              <a:t>Class Roster Creation</a:t>
            </a:r>
          </a:p>
          <a:p>
            <a:pPr lvl="1"/>
            <a:r>
              <a:rPr lang="en-US" sz="1600" dirty="0"/>
              <a:t>Student Login Management</a:t>
            </a:r>
          </a:p>
          <a:p>
            <a:pPr lvl="1"/>
            <a:r>
              <a:rPr lang="en-US" sz="1600" dirty="0"/>
              <a:t>Student Difficulty </a:t>
            </a:r>
            <a:r>
              <a:rPr lang="en-US" sz="1600" dirty="0" smtClean="0"/>
              <a:t>Management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 flipH="1">
            <a:off x="6218384" y="1332134"/>
            <a:ext cx="3572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Student  System Features:</a:t>
            </a:r>
          </a:p>
          <a:p>
            <a:pPr lvl="1"/>
            <a:r>
              <a:rPr lang="en-US" dirty="0"/>
              <a:t>Student System Access</a:t>
            </a:r>
          </a:p>
          <a:p>
            <a:pPr lvl="1"/>
            <a:r>
              <a:rPr lang="en-US" dirty="0"/>
              <a:t>Student Password Reset</a:t>
            </a:r>
          </a:p>
          <a:p>
            <a:pPr lvl="1"/>
            <a:r>
              <a:rPr lang="en-US" dirty="0"/>
              <a:t>Student Worksheet Option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Admin Account Setup</a:t>
            </a:r>
            <a:endParaRPr lang="en-US" sz="2000" dirty="0"/>
          </a:p>
          <a:p>
            <a:pPr lvl="1"/>
            <a:r>
              <a:rPr lang="en-US" dirty="0"/>
              <a:t>Graphical User Interface</a:t>
            </a:r>
            <a:endParaRPr lang="en-US" sz="2000" dirty="0"/>
          </a:p>
          <a:p>
            <a:pPr lvl="1"/>
            <a:r>
              <a:rPr lang="en-US" dirty="0"/>
              <a:t>Help System</a:t>
            </a:r>
            <a:endParaRPr lang="en-US" sz="2000" dirty="0"/>
          </a:p>
          <a:p>
            <a:pPr lvl="1"/>
            <a:r>
              <a:rPr lang="en-US" dirty="0"/>
              <a:t>Worksheet Difficulty</a:t>
            </a:r>
            <a:endParaRPr lang="en-US" sz="2000" dirty="0"/>
          </a:p>
          <a:p>
            <a:pPr lvl="1"/>
            <a:r>
              <a:rPr lang="en-US" dirty="0"/>
              <a:t>Worksheet Types</a:t>
            </a:r>
            <a:endParaRPr lang="en-US" sz="2000" dirty="0"/>
          </a:p>
          <a:p>
            <a:pPr lvl="1"/>
            <a:r>
              <a:rPr lang="en-US" dirty="0"/>
              <a:t>Tutorial Content</a:t>
            </a:r>
            <a:endParaRPr lang="en-US" sz="2000" dirty="0"/>
          </a:p>
          <a:p>
            <a:pPr lvl="1"/>
            <a:r>
              <a:rPr lang="en-US" dirty="0"/>
              <a:t>Random Exercise Generation</a:t>
            </a:r>
            <a:endParaRPr lang="en-US" sz="2000" dirty="0"/>
          </a:p>
          <a:p>
            <a:pPr lvl="1"/>
            <a:r>
              <a:rPr lang="en-US" dirty="0"/>
              <a:t>Worksheet Instructions</a:t>
            </a:r>
            <a:endParaRPr lang="en-US" sz="2000" dirty="0"/>
          </a:p>
          <a:p>
            <a:pPr lvl="1"/>
            <a:r>
              <a:rPr lang="en-US" dirty="0"/>
              <a:t>Search Feature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0232" y="274638"/>
            <a:ext cx="5931351" cy="783491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3616248" cy="4800600"/>
          </a:xfrm>
        </p:spPr>
        <p:txBody>
          <a:bodyPr/>
          <a:lstStyle/>
          <a:p>
            <a:r>
              <a:rPr lang="en-US" sz="2000" b="1" dirty="0"/>
              <a:t>Functional </a:t>
            </a:r>
            <a:r>
              <a:rPr lang="en-US" sz="2000" b="1" dirty="0" smtClean="0"/>
              <a:t>Requirements for:</a:t>
            </a:r>
          </a:p>
          <a:p>
            <a:r>
              <a:rPr lang="en-US" sz="2000" i="1" dirty="0"/>
              <a:t>Admin System Features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i="1" dirty="0"/>
              <a:t>General System Features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i="1" dirty="0"/>
              <a:t>Teacher System Features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i="1" dirty="0"/>
              <a:t>Student System Features</a:t>
            </a:r>
            <a:r>
              <a:rPr lang="en-US" sz="2000" dirty="0"/>
              <a:t> </a:t>
            </a:r>
            <a:endParaRPr lang="en-US" sz="2000" b="1" dirty="0" smtClean="0"/>
          </a:p>
          <a:p>
            <a:r>
              <a:rPr lang="en-US" sz="2000" b="1" dirty="0"/>
              <a:t>Non-Functional </a:t>
            </a:r>
            <a:r>
              <a:rPr lang="en-US" sz="2000" b="1" dirty="0" smtClean="0"/>
              <a:t>Requirements</a:t>
            </a:r>
          </a:p>
          <a:p>
            <a:endParaRPr lang="en-US" sz="2000" b="1" dirty="0"/>
          </a:p>
          <a:p>
            <a:r>
              <a:rPr lang="en-US" sz="2000" b="1" dirty="0"/>
              <a:t>Software Interfaces</a:t>
            </a:r>
          </a:p>
          <a:p>
            <a:endParaRPr lang="en-US" sz="2000" b="1" dirty="0" smtClean="0"/>
          </a:p>
          <a:p>
            <a:r>
              <a:rPr lang="en-US" sz="2000" b="1" dirty="0"/>
              <a:t>Database Schema </a:t>
            </a:r>
            <a:endParaRPr lang="en-US" sz="2000" dirty="0"/>
          </a:p>
          <a:p>
            <a:pPr marL="82296" indent="0">
              <a:buNone/>
            </a:pPr>
            <a:endParaRPr lang="en-US" sz="2000" b="1" dirty="0"/>
          </a:p>
          <a:p>
            <a:endParaRPr lang="en-US" sz="2000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9912" y="1447800"/>
            <a:ext cx="2910733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Performance Requirements</a:t>
            </a:r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Security Requirements</a:t>
            </a:r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Software Quality Attributes</a:t>
            </a:r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Business Rules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48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1100</TotalTime>
  <Words>531</Words>
  <Application>Microsoft Macintosh PowerPoint</Application>
  <PresentationFormat>Custom</PresentationFormat>
  <Paragraphs>139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Solstice</vt:lpstr>
      <vt:lpstr>Document</vt:lpstr>
      <vt:lpstr> COMPLETE SOFTWARE  FRACTION WORKSHEET CREATOR  Final Project  Phase IV</vt:lpstr>
      <vt:lpstr>FRACTION WORKSHEET CREATOR</vt:lpstr>
      <vt:lpstr>CHANGE HISTORY</vt:lpstr>
      <vt:lpstr>PURPOSE OF PROJECT</vt:lpstr>
      <vt:lpstr>SYSTEM OVERVIEW</vt:lpstr>
      <vt:lpstr>MARKET SEARCH</vt:lpstr>
      <vt:lpstr>FWC SOFTWARE ADVANTAGES</vt:lpstr>
      <vt:lpstr> FEATURE DESCRIPTION</vt:lpstr>
      <vt:lpstr>REQUIREMENTS</vt:lpstr>
      <vt:lpstr>SYSTEM MODEL</vt:lpstr>
      <vt:lpstr>SYSTEM MODEL Cont’d</vt:lpstr>
      <vt:lpstr>SYSTEM MODEL Cont’d</vt:lpstr>
      <vt:lpstr>Design Goal</vt:lpstr>
      <vt:lpstr>USER INTERFACE </vt:lpstr>
      <vt:lpstr>TEACHER HOME PAGE</vt:lpstr>
      <vt:lpstr>SYSTEM SERVICE</vt:lpstr>
      <vt:lpstr>Testing Scenario</vt:lpstr>
      <vt:lpstr>Testing Schedule</vt:lpstr>
      <vt:lpstr>Demo  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Olga Sheehan</cp:lastModifiedBy>
  <cp:revision>106</cp:revision>
  <dcterms:created xsi:type="dcterms:W3CDTF">2016-02-17T02:57:14Z</dcterms:created>
  <dcterms:modified xsi:type="dcterms:W3CDTF">2016-04-28T19:12:00Z</dcterms:modified>
</cp:coreProperties>
</file>