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2E_766F63AB.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77" r:id="rId5"/>
    <p:sldId id="280" r:id="rId6"/>
    <p:sldId id="259" r:id="rId7"/>
    <p:sldId id="278" r:id="rId8"/>
    <p:sldId id="283" r:id="rId9"/>
    <p:sldId id="281" r:id="rId10"/>
    <p:sldId id="284" r:id="rId11"/>
    <p:sldId id="285" r:id="rId12"/>
    <p:sldId id="286" r:id="rId13"/>
    <p:sldId id="294" r:id="rId14"/>
    <p:sldId id="287" r:id="rId15"/>
    <p:sldId id="262" r:id="rId16"/>
    <p:sldId id="289" r:id="rId17"/>
    <p:sldId id="291" r:id="rId18"/>
    <p:sldId id="292" r:id="rId19"/>
    <p:sldId id="293" r:id="rId20"/>
    <p:sldId id="297" r:id="rId21"/>
    <p:sldId id="298" r:id="rId22"/>
    <p:sldId id="261" r:id="rId23"/>
    <p:sldId id="300" r:id="rId24"/>
    <p:sldId id="301" r:id="rId25"/>
    <p:sldId id="302" r:id="rId26"/>
    <p:sldId id="303" r:id="rId27"/>
    <p:sldId id="304" r:id="rId28"/>
    <p:sldId id="305" r:id="rId29"/>
    <p:sldId id="306" r:id="rId30"/>
    <p:sldId id="307" r:id="rId31"/>
    <p:sldId id="308" r:id="rId32"/>
    <p:sldId id="266" r:id="rId33"/>
    <p:sldId id="275" r:id="rId34"/>
    <p:sldId id="268" r:id="rId35"/>
    <p:sldId id="270" r:id="rId36"/>
    <p:sldId id="267" r:id="rId37"/>
    <p:sldId id="269" r:id="rId38"/>
    <p:sldId id="274"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3003B1-44DE-50C1-F5DD-EAB5DB2A1184}" name="sarah alabbadi" initials="sa" userId="0a7233840a775f1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5689CE-2F97-723F-5C78-DBB1EE08E2D9}" v="822" dt="2025-01-12T22:02:51.667"/>
    <p1510:client id="{93086FB6-0C2D-4ECD-B2A0-EEB3B7B6D87C}" v="886" dt="2025-01-12T00:31:24.222"/>
    <p1510:client id="{A447F7C1-D086-1116-66F9-8B7C5A5A6575}" v="208" dt="2025-01-13T22:46:08.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4" y="2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modernComment_12E_766F63AB.xml><?xml version="1.0" encoding="utf-8"?>
<p188:cmLst xmlns:a="http://schemas.openxmlformats.org/drawingml/2006/main" xmlns:r="http://schemas.openxmlformats.org/officeDocument/2006/relationships" xmlns:p188="http://schemas.microsoft.com/office/powerpoint/2018/8/main">
  <p188:cm id="{9DAAD63A-91AE-42E3-9D1D-2774D4171622}" authorId="{B63003B1-44DE-50C1-F5DD-EAB5DB2A1184}" created="2025-01-12T17:36:22.605">
    <ac:deMkLst xmlns:ac="http://schemas.microsoft.com/office/drawing/2013/main/command">
      <pc:docMk xmlns:pc="http://schemas.microsoft.com/office/powerpoint/2013/main/command"/>
      <pc:sldMk xmlns:pc="http://schemas.microsoft.com/office/powerpoint/2013/main/command" cId="1987011499" sldId="302"/>
      <ac:picMk id="4" creationId="{D1828CE9-065D-E9CC-352F-7885D1B0653E}"/>
    </ac:deMkLst>
    <p188:txBody>
      <a:bodyPr/>
      <a:lstStyle/>
      <a:p>
        <a:r>
          <a:rPr lang="en-US"/>
          <a:t>23084</a:t>
        </a:r>
      </a:p>
    </p188:txBody>
  </p188:cm>
</p188:cmLst>
</file>

<file path=ppt/diagrams/_rels/data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51.png"/><Relationship Id="rId7" Type="http://schemas.openxmlformats.org/officeDocument/2006/relationships/image" Target="../media/image47.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6.svg"/><Relationship Id="rId4" Type="http://schemas.openxmlformats.org/officeDocument/2006/relationships/image" Target="../media/image52.svg"/><Relationship Id="rId9" Type="http://schemas.openxmlformats.org/officeDocument/2006/relationships/image" Target="../media/image55.png"/></Relationships>
</file>

<file path=ppt/diagrams/_rels/data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51.png"/><Relationship Id="rId7" Type="http://schemas.openxmlformats.org/officeDocument/2006/relationships/image" Target="../media/image47.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6.svg"/><Relationship Id="rId4" Type="http://schemas.openxmlformats.org/officeDocument/2006/relationships/image" Target="../media/image52.svg"/><Relationship Id="rId9" Type="http://schemas.openxmlformats.org/officeDocument/2006/relationships/image" Target="../media/image55.png"/></Relationships>
</file>

<file path=ppt/diagrams/_rels/drawing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685E1-D2CB-4CF1-A157-185613F48A6D}" type="doc">
      <dgm:prSet loTypeId="urn:microsoft.com/office/officeart/2005/8/layout/default" loCatId="list" qsTypeId="urn:microsoft.com/office/officeart/2005/8/quickstyle/simple4" qsCatId="simple" csTypeId="urn:microsoft.com/office/officeart/2005/8/colors/accent0_3" csCatId="mainScheme" phldr="1"/>
      <dgm:spPr/>
      <dgm:t>
        <a:bodyPr/>
        <a:lstStyle/>
        <a:p>
          <a:endParaRPr lang="en-US"/>
        </a:p>
      </dgm:t>
    </dgm:pt>
    <dgm:pt modelId="{BBEE080A-712A-45AF-8491-833357E885DE}">
      <dgm:prSet/>
      <dgm:spPr/>
      <dgm:t>
        <a:bodyPr/>
        <a:lstStyle/>
        <a:p>
          <a:r>
            <a:rPr lang="en-US" dirty="0"/>
            <a:t>This presentation focuses on analyzing sale data for an online United Kingdom retailer.</a:t>
          </a:r>
        </a:p>
      </dgm:t>
    </dgm:pt>
    <dgm:pt modelId="{F6BA8BC3-9320-45E2-9AF9-6D902ECF35B7}" type="parTrans" cxnId="{09211147-E928-47C8-AE1D-EF67B228228B}">
      <dgm:prSet/>
      <dgm:spPr/>
      <dgm:t>
        <a:bodyPr/>
        <a:lstStyle/>
        <a:p>
          <a:endParaRPr lang="en-US"/>
        </a:p>
      </dgm:t>
    </dgm:pt>
    <dgm:pt modelId="{1CFE2AA5-6C29-44FE-9652-4957241120ED}" type="sibTrans" cxnId="{09211147-E928-47C8-AE1D-EF67B228228B}">
      <dgm:prSet/>
      <dgm:spPr/>
      <dgm:t>
        <a:bodyPr/>
        <a:lstStyle/>
        <a:p>
          <a:endParaRPr lang="en-US"/>
        </a:p>
      </dgm:t>
    </dgm:pt>
    <dgm:pt modelId="{5DA247EB-4EF2-4921-8845-3CF8F87F55F6}">
      <dgm:prSet/>
      <dgm:spPr/>
      <dgm:t>
        <a:bodyPr/>
        <a:lstStyle/>
        <a:p>
          <a:r>
            <a:rPr lang="en-US"/>
            <a:t>Time period: December 2010- December 2011</a:t>
          </a:r>
        </a:p>
      </dgm:t>
    </dgm:pt>
    <dgm:pt modelId="{18629AB4-9B4E-48DF-B260-94159675BA7E}" type="parTrans" cxnId="{DF444028-00DF-4391-A527-ADAE581EE672}">
      <dgm:prSet/>
      <dgm:spPr/>
      <dgm:t>
        <a:bodyPr/>
        <a:lstStyle/>
        <a:p>
          <a:endParaRPr lang="en-US"/>
        </a:p>
      </dgm:t>
    </dgm:pt>
    <dgm:pt modelId="{C0B9899B-97F7-4B32-B120-E5577DBE935B}" type="sibTrans" cxnId="{DF444028-00DF-4391-A527-ADAE581EE672}">
      <dgm:prSet/>
      <dgm:spPr/>
      <dgm:t>
        <a:bodyPr/>
        <a:lstStyle/>
        <a:p>
          <a:endParaRPr lang="en-US"/>
        </a:p>
      </dgm:t>
    </dgm:pt>
    <dgm:pt modelId="{D71DC846-51EF-4FD9-AAAA-3BBD7269DB65}">
      <dgm:prSet/>
      <dgm:spPr/>
      <dgm:t>
        <a:bodyPr/>
        <a:lstStyle/>
        <a:p>
          <a:r>
            <a:rPr lang="en-US"/>
            <a:t>Objective:</a:t>
          </a:r>
        </a:p>
      </dgm:t>
    </dgm:pt>
    <dgm:pt modelId="{5F6A737C-F20E-44D2-B0FA-2FC050D6E730}" type="parTrans" cxnId="{FE58882C-46E2-4A09-8ED9-6644C30D0E9F}">
      <dgm:prSet/>
      <dgm:spPr/>
      <dgm:t>
        <a:bodyPr/>
        <a:lstStyle/>
        <a:p>
          <a:endParaRPr lang="en-US"/>
        </a:p>
      </dgm:t>
    </dgm:pt>
    <dgm:pt modelId="{521D227C-6735-40AE-98F4-F90C89846ADA}" type="sibTrans" cxnId="{FE58882C-46E2-4A09-8ED9-6644C30D0E9F}">
      <dgm:prSet/>
      <dgm:spPr/>
      <dgm:t>
        <a:bodyPr/>
        <a:lstStyle/>
        <a:p>
          <a:endParaRPr lang="en-US"/>
        </a:p>
      </dgm:t>
    </dgm:pt>
    <dgm:pt modelId="{5F0AF03D-F10A-4FEE-905A-90FC49EEF5BE}">
      <dgm:prSet/>
      <dgm:spPr/>
      <dgm:t>
        <a:bodyPr/>
        <a:lstStyle/>
        <a:p>
          <a:r>
            <a:rPr lang="en-US" dirty="0"/>
            <a:t>Segment data into three regions (</a:t>
          </a:r>
          <a:r>
            <a:rPr lang="en-US" dirty="0" err="1"/>
            <a:t>Asian,Non</a:t>
          </a:r>
          <a:r>
            <a:rPr lang="en-US" dirty="0"/>
            <a:t> </a:t>
          </a:r>
          <a:r>
            <a:rPr lang="en-US" dirty="0" err="1"/>
            <a:t>Asian,and</a:t>
          </a:r>
          <a:r>
            <a:rPr lang="en-US" dirty="0"/>
            <a:t> United Kingdom)</a:t>
          </a:r>
        </a:p>
      </dgm:t>
    </dgm:pt>
    <dgm:pt modelId="{549EC4C2-89C3-4788-A2FD-417A3C880C3B}" type="parTrans" cxnId="{203DE223-9166-4AA6-8646-61BD89F096E5}">
      <dgm:prSet/>
      <dgm:spPr/>
      <dgm:t>
        <a:bodyPr/>
        <a:lstStyle/>
        <a:p>
          <a:endParaRPr lang="en-US"/>
        </a:p>
      </dgm:t>
    </dgm:pt>
    <dgm:pt modelId="{3215DB8F-5BF6-4C93-8457-A8D1F05D0686}" type="sibTrans" cxnId="{203DE223-9166-4AA6-8646-61BD89F096E5}">
      <dgm:prSet/>
      <dgm:spPr/>
      <dgm:t>
        <a:bodyPr/>
        <a:lstStyle/>
        <a:p>
          <a:endParaRPr lang="en-US"/>
        </a:p>
      </dgm:t>
    </dgm:pt>
    <dgm:pt modelId="{AE298B1A-12EF-4932-914B-2D2470134EAA}">
      <dgm:prSet/>
      <dgm:spPr/>
      <dgm:t>
        <a:bodyPr/>
        <a:lstStyle/>
        <a:p>
          <a:r>
            <a:rPr lang="en-US"/>
            <a:t>Derive region specific insight to optimize sales strategies.</a:t>
          </a:r>
        </a:p>
      </dgm:t>
    </dgm:pt>
    <dgm:pt modelId="{6BDADBC7-D936-4A7E-BB64-FA9904090262}" type="parTrans" cxnId="{A4840AA3-DE38-4216-A794-0C1CB9860371}">
      <dgm:prSet/>
      <dgm:spPr/>
      <dgm:t>
        <a:bodyPr/>
        <a:lstStyle/>
        <a:p>
          <a:endParaRPr lang="en-US"/>
        </a:p>
      </dgm:t>
    </dgm:pt>
    <dgm:pt modelId="{AEE7D55B-FAE2-44EC-9616-5283D3FE31E1}" type="sibTrans" cxnId="{A4840AA3-DE38-4216-A794-0C1CB9860371}">
      <dgm:prSet/>
      <dgm:spPr/>
      <dgm:t>
        <a:bodyPr/>
        <a:lstStyle/>
        <a:p>
          <a:endParaRPr lang="en-US"/>
        </a:p>
      </dgm:t>
    </dgm:pt>
    <dgm:pt modelId="{F453C57A-6DBC-4768-A230-87B0F5D2382F}" type="pres">
      <dgm:prSet presAssocID="{441685E1-D2CB-4CF1-A157-185613F48A6D}" presName="diagram" presStyleCnt="0">
        <dgm:presLayoutVars>
          <dgm:dir/>
          <dgm:resizeHandles val="exact"/>
        </dgm:presLayoutVars>
      </dgm:prSet>
      <dgm:spPr/>
    </dgm:pt>
    <dgm:pt modelId="{1183C6E9-9550-4E7F-8489-2BEB35E1BC4A}" type="pres">
      <dgm:prSet presAssocID="{BBEE080A-712A-45AF-8491-833357E885DE}" presName="node" presStyleLbl="node1" presStyleIdx="0" presStyleCnt="5">
        <dgm:presLayoutVars>
          <dgm:bulletEnabled val="1"/>
        </dgm:presLayoutVars>
      </dgm:prSet>
      <dgm:spPr/>
    </dgm:pt>
    <dgm:pt modelId="{15524C05-EF14-437F-9C7F-FAF971E4DFBE}" type="pres">
      <dgm:prSet presAssocID="{1CFE2AA5-6C29-44FE-9652-4957241120ED}" presName="sibTrans" presStyleCnt="0"/>
      <dgm:spPr/>
    </dgm:pt>
    <dgm:pt modelId="{AD825D34-3279-44A2-A7E2-ADE7113EF143}" type="pres">
      <dgm:prSet presAssocID="{5DA247EB-4EF2-4921-8845-3CF8F87F55F6}" presName="node" presStyleLbl="node1" presStyleIdx="1" presStyleCnt="5">
        <dgm:presLayoutVars>
          <dgm:bulletEnabled val="1"/>
        </dgm:presLayoutVars>
      </dgm:prSet>
      <dgm:spPr/>
    </dgm:pt>
    <dgm:pt modelId="{EFEEAF48-2369-4F82-A121-330680C49ABF}" type="pres">
      <dgm:prSet presAssocID="{C0B9899B-97F7-4B32-B120-E5577DBE935B}" presName="sibTrans" presStyleCnt="0"/>
      <dgm:spPr/>
    </dgm:pt>
    <dgm:pt modelId="{343977EB-FA42-43E8-81F6-20A1255C7769}" type="pres">
      <dgm:prSet presAssocID="{D71DC846-51EF-4FD9-AAAA-3BBD7269DB65}" presName="node" presStyleLbl="node1" presStyleIdx="2" presStyleCnt="5">
        <dgm:presLayoutVars>
          <dgm:bulletEnabled val="1"/>
        </dgm:presLayoutVars>
      </dgm:prSet>
      <dgm:spPr/>
    </dgm:pt>
    <dgm:pt modelId="{703B1892-3E5F-4D10-8A2E-B72B35926EEF}" type="pres">
      <dgm:prSet presAssocID="{521D227C-6735-40AE-98F4-F90C89846ADA}" presName="sibTrans" presStyleCnt="0"/>
      <dgm:spPr/>
    </dgm:pt>
    <dgm:pt modelId="{F9A3F773-7DFF-47EB-98D5-8FF172D4A468}" type="pres">
      <dgm:prSet presAssocID="{5F0AF03D-F10A-4FEE-905A-90FC49EEF5BE}" presName="node" presStyleLbl="node1" presStyleIdx="3" presStyleCnt="5">
        <dgm:presLayoutVars>
          <dgm:bulletEnabled val="1"/>
        </dgm:presLayoutVars>
      </dgm:prSet>
      <dgm:spPr/>
    </dgm:pt>
    <dgm:pt modelId="{F619EF62-262A-40E8-AB56-88126F870F2C}" type="pres">
      <dgm:prSet presAssocID="{3215DB8F-5BF6-4C93-8457-A8D1F05D0686}" presName="sibTrans" presStyleCnt="0"/>
      <dgm:spPr/>
    </dgm:pt>
    <dgm:pt modelId="{331FC304-18D7-4DE5-B2B4-1AAD8672B0E7}" type="pres">
      <dgm:prSet presAssocID="{AE298B1A-12EF-4932-914B-2D2470134EAA}" presName="node" presStyleLbl="node1" presStyleIdx="4" presStyleCnt="5">
        <dgm:presLayoutVars>
          <dgm:bulletEnabled val="1"/>
        </dgm:presLayoutVars>
      </dgm:prSet>
      <dgm:spPr/>
    </dgm:pt>
  </dgm:ptLst>
  <dgm:cxnLst>
    <dgm:cxn modelId="{DFA43E20-1704-47DF-BD61-7BC5756B3934}" type="presOf" srcId="{BBEE080A-712A-45AF-8491-833357E885DE}" destId="{1183C6E9-9550-4E7F-8489-2BEB35E1BC4A}" srcOrd="0" destOrd="0" presId="urn:microsoft.com/office/officeart/2005/8/layout/default"/>
    <dgm:cxn modelId="{203DE223-9166-4AA6-8646-61BD89F096E5}" srcId="{441685E1-D2CB-4CF1-A157-185613F48A6D}" destId="{5F0AF03D-F10A-4FEE-905A-90FC49EEF5BE}" srcOrd="3" destOrd="0" parTransId="{549EC4C2-89C3-4788-A2FD-417A3C880C3B}" sibTransId="{3215DB8F-5BF6-4C93-8457-A8D1F05D0686}"/>
    <dgm:cxn modelId="{DF444028-00DF-4391-A527-ADAE581EE672}" srcId="{441685E1-D2CB-4CF1-A157-185613F48A6D}" destId="{5DA247EB-4EF2-4921-8845-3CF8F87F55F6}" srcOrd="1" destOrd="0" parTransId="{18629AB4-9B4E-48DF-B260-94159675BA7E}" sibTransId="{C0B9899B-97F7-4B32-B120-E5577DBE935B}"/>
    <dgm:cxn modelId="{FE58882C-46E2-4A09-8ED9-6644C30D0E9F}" srcId="{441685E1-D2CB-4CF1-A157-185613F48A6D}" destId="{D71DC846-51EF-4FD9-AAAA-3BBD7269DB65}" srcOrd="2" destOrd="0" parTransId="{5F6A737C-F20E-44D2-B0FA-2FC050D6E730}" sibTransId="{521D227C-6735-40AE-98F4-F90C89846ADA}"/>
    <dgm:cxn modelId="{667A6136-F8B5-4AAD-8352-8EBB648BAEDD}" type="presOf" srcId="{D71DC846-51EF-4FD9-AAAA-3BBD7269DB65}" destId="{343977EB-FA42-43E8-81F6-20A1255C7769}" srcOrd="0" destOrd="0" presId="urn:microsoft.com/office/officeart/2005/8/layout/default"/>
    <dgm:cxn modelId="{09211147-E928-47C8-AE1D-EF67B228228B}" srcId="{441685E1-D2CB-4CF1-A157-185613F48A6D}" destId="{BBEE080A-712A-45AF-8491-833357E885DE}" srcOrd="0" destOrd="0" parTransId="{F6BA8BC3-9320-45E2-9AF9-6D902ECF35B7}" sibTransId="{1CFE2AA5-6C29-44FE-9652-4957241120ED}"/>
    <dgm:cxn modelId="{5774864E-5616-4347-AB8F-6D853EC16916}" type="presOf" srcId="{441685E1-D2CB-4CF1-A157-185613F48A6D}" destId="{F453C57A-6DBC-4768-A230-87B0F5D2382F}" srcOrd="0" destOrd="0" presId="urn:microsoft.com/office/officeart/2005/8/layout/default"/>
    <dgm:cxn modelId="{A4840AA3-DE38-4216-A794-0C1CB9860371}" srcId="{441685E1-D2CB-4CF1-A157-185613F48A6D}" destId="{AE298B1A-12EF-4932-914B-2D2470134EAA}" srcOrd="4" destOrd="0" parTransId="{6BDADBC7-D936-4A7E-BB64-FA9904090262}" sibTransId="{AEE7D55B-FAE2-44EC-9616-5283D3FE31E1}"/>
    <dgm:cxn modelId="{A45832D2-2B43-4F1E-BDB0-8297732AD3AB}" type="presOf" srcId="{5DA247EB-4EF2-4921-8845-3CF8F87F55F6}" destId="{AD825D34-3279-44A2-A7E2-ADE7113EF143}" srcOrd="0" destOrd="0" presId="urn:microsoft.com/office/officeart/2005/8/layout/default"/>
    <dgm:cxn modelId="{18E98DDE-A842-4FC6-B5AE-E3DD6D945D57}" type="presOf" srcId="{5F0AF03D-F10A-4FEE-905A-90FC49EEF5BE}" destId="{F9A3F773-7DFF-47EB-98D5-8FF172D4A468}" srcOrd="0" destOrd="0" presId="urn:microsoft.com/office/officeart/2005/8/layout/default"/>
    <dgm:cxn modelId="{7AC3EDE5-9D42-45AE-9B31-991BBA724293}" type="presOf" srcId="{AE298B1A-12EF-4932-914B-2D2470134EAA}" destId="{331FC304-18D7-4DE5-B2B4-1AAD8672B0E7}" srcOrd="0" destOrd="0" presId="urn:microsoft.com/office/officeart/2005/8/layout/default"/>
    <dgm:cxn modelId="{BBF24453-C3A0-474B-A1BC-71CA9183905A}" type="presParOf" srcId="{F453C57A-6DBC-4768-A230-87B0F5D2382F}" destId="{1183C6E9-9550-4E7F-8489-2BEB35E1BC4A}" srcOrd="0" destOrd="0" presId="urn:microsoft.com/office/officeart/2005/8/layout/default"/>
    <dgm:cxn modelId="{C17B0F58-BC74-4EEB-864A-59CD9A0CFFA4}" type="presParOf" srcId="{F453C57A-6DBC-4768-A230-87B0F5D2382F}" destId="{15524C05-EF14-437F-9C7F-FAF971E4DFBE}" srcOrd="1" destOrd="0" presId="urn:microsoft.com/office/officeart/2005/8/layout/default"/>
    <dgm:cxn modelId="{D57F1AF4-64C7-48D4-AFBF-F7D966CC9527}" type="presParOf" srcId="{F453C57A-6DBC-4768-A230-87B0F5D2382F}" destId="{AD825D34-3279-44A2-A7E2-ADE7113EF143}" srcOrd="2" destOrd="0" presId="urn:microsoft.com/office/officeart/2005/8/layout/default"/>
    <dgm:cxn modelId="{537F14B7-B5AF-4348-BCA4-FB0B8D9F06AC}" type="presParOf" srcId="{F453C57A-6DBC-4768-A230-87B0F5D2382F}" destId="{EFEEAF48-2369-4F82-A121-330680C49ABF}" srcOrd="3" destOrd="0" presId="urn:microsoft.com/office/officeart/2005/8/layout/default"/>
    <dgm:cxn modelId="{C195A0A9-E51D-485C-B246-E95A5C62C358}" type="presParOf" srcId="{F453C57A-6DBC-4768-A230-87B0F5D2382F}" destId="{343977EB-FA42-43E8-81F6-20A1255C7769}" srcOrd="4" destOrd="0" presId="urn:microsoft.com/office/officeart/2005/8/layout/default"/>
    <dgm:cxn modelId="{FE42FAA4-7C59-4AE9-AB62-1CAB9060074E}" type="presParOf" srcId="{F453C57A-6DBC-4768-A230-87B0F5D2382F}" destId="{703B1892-3E5F-4D10-8A2E-B72B35926EEF}" srcOrd="5" destOrd="0" presId="urn:microsoft.com/office/officeart/2005/8/layout/default"/>
    <dgm:cxn modelId="{D32EF530-3834-4158-B9AB-FF1C050957B8}" type="presParOf" srcId="{F453C57A-6DBC-4768-A230-87B0F5D2382F}" destId="{F9A3F773-7DFF-47EB-98D5-8FF172D4A468}" srcOrd="6" destOrd="0" presId="urn:microsoft.com/office/officeart/2005/8/layout/default"/>
    <dgm:cxn modelId="{1A81AC8A-8B6E-4421-A8FF-C5256F5D349F}" type="presParOf" srcId="{F453C57A-6DBC-4768-A230-87B0F5D2382F}" destId="{F619EF62-262A-40E8-AB56-88126F870F2C}" srcOrd="7" destOrd="0" presId="urn:microsoft.com/office/officeart/2005/8/layout/default"/>
    <dgm:cxn modelId="{6DFA3EDD-686B-4912-B08E-FA9F467D01F8}" type="presParOf" srcId="{F453C57A-6DBC-4768-A230-87B0F5D2382F}" destId="{331FC304-18D7-4DE5-B2B4-1AAD8672B0E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FF70DD-C942-48FF-98C2-BFAA96120BDC}"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E09A1E1D-5E25-433C-8548-DFAFAF8E993D}">
      <dgm:prSet/>
      <dgm:spPr/>
      <dgm:t>
        <a:bodyPr/>
        <a:lstStyle/>
        <a:p>
          <a:r>
            <a:rPr lang="en-US"/>
            <a:t>Filled missing Customer ID with a value 0</a:t>
          </a:r>
        </a:p>
      </dgm:t>
    </dgm:pt>
    <dgm:pt modelId="{676627E6-D38B-468C-BE99-BF378B553140}" type="parTrans" cxnId="{DE1A2CFF-5CF9-480C-B2DD-B650EAF87D3D}">
      <dgm:prSet/>
      <dgm:spPr/>
      <dgm:t>
        <a:bodyPr/>
        <a:lstStyle/>
        <a:p>
          <a:endParaRPr lang="en-US"/>
        </a:p>
      </dgm:t>
    </dgm:pt>
    <dgm:pt modelId="{6253652E-1A12-406C-B50D-2A8BA93DD626}" type="sibTrans" cxnId="{DE1A2CFF-5CF9-480C-B2DD-B650EAF87D3D}">
      <dgm:prSet/>
      <dgm:spPr/>
      <dgm:t>
        <a:bodyPr/>
        <a:lstStyle/>
        <a:p>
          <a:endParaRPr lang="en-US"/>
        </a:p>
      </dgm:t>
    </dgm:pt>
    <dgm:pt modelId="{F86CB05D-0353-4315-98CE-0222246B1B95}">
      <dgm:prSet/>
      <dgm:spPr/>
      <dgm:t>
        <a:bodyPr/>
        <a:lstStyle/>
        <a:p>
          <a:r>
            <a:rPr lang="en-US"/>
            <a:t>Imputed missing </a:t>
          </a:r>
          <a:r>
            <a:rPr lang="en-US" err="1"/>
            <a:t>Descriptios</a:t>
          </a:r>
          <a:r>
            <a:rPr lang="en-US"/>
            <a:t> using corresponding Stock Codes </a:t>
          </a:r>
        </a:p>
      </dgm:t>
    </dgm:pt>
    <dgm:pt modelId="{B0D544B0-20E2-4F4F-92B2-B2995A209AAA}" type="parTrans" cxnId="{3421B39B-FE19-4A87-92F8-9872F1A44C12}">
      <dgm:prSet/>
      <dgm:spPr/>
      <dgm:t>
        <a:bodyPr/>
        <a:lstStyle/>
        <a:p>
          <a:endParaRPr lang="en-US"/>
        </a:p>
      </dgm:t>
    </dgm:pt>
    <dgm:pt modelId="{9C88A5B8-BDA7-4A16-845C-250E60C817D9}" type="sibTrans" cxnId="{3421B39B-FE19-4A87-92F8-9872F1A44C12}">
      <dgm:prSet/>
      <dgm:spPr/>
      <dgm:t>
        <a:bodyPr/>
        <a:lstStyle/>
        <a:p>
          <a:endParaRPr lang="en-US"/>
        </a:p>
      </dgm:t>
    </dgm:pt>
    <dgm:pt modelId="{92B22F8A-3529-4391-B347-5535B4A5FCB4}">
      <dgm:prSet/>
      <dgm:spPr/>
      <dgm:t>
        <a:bodyPr/>
        <a:lstStyle/>
        <a:p>
          <a:r>
            <a:rPr lang="en-US"/>
            <a:t>Deleted rows with other missing valuer as the accounted for only 0.02% of the dataset .</a:t>
          </a:r>
        </a:p>
      </dgm:t>
    </dgm:pt>
    <dgm:pt modelId="{4AF1AA13-7D69-45A9-AA45-CC41113370AE}" type="parTrans" cxnId="{916D3E6E-15BE-4A6B-B6D0-021AEEB91335}">
      <dgm:prSet/>
      <dgm:spPr/>
      <dgm:t>
        <a:bodyPr/>
        <a:lstStyle/>
        <a:p>
          <a:endParaRPr lang="en-US"/>
        </a:p>
      </dgm:t>
    </dgm:pt>
    <dgm:pt modelId="{6F4D3405-B736-44DA-9213-FA700BBB5E17}" type="sibTrans" cxnId="{916D3E6E-15BE-4A6B-B6D0-021AEEB91335}">
      <dgm:prSet/>
      <dgm:spPr/>
      <dgm:t>
        <a:bodyPr/>
        <a:lstStyle/>
        <a:p>
          <a:endParaRPr lang="en-US"/>
        </a:p>
      </dgm:t>
    </dgm:pt>
    <dgm:pt modelId="{CE90E21D-4565-46B7-93ED-4F1748F5DF5A}" type="pres">
      <dgm:prSet presAssocID="{ABFF70DD-C942-48FF-98C2-BFAA96120BDC}" presName="outerComposite" presStyleCnt="0">
        <dgm:presLayoutVars>
          <dgm:chMax val="5"/>
          <dgm:dir/>
          <dgm:resizeHandles val="exact"/>
        </dgm:presLayoutVars>
      </dgm:prSet>
      <dgm:spPr/>
    </dgm:pt>
    <dgm:pt modelId="{26AA754F-A30E-4FAA-9AC2-93412684C8C8}" type="pres">
      <dgm:prSet presAssocID="{ABFF70DD-C942-48FF-98C2-BFAA96120BDC}" presName="dummyMaxCanvas" presStyleCnt="0">
        <dgm:presLayoutVars/>
      </dgm:prSet>
      <dgm:spPr/>
    </dgm:pt>
    <dgm:pt modelId="{628FF781-A8D7-4841-BB58-C7F1652ADF72}" type="pres">
      <dgm:prSet presAssocID="{ABFF70DD-C942-48FF-98C2-BFAA96120BDC}" presName="ThreeNodes_1" presStyleLbl="node1" presStyleIdx="0" presStyleCnt="3">
        <dgm:presLayoutVars>
          <dgm:bulletEnabled val="1"/>
        </dgm:presLayoutVars>
      </dgm:prSet>
      <dgm:spPr/>
    </dgm:pt>
    <dgm:pt modelId="{58FDE293-6390-479D-9B70-B0D8E7C7BC2E}" type="pres">
      <dgm:prSet presAssocID="{ABFF70DD-C942-48FF-98C2-BFAA96120BDC}" presName="ThreeNodes_2" presStyleLbl="node1" presStyleIdx="1" presStyleCnt="3">
        <dgm:presLayoutVars>
          <dgm:bulletEnabled val="1"/>
        </dgm:presLayoutVars>
      </dgm:prSet>
      <dgm:spPr/>
    </dgm:pt>
    <dgm:pt modelId="{FE23CA3A-3351-4B9D-9428-80DFA6A7190A}" type="pres">
      <dgm:prSet presAssocID="{ABFF70DD-C942-48FF-98C2-BFAA96120BDC}" presName="ThreeNodes_3" presStyleLbl="node1" presStyleIdx="2" presStyleCnt="3">
        <dgm:presLayoutVars>
          <dgm:bulletEnabled val="1"/>
        </dgm:presLayoutVars>
      </dgm:prSet>
      <dgm:spPr/>
    </dgm:pt>
    <dgm:pt modelId="{E56B27D9-E501-4EBC-8DFE-9C42D351925D}" type="pres">
      <dgm:prSet presAssocID="{ABFF70DD-C942-48FF-98C2-BFAA96120BDC}" presName="ThreeConn_1-2" presStyleLbl="fgAccFollowNode1" presStyleIdx="0" presStyleCnt="2">
        <dgm:presLayoutVars>
          <dgm:bulletEnabled val="1"/>
        </dgm:presLayoutVars>
      </dgm:prSet>
      <dgm:spPr/>
    </dgm:pt>
    <dgm:pt modelId="{CEEE3E7A-2486-4102-9D01-D98DE54A80AB}" type="pres">
      <dgm:prSet presAssocID="{ABFF70DD-C942-48FF-98C2-BFAA96120BDC}" presName="ThreeConn_2-3" presStyleLbl="fgAccFollowNode1" presStyleIdx="1" presStyleCnt="2">
        <dgm:presLayoutVars>
          <dgm:bulletEnabled val="1"/>
        </dgm:presLayoutVars>
      </dgm:prSet>
      <dgm:spPr/>
    </dgm:pt>
    <dgm:pt modelId="{DECCC1E3-46F5-4306-8FBB-DD0F47FEF438}" type="pres">
      <dgm:prSet presAssocID="{ABFF70DD-C942-48FF-98C2-BFAA96120BDC}" presName="ThreeNodes_1_text" presStyleLbl="node1" presStyleIdx="2" presStyleCnt="3">
        <dgm:presLayoutVars>
          <dgm:bulletEnabled val="1"/>
        </dgm:presLayoutVars>
      </dgm:prSet>
      <dgm:spPr/>
    </dgm:pt>
    <dgm:pt modelId="{3AA35CEE-8F24-4A79-893D-AE6C8354AF96}" type="pres">
      <dgm:prSet presAssocID="{ABFF70DD-C942-48FF-98C2-BFAA96120BDC}" presName="ThreeNodes_2_text" presStyleLbl="node1" presStyleIdx="2" presStyleCnt="3">
        <dgm:presLayoutVars>
          <dgm:bulletEnabled val="1"/>
        </dgm:presLayoutVars>
      </dgm:prSet>
      <dgm:spPr/>
    </dgm:pt>
    <dgm:pt modelId="{458F93C5-C04F-4991-9BDB-5D88AD8C04D2}" type="pres">
      <dgm:prSet presAssocID="{ABFF70DD-C942-48FF-98C2-BFAA96120BDC}" presName="ThreeNodes_3_text" presStyleLbl="node1" presStyleIdx="2" presStyleCnt="3">
        <dgm:presLayoutVars>
          <dgm:bulletEnabled val="1"/>
        </dgm:presLayoutVars>
      </dgm:prSet>
      <dgm:spPr/>
    </dgm:pt>
  </dgm:ptLst>
  <dgm:cxnLst>
    <dgm:cxn modelId="{A7FBEC08-723F-454E-B704-EC7DB7107EBC}" type="presOf" srcId="{F86CB05D-0353-4315-98CE-0222246B1B95}" destId="{58FDE293-6390-479D-9B70-B0D8E7C7BC2E}" srcOrd="0" destOrd="0" presId="urn:microsoft.com/office/officeart/2005/8/layout/vProcess5"/>
    <dgm:cxn modelId="{F5F48F19-E636-42BD-BB75-54F5A9711501}" type="presOf" srcId="{ABFF70DD-C942-48FF-98C2-BFAA96120BDC}" destId="{CE90E21D-4565-46B7-93ED-4F1748F5DF5A}" srcOrd="0" destOrd="0" presId="urn:microsoft.com/office/officeart/2005/8/layout/vProcess5"/>
    <dgm:cxn modelId="{6A025723-8D69-4852-B6F0-2698D51013E9}" type="presOf" srcId="{92B22F8A-3529-4391-B347-5535B4A5FCB4}" destId="{458F93C5-C04F-4991-9BDB-5D88AD8C04D2}" srcOrd="1" destOrd="0" presId="urn:microsoft.com/office/officeart/2005/8/layout/vProcess5"/>
    <dgm:cxn modelId="{A2D72A27-5E81-4066-82FD-D053D7724647}" type="presOf" srcId="{6253652E-1A12-406C-B50D-2A8BA93DD626}" destId="{E56B27D9-E501-4EBC-8DFE-9C42D351925D}" srcOrd="0" destOrd="0" presId="urn:microsoft.com/office/officeart/2005/8/layout/vProcess5"/>
    <dgm:cxn modelId="{4E67BC30-76F8-49A1-BA11-8B74594D02EE}" type="presOf" srcId="{E09A1E1D-5E25-433C-8548-DFAFAF8E993D}" destId="{DECCC1E3-46F5-4306-8FBB-DD0F47FEF438}" srcOrd="1" destOrd="0" presId="urn:microsoft.com/office/officeart/2005/8/layout/vProcess5"/>
    <dgm:cxn modelId="{92FE1348-7A65-4F97-BC9D-47D566D3D126}" type="presOf" srcId="{E09A1E1D-5E25-433C-8548-DFAFAF8E993D}" destId="{628FF781-A8D7-4841-BB58-C7F1652ADF72}" srcOrd="0" destOrd="0" presId="urn:microsoft.com/office/officeart/2005/8/layout/vProcess5"/>
    <dgm:cxn modelId="{E853264B-818A-4012-9979-8964706619B0}" type="presOf" srcId="{92B22F8A-3529-4391-B347-5535B4A5FCB4}" destId="{FE23CA3A-3351-4B9D-9428-80DFA6A7190A}" srcOrd="0" destOrd="0" presId="urn:microsoft.com/office/officeart/2005/8/layout/vProcess5"/>
    <dgm:cxn modelId="{916D3E6E-15BE-4A6B-B6D0-021AEEB91335}" srcId="{ABFF70DD-C942-48FF-98C2-BFAA96120BDC}" destId="{92B22F8A-3529-4391-B347-5535B4A5FCB4}" srcOrd="2" destOrd="0" parTransId="{4AF1AA13-7D69-45A9-AA45-CC41113370AE}" sibTransId="{6F4D3405-B736-44DA-9213-FA700BBB5E17}"/>
    <dgm:cxn modelId="{3421B39B-FE19-4A87-92F8-9872F1A44C12}" srcId="{ABFF70DD-C942-48FF-98C2-BFAA96120BDC}" destId="{F86CB05D-0353-4315-98CE-0222246B1B95}" srcOrd="1" destOrd="0" parTransId="{B0D544B0-20E2-4F4F-92B2-B2995A209AAA}" sibTransId="{9C88A5B8-BDA7-4A16-845C-250E60C817D9}"/>
    <dgm:cxn modelId="{075C1DB2-5A27-41BF-9F7F-E84C23E47AE1}" type="presOf" srcId="{9C88A5B8-BDA7-4A16-845C-250E60C817D9}" destId="{CEEE3E7A-2486-4102-9D01-D98DE54A80AB}" srcOrd="0" destOrd="0" presId="urn:microsoft.com/office/officeart/2005/8/layout/vProcess5"/>
    <dgm:cxn modelId="{9E31FEBD-EB70-404D-96E7-9EE93FE4FCB5}" type="presOf" srcId="{F86CB05D-0353-4315-98CE-0222246B1B95}" destId="{3AA35CEE-8F24-4A79-893D-AE6C8354AF96}" srcOrd="1" destOrd="0" presId="urn:microsoft.com/office/officeart/2005/8/layout/vProcess5"/>
    <dgm:cxn modelId="{DE1A2CFF-5CF9-480C-B2DD-B650EAF87D3D}" srcId="{ABFF70DD-C942-48FF-98C2-BFAA96120BDC}" destId="{E09A1E1D-5E25-433C-8548-DFAFAF8E993D}" srcOrd="0" destOrd="0" parTransId="{676627E6-D38B-468C-BE99-BF378B553140}" sibTransId="{6253652E-1A12-406C-B50D-2A8BA93DD626}"/>
    <dgm:cxn modelId="{5ABC7154-7CB6-4455-B179-FD6DE766414D}" type="presParOf" srcId="{CE90E21D-4565-46B7-93ED-4F1748F5DF5A}" destId="{26AA754F-A30E-4FAA-9AC2-93412684C8C8}" srcOrd="0" destOrd="0" presId="urn:microsoft.com/office/officeart/2005/8/layout/vProcess5"/>
    <dgm:cxn modelId="{4AF83844-3A91-4E49-A605-4129531F8252}" type="presParOf" srcId="{CE90E21D-4565-46B7-93ED-4F1748F5DF5A}" destId="{628FF781-A8D7-4841-BB58-C7F1652ADF72}" srcOrd="1" destOrd="0" presId="urn:microsoft.com/office/officeart/2005/8/layout/vProcess5"/>
    <dgm:cxn modelId="{65A11501-0FE1-46C2-A6C7-6D0F4E1B937F}" type="presParOf" srcId="{CE90E21D-4565-46B7-93ED-4F1748F5DF5A}" destId="{58FDE293-6390-479D-9B70-B0D8E7C7BC2E}" srcOrd="2" destOrd="0" presId="urn:microsoft.com/office/officeart/2005/8/layout/vProcess5"/>
    <dgm:cxn modelId="{97CAC465-0469-44FC-A18E-0720D619C0E1}" type="presParOf" srcId="{CE90E21D-4565-46B7-93ED-4F1748F5DF5A}" destId="{FE23CA3A-3351-4B9D-9428-80DFA6A7190A}" srcOrd="3" destOrd="0" presId="urn:microsoft.com/office/officeart/2005/8/layout/vProcess5"/>
    <dgm:cxn modelId="{B2511C81-A473-49F1-8625-B634618BD2A1}" type="presParOf" srcId="{CE90E21D-4565-46B7-93ED-4F1748F5DF5A}" destId="{E56B27D9-E501-4EBC-8DFE-9C42D351925D}" srcOrd="4" destOrd="0" presId="urn:microsoft.com/office/officeart/2005/8/layout/vProcess5"/>
    <dgm:cxn modelId="{3BF7A903-E996-4860-ACBA-F2974FE0F421}" type="presParOf" srcId="{CE90E21D-4565-46B7-93ED-4F1748F5DF5A}" destId="{CEEE3E7A-2486-4102-9D01-D98DE54A80AB}" srcOrd="5" destOrd="0" presId="urn:microsoft.com/office/officeart/2005/8/layout/vProcess5"/>
    <dgm:cxn modelId="{79187290-A571-49FE-9B68-3BFB2142C8CA}" type="presParOf" srcId="{CE90E21D-4565-46B7-93ED-4F1748F5DF5A}" destId="{DECCC1E3-46F5-4306-8FBB-DD0F47FEF438}" srcOrd="6" destOrd="0" presId="urn:microsoft.com/office/officeart/2005/8/layout/vProcess5"/>
    <dgm:cxn modelId="{417B6A13-DDD3-4B41-9D65-A431F4583F21}" type="presParOf" srcId="{CE90E21D-4565-46B7-93ED-4F1748F5DF5A}" destId="{3AA35CEE-8F24-4A79-893D-AE6C8354AF96}" srcOrd="7" destOrd="0" presId="urn:microsoft.com/office/officeart/2005/8/layout/vProcess5"/>
    <dgm:cxn modelId="{1FCC9C15-BC22-49DB-B02E-6274D049A788}" type="presParOf" srcId="{CE90E21D-4565-46B7-93ED-4F1748F5DF5A}" destId="{458F93C5-C04F-4991-9BDB-5D88AD8C04D2}" srcOrd="8"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3EF5E-CB12-455A-BE04-39D75BA4C4D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F8D88E4-9829-4BD9-B29F-27976256B550}">
      <dgm:prSet/>
      <dgm:spPr/>
      <dgm:t>
        <a:bodyPr/>
        <a:lstStyle/>
        <a:p>
          <a:r>
            <a:rPr lang="en-US"/>
            <a:t>Data was divided into three categories:</a:t>
          </a:r>
        </a:p>
      </dgm:t>
    </dgm:pt>
    <dgm:pt modelId="{73E711F5-7BF4-42AE-ABA1-B5A8656C2FD8}" type="parTrans" cxnId="{50650082-ECF7-477A-AAEC-BC9AE5515E98}">
      <dgm:prSet/>
      <dgm:spPr/>
      <dgm:t>
        <a:bodyPr/>
        <a:lstStyle/>
        <a:p>
          <a:endParaRPr lang="en-US"/>
        </a:p>
      </dgm:t>
    </dgm:pt>
    <dgm:pt modelId="{77F429BB-B06C-4FA8-B77F-7A84F2CD33FB}" type="sibTrans" cxnId="{50650082-ECF7-477A-AAEC-BC9AE5515E98}">
      <dgm:prSet/>
      <dgm:spPr/>
      <dgm:t>
        <a:bodyPr/>
        <a:lstStyle/>
        <a:p>
          <a:endParaRPr lang="en-US"/>
        </a:p>
      </dgm:t>
    </dgm:pt>
    <dgm:pt modelId="{B1078755-0331-4D8D-853C-2B474A73651E}">
      <dgm:prSet/>
      <dgm:spPr/>
      <dgm:t>
        <a:bodyPr/>
        <a:lstStyle/>
        <a:p>
          <a:r>
            <a:rPr lang="en-US"/>
            <a:t>-United Kingdom</a:t>
          </a:r>
        </a:p>
      </dgm:t>
    </dgm:pt>
    <dgm:pt modelId="{3ED705C6-A619-4849-A47F-A99011A49AA1}" type="parTrans" cxnId="{BB7AAA5C-8C2C-4AED-B6B4-18C6A41C0B90}">
      <dgm:prSet/>
      <dgm:spPr/>
      <dgm:t>
        <a:bodyPr/>
        <a:lstStyle/>
        <a:p>
          <a:endParaRPr lang="en-US"/>
        </a:p>
      </dgm:t>
    </dgm:pt>
    <dgm:pt modelId="{DAE08687-AB23-49C9-B624-34994B3EBED6}" type="sibTrans" cxnId="{BB7AAA5C-8C2C-4AED-B6B4-18C6A41C0B90}">
      <dgm:prSet/>
      <dgm:spPr/>
      <dgm:t>
        <a:bodyPr/>
        <a:lstStyle/>
        <a:p>
          <a:endParaRPr lang="en-US"/>
        </a:p>
      </dgm:t>
    </dgm:pt>
    <dgm:pt modelId="{B5F24A69-AE1A-4F2A-B9F9-28E2D26A8D5F}">
      <dgm:prSet/>
      <dgm:spPr/>
      <dgm:t>
        <a:bodyPr/>
        <a:lstStyle/>
        <a:p>
          <a:r>
            <a:rPr lang="en-US"/>
            <a:t>-Asian region</a:t>
          </a:r>
        </a:p>
      </dgm:t>
    </dgm:pt>
    <dgm:pt modelId="{65B34992-81BB-4281-90C9-8637B59D8128}" type="parTrans" cxnId="{F030226A-8332-4557-9EF5-D6FB4D0B42D9}">
      <dgm:prSet/>
      <dgm:spPr/>
      <dgm:t>
        <a:bodyPr/>
        <a:lstStyle/>
        <a:p>
          <a:endParaRPr lang="en-US"/>
        </a:p>
      </dgm:t>
    </dgm:pt>
    <dgm:pt modelId="{73CD9134-7D0A-40D1-855A-79C65808CBA0}" type="sibTrans" cxnId="{F030226A-8332-4557-9EF5-D6FB4D0B42D9}">
      <dgm:prSet/>
      <dgm:spPr/>
      <dgm:t>
        <a:bodyPr/>
        <a:lstStyle/>
        <a:p>
          <a:endParaRPr lang="en-US"/>
        </a:p>
      </dgm:t>
    </dgm:pt>
    <dgm:pt modelId="{BECC4632-A1D0-4459-9FA3-461103056EC5}">
      <dgm:prSet/>
      <dgm:spPr/>
      <dgm:t>
        <a:bodyPr/>
        <a:lstStyle/>
        <a:p>
          <a:r>
            <a:rPr lang="en-US"/>
            <a:t>-Non Asian region</a:t>
          </a:r>
        </a:p>
      </dgm:t>
    </dgm:pt>
    <dgm:pt modelId="{BDB77E02-90D3-4247-BDCA-84E6B4089ECE}" type="parTrans" cxnId="{B0B2604B-58C5-4CF1-A30C-442F39F29FF1}">
      <dgm:prSet/>
      <dgm:spPr/>
      <dgm:t>
        <a:bodyPr/>
        <a:lstStyle/>
        <a:p>
          <a:endParaRPr lang="en-US"/>
        </a:p>
      </dgm:t>
    </dgm:pt>
    <dgm:pt modelId="{E3A53BB6-D332-48E4-9842-D5B6B96F7CA4}" type="sibTrans" cxnId="{B0B2604B-58C5-4CF1-A30C-442F39F29FF1}">
      <dgm:prSet/>
      <dgm:spPr/>
      <dgm:t>
        <a:bodyPr/>
        <a:lstStyle/>
        <a:p>
          <a:endParaRPr lang="en-US"/>
        </a:p>
      </dgm:t>
    </dgm:pt>
    <dgm:pt modelId="{A08C6CEF-A5B0-4AF4-93CA-F2B98B73A01F}">
      <dgm:prSet/>
      <dgm:spPr/>
      <dgm:t>
        <a:bodyPr/>
        <a:lstStyle/>
        <a:p>
          <a:r>
            <a:rPr lang="en-US"/>
            <a:t>Each category was analyzed for key matrics like total sales ,average sales,product performance, and customer behavior.</a:t>
          </a:r>
        </a:p>
      </dgm:t>
    </dgm:pt>
    <dgm:pt modelId="{EBBBF71F-15B6-47EB-B3E9-908D8ADAF2D2}" type="parTrans" cxnId="{079526F3-74A0-4734-BE97-55AD4A7CEB28}">
      <dgm:prSet/>
      <dgm:spPr/>
      <dgm:t>
        <a:bodyPr/>
        <a:lstStyle/>
        <a:p>
          <a:endParaRPr lang="en-US"/>
        </a:p>
      </dgm:t>
    </dgm:pt>
    <dgm:pt modelId="{77561CA0-18A2-4CAF-B604-685A1094E203}" type="sibTrans" cxnId="{079526F3-74A0-4734-BE97-55AD4A7CEB28}">
      <dgm:prSet/>
      <dgm:spPr/>
      <dgm:t>
        <a:bodyPr/>
        <a:lstStyle/>
        <a:p>
          <a:endParaRPr lang="en-US"/>
        </a:p>
      </dgm:t>
    </dgm:pt>
    <dgm:pt modelId="{A834E9D2-45D0-4F99-BE58-6F952CE55A55}" type="pres">
      <dgm:prSet presAssocID="{5E03EF5E-CB12-455A-BE04-39D75BA4C4D3}" presName="hierChild1" presStyleCnt="0">
        <dgm:presLayoutVars>
          <dgm:chPref val="1"/>
          <dgm:dir/>
          <dgm:animOne val="branch"/>
          <dgm:animLvl val="lvl"/>
          <dgm:resizeHandles/>
        </dgm:presLayoutVars>
      </dgm:prSet>
      <dgm:spPr/>
    </dgm:pt>
    <dgm:pt modelId="{11EB48A2-A274-46A9-8DA0-A4B6FC25FAD4}" type="pres">
      <dgm:prSet presAssocID="{9F8D88E4-9829-4BD9-B29F-27976256B550}" presName="hierRoot1" presStyleCnt="0"/>
      <dgm:spPr/>
    </dgm:pt>
    <dgm:pt modelId="{5D37B6DE-3775-4C03-94F9-459ECD343911}" type="pres">
      <dgm:prSet presAssocID="{9F8D88E4-9829-4BD9-B29F-27976256B550}" presName="composite" presStyleCnt="0"/>
      <dgm:spPr/>
    </dgm:pt>
    <dgm:pt modelId="{204F1ED4-E00D-4DE7-B113-04EDD81599D0}" type="pres">
      <dgm:prSet presAssocID="{9F8D88E4-9829-4BD9-B29F-27976256B550}" presName="background" presStyleLbl="node0" presStyleIdx="0" presStyleCnt="2"/>
      <dgm:spPr/>
    </dgm:pt>
    <dgm:pt modelId="{F4A98C1D-6247-41A6-AEEE-FEF6860F25FF}" type="pres">
      <dgm:prSet presAssocID="{9F8D88E4-9829-4BD9-B29F-27976256B550}" presName="text" presStyleLbl="fgAcc0" presStyleIdx="0" presStyleCnt="2">
        <dgm:presLayoutVars>
          <dgm:chPref val="3"/>
        </dgm:presLayoutVars>
      </dgm:prSet>
      <dgm:spPr/>
    </dgm:pt>
    <dgm:pt modelId="{ED1E1756-D10D-4117-82F9-F51E3E4CF31D}" type="pres">
      <dgm:prSet presAssocID="{9F8D88E4-9829-4BD9-B29F-27976256B550}" presName="hierChild2" presStyleCnt="0"/>
      <dgm:spPr/>
    </dgm:pt>
    <dgm:pt modelId="{172A1C9A-4A6C-4AEC-998E-8F979C8C69A8}" type="pres">
      <dgm:prSet presAssocID="{3ED705C6-A619-4849-A47F-A99011A49AA1}" presName="Name10" presStyleLbl="parChTrans1D2" presStyleIdx="0" presStyleCnt="3"/>
      <dgm:spPr/>
    </dgm:pt>
    <dgm:pt modelId="{154B910A-F7B6-4CE6-B18B-76BD75BF8BC0}" type="pres">
      <dgm:prSet presAssocID="{B1078755-0331-4D8D-853C-2B474A73651E}" presName="hierRoot2" presStyleCnt="0"/>
      <dgm:spPr/>
    </dgm:pt>
    <dgm:pt modelId="{060E19E0-1750-4F59-A8BC-5D64EBBD00FE}" type="pres">
      <dgm:prSet presAssocID="{B1078755-0331-4D8D-853C-2B474A73651E}" presName="composite2" presStyleCnt="0"/>
      <dgm:spPr/>
    </dgm:pt>
    <dgm:pt modelId="{D5232C03-AB79-4A14-A526-E35F6E28AC06}" type="pres">
      <dgm:prSet presAssocID="{B1078755-0331-4D8D-853C-2B474A73651E}" presName="background2" presStyleLbl="node2" presStyleIdx="0" presStyleCnt="3"/>
      <dgm:spPr/>
    </dgm:pt>
    <dgm:pt modelId="{D22D3DE4-CBDE-46F9-9D19-4622B92EBBDF}" type="pres">
      <dgm:prSet presAssocID="{B1078755-0331-4D8D-853C-2B474A73651E}" presName="text2" presStyleLbl="fgAcc2" presStyleIdx="0" presStyleCnt="3">
        <dgm:presLayoutVars>
          <dgm:chPref val="3"/>
        </dgm:presLayoutVars>
      </dgm:prSet>
      <dgm:spPr/>
    </dgm:pt>
    <dgm:pt modelId="{4E93D20A-C4F1-4825-BBD6-993B5EE684EC}" type="pres">
      <dgm:prSet presAssocID="{B1078755-0331-4D8D-853C-2B474A73651E}" presName="hierChild3" presStyleCnt="0"/>
      <dgm:spPr/>
    </dgm:pt>
    <dgm:pt modelId="{6A452C80-72CB-4C27-9737-BD031D2A4C93}" type="pres">
      <dgm:prSet presAssocID="{65B34992-81BB-4281-90C9-8637B59D8128}" presName="Name10" presStyleLbl="parChTrans1D2" presStyleIdx="1" presStyleCnt="3"/>
      <dgm:spPr/>
    </dgm:pt>
    <dgm:pt modelId="{9EAD37B4-9059-4A98-9444-423EDA423670}" type="pres">
      <dgm:prSet presAssocID="{B5F24A69-AE1A-4F2A-B9F9-28E2D26A8D5F}" presName="hierRoot2" presStyleCnt="0"/>
      <dgm:spPr/>
    </dgm:pt>
    <dgm:pt modelId="{790C2E62-88C0-4E8E-A0CA-56B9C99A030D}" type="pres">
      <dgm:prSet presAssocID="{B5F24A69-AE1A-4F2A-B9F9-28E2D26A8D5F}" presName="composite2" presStyleCnt="0"/>
      <dgm:spPr/>
    </dgm:pt>
    <dgm:pt modelId="{96CFFF0E-2CD4-44D0-9AEF-3C0927137AA8}" type="pres">
      <dgm:prSet presAssocID="{B5F24A69-AE1A-4F2A-B9F9-28E2D26A8D5F}" presName="background2" presStyleLbl="node2" presStyleIdx="1" presStyleCnt="3"/>
      <dgm:spPr/>
    </dgm:pt>
    <dgm:pt modelId="{D195D520-9667-4F79-BEC1-E3559B01EE22}" type="pres">
      <dgm:prSet presAssocID="{B5F24A69-AE1A-4F2A-B9F9-28E2D26A8D5F}" presName="text2" presStyleLbl="fgAcc2" presStyleIdx="1" presStyleCnt="3">
        <dgm:presLayoutVars>
          <dgm:chPref val="3"/>
        </dgm:presLayoutVars>
      </dgm:prSet>
      <dgm:spPr/>
    </dgm:pt>
    <dgm:pt modelId="{679DFD7F-4204-4AA6-87B1-1991F58E9891}" type="pres">
      <dgm:prSet presAssocID="{B5F24A69-AE1A-4F2A-B9F9-28E2D26A8D5F}" presName="hierChild3" presStyleCnt="0"/>
      <dgm:spPr/>
    </dgm:pt>
    <dgm:pt modelId="{280490A6-B2D2-4DAD-9249-A80D98D1848E}" type="pres">
      <dgm:prSet presAssocID="{BDB77E02-90D3-4247-BDCA-84E6B4089ECE}" presName="Name10" presStyleLbl="parChTrans1D2" presStyleIdx="2" presStyleCnt="3"/>
      <dgm:spPr/>
    </dgm:pt>
    <dgm:pt modelId="{D533E688-87EA-46D4-9571-8F6D3A5D9F33}" type="pres">
      <dgm:prSet presAssocID="{BECC4632-A1D0-4459-9FA3-461103056EC5}" presName="hierRoot2" presStyleCnt="0"/>
      <dgm:spPr/>
    </dgm:pt>
    <dgm:pt modelId="{43B059EA-E512-4313-A75A-9863E1AEDEE2}" type="pres">
      <dgm:prSet presAssocID="{BECC4632-A1D0-4459-9FA3-461103056EC5}" presName="composite2" presStyleCnt="0"/>
      <dgm:spPr/>
    </dgm:pt>
    <dgm:pt modelId="{0695F95D-458E-48DB-9245-601E53DA1A28}" type="pres">
      <dgm:prSet presAssocID="{BECC4632-A1D0-4459-9FA3-461103056EC5}" presName="background2" presStyleLbl="node2" presStyleIdx="2" presStyleCnt="3"/>
      <dgm:spPr/>
    </dgm:pt>
    <dgm:pt modelId="{646289CA-C9D7-4037-A12F-B52C706E8827}" type="pres">
      <dgm:prSet presAssocID="{BECC4632-A1D0-4459-9FA3-461103056EC5}" presName="text2" presStyleLbl="fgAcc2" presStyleIdx="2" presStyleCnt="3">
        <dgm:presLayoutVars>
          <dgm:chPref val="3"/>
        </dgm:presLayoutVars>
      </dgm:prSet>
      <dgm:spPr/>
    </dgm:pt>
    <dgm:pt modelId="{A450D73C-999F-4723-A455-09C351CC1013}" type="pres">
      <dgm:prSet presAssocID="{BECC4632-A1D0-4459-9FA3-461103056EC5}" presName="hierChild3" presStyleCnt="0"/>
      <dgm:spPr/>
    </dgm:pt>
    <dgm:pt modelId="{7895A990-234C-463D-B360-E5CF6AA70067}" type="pres">
      <dgm:prSet presAssocID="{A08C6CEF-A5B0-4AF4-93CA-F2B98B73A01F}" presName="hierRoot1" presStyleCnt="0"/>
      <dgm:spPr/>
    </dgm:pt>
    <dgm:pt modelId="{2F7137F3-5ACD-4010-A559-AD5112EF92EC}" type="pres">
      <dgm:prSet presAssocID="{A08C6CEF-A5B0-4AF4-93CA-F2B98B73A01F}" presName="composite" presStyleCnt="0"/>
      <dgm:spPr/>
    </dgm:pt>
    <dgm:pt modelId="{A5AA60AF-D93E-4C1D-9CA0-7F64F13DD41F}" type="pres">
      <dgm:prSet presAssocID="{A08C6CEF-A5B0-4AF4-93CA-F2B98B73A01F}" presName="background" presStyleLbl="node0" presStyleIdx="1" presStyleCnt="2"/>
      <dgm:spPr/>
    </dgm:pt>
    <dgm:pt modelId="{3D08C6EA-1B4F-4BCA-94B7-120D0C137C83}" type="pres">
      <dgm:prSet presAssocID="{A08C6CEF-A5B0-4AF4-93CA-F2B98B73A01F}" presName="text" presStyleLbl="fgAcc0" presStyleIdx="1" presStyleCnt="2">
        <dgm:presLayoutVars>
          <dgm:chPref val="3"/>
        </dgm:presLayoutVars>
      </dgm:prSet>
      <dgm:spPr/>
    </dgm:pt>
    <dgm:pt modelId="{15AE1ECF-821A-409E-9C90-0E90331FAB90}" type="pres">
      <dgm:prSet presAssocID="{A08C6CEF-A5B0-4AF4-93CA-F2B98B73A01F}" presName="hierChild2" presStyleCnt="0"/>
      <dgm:spPr/>
    </dgm:pt>
  </dgm:ptLst>
  <dgm:cxnLst>
    <dgm:cxn modelId="{C47C012C-C283-447A-926E-54CFBD03F762}" type="presOf" srcId="{B1078755-0331-4D8D-853C-2B474A73651E}" destId="{D22D3DE4-CBDE-46F9-9D19-4622B92EBBDF}" srcOrd="0" destOrd="0" presId="urn:microsoft.com/office/officeart/2005/8/layout/hierarchy1"/>
    <dgm:cxn modelId="{C611013C-9024-4032-A8C5-F7E0B3FE6BF3}" type="presOf" srcId="{BDB77E02-90D3-4247-BDCA-84E6B4089ECE}" destId="{280490A6-B2D2-4DAD-9249-A80D98D1848E}" srcOrd="0" destOrd="0" presId="urn:microsoft.com/office/officeart/2005/8/layout/hierarchy1"/>
    <dgm:cxn modelId="{CAF71B3E-5B7D-44D2-ACBF-EE57B6567175}" type="presOf" srcId="{A08C6CEF-A5B0-4AF4-93CA-F2B98B73A01F}" destId="{3D08C6EA-1B4F-4BCA-94B7-120D0C137C83}" srcOrd="0" destOrd="0" presId="urn:microsoft.com/office/officeart/2005/8/layout/hierarchy1"/>
    <dgm:cxn modelId="{BB7AAA5C-8C2C-4AED-B6B4-18C6A41C0B90}" srcId="{9F8D88E4-9829-4BD9-B29F-27976256B550}" destId="{B1078755-0331-4D8D-853C-2B474A73651E}" srcOrd="0" destOrd="0" parTransId="{3ED705C6-A619-4849-A47F-A99011A49AA1}" sibTransId="{DAE08687-AB23-49C9-B624-34994B3EBED6}"/>
    <dgm:cxn modelId="{F030226A-8332-4557-9EF5-D6FB4D0B42D9}" srcId="{9F8D88E4-9829-4BD9-B29F-27976256B550}" destId="{B5F24A69-AE1A-4F2A-B9F9-28E2D26A8D5F}" srcOrd="1" destOrd="0" parTransId="{65B34992-81BB-4281-90C9-8637B59D8128}" sibTransId="{73CD9134-7D0A-40D1-855A-79C65808CBA0}"/>
    <dgm:cxn modelId="{B0B2604B-58C5-4CF1-A30C-442F39F29FF1}" srcId="{9F8D88E4-9829-4BD9-B29F-27976256B550}" destId="{BECC4632-A1D0-4459-9FA3-461103056EC5}" srcOrd="2" destOrd="0" parTransId="{BDB77E02-90D3-4247-BDCA-84E6B4089ECE}" sibTransId="{E3A53BB6-D332-48E4-9842-D5B6B96F7CA4}"/>
    <dgm:cxn modelId="{777F766E-A8A1-47A3-819F-4CBB89721390}" type="presOf" srcId="{3ED705C6-A619-4849-A47F-A99011A49AA1}" destId="{172A1C9A-4A6C-4AEC-998E-8F979C8C69A8}" srcOrd="0" destOrd="0" presId="urn:microsoft.com/office/officeart/2005/8/layout/hierarchy1"/>
    <dgm:cxn modelId="{C5F3EC6E-F40B-4168-9468-D0339051A4BB}" type="presOf" srcId="{BECC4632-A1D0-4459-9FA3-461103056EC5}" destId="{646289CA-C9D7-4037-A12F-B52C706E8827}" srcOrd="0" destOrd="0" presId="urn:microsoft.com/office/officeart/2005/8/layout/hierarchy1"/>
    <dgm:cxn modelId="{926F836F-F29E-406E-896B-185F50B11AA5}" type="presOf" srcId="{B5F24A69-AE1A-4F2A-B9F9-28E2D26A8D5F}" destId="{D195D520-9667-4F79-BEC1-E3559B01EE22}" srcOrd="0" destOrd="0" presId="urn:microsoft.com/office/officeart/2005/8/layout/hierarchy1"/>
    <dgm:cxn modelId="{50650082-ECF7-477A-AAEC-BC9AE5515E98}" srcId="{5E03EF5E-CB12-455A-BE04-39D75BA4C4D3}" destId="{9F8D88E4-9829-4BD9-B29F-27976256B550}" srcOrd="0" destOrd="0" parTransId="{73E711F5-7BF4-42AE-ABA1-B5A8656C2FD8}" sibTransId="{77F429BB-B06C-4FA8-B77F-7A84F2CD33FB}"/>
    <dgm:cxn modelId="{0853C19F-36CB-4382-9F06-E1E2005F4CF2}" type="presOf" srcId="{9F8D88E4-9829-4BD9-B29F-27976256B550}" destId="{F4A98C1D-6247-41A6-AEEE-FEF6860F25FF}" srcOrd="0" destOrd="0" presId="urn:microsoft.com/office/officeart/2005/8/layout/hierarchy1"/>
    <dgm:cxn modelId="{A8F7DFCF-C8C7-4D84-A1C9-C4541568AC7B}" type="presOf" srcId="{5E03EF5E-CB12-455A-BE04-39D75BA4C4D3}" destId="{A834E9D2-45D0-4F99-BE58-6F952CE55A55}" srcOrd="0" destOrd="0" presId="urn:microsoft.com/office/officeart/2005/8/layout/hierarchy1"/>
    <dgm:cxn modelId="{8C6931F2-B0AD-4FA3-A362-0885ECE7BD4C}" type="presOf" srcId="{65B34992-81BB-4281-90C9-8637B59D8128}" destId="{6A452C80-72CB-4C27-9737-BD031D2A4C93}" srcOrd="0" destOrd="0" presId="urn:microsoft.com/office/officeart/2005/8/layout/hierarchy1"/>
    <dgm:cxn modelId="{079526F3-74A0-4734-BE97-55AD4A7CEB28}" srcId="{5E03EF5E-CB12-455A-BE04-39D75BA4C4D3}" destId="{A08C6CEF-A5B0-4AF4-93CA-F2B98B73A01F}" srcOrd="1" destOrd="0" parTransId="{EBBBF71F-15B6-47EB-B3E9-908D8ADAF2D2}" sibTransId="{77561CA0-18A2-4CAF-B604-685A1094E203}"/>
    <dgm:cxn modelId="{39CB349E-432F-4A74-8E59-8553CCD40ED3}" type="presParOf" srcId="{A834E9D2-45D0-4F99-BE58-6F952CE55A55}" destId="{11EB48A2-A274-46A9-8DA0-A4B6FC25FAD4}" srcOrd="0" destOrd="0" presId="urn:microsoft.com/office/officeart/2005/8/layout/hierarchy1"/>
    <dgm:cxn modelId="{45F2C012-D834-4853-93EF-4634EF359B66}" type="presParOf" srcId="{11EB48A2-A274-46A9-8DA0-A4B6FC25FAD4}" destId="{5D37B6DE-3775-4C03-94F9-459ECD343911}" srcOrd="0" destOrd="0" presId="urn:microsoft.com/office/officeart/2005/8/layout/hierarchy1"/>
    <dgm:cxn modelId="{F6E66BCC-D12F-4FEC-99EB-350D8A3FDDCA}" type="presParOf" srcId="{5D37B6DE-3775-4C03-94F9-459ECD343911}" destId="{204F1ED4-E00D-4DE7-B113-04EDD81599D0}" srcOrd="0" destOrd="0" presId="urn:microsoft.com/office/officeart/2005/8/layout/hierarchy1"/>
    <dgm:cxn modelId="{40CF13E1-2D90-4367-A86C-CB5DF44ACD8E}" type="presParOf" srcId="{5D37B6DE-3775-4C03-94F9-459ECD343911}" destId="{F4A98C1D-6247-41A6-AEEE-FEF6860F25FF}" srcOrd="1" destOrd="0" presId="urn:microsoft.com/office/officeart/2005/8/layout/hierarchy1"/>
    <dgm:cxn modelId="{35F33BBF-8544-46D8-956A-485F49E567DF}" type="presParOf" srcId="{11EB48A2-A274-46A9-8DA0-A4B6FC25FAD4}" destId="{ED1E1756-D10D-4117-82F9-F51E3E4CF31D}" srcOrd="1" destOrd="0" presId="urn:microsoft.com/office/officeart/2005/8/layout/hierarchy1"/>
    <dgm:cxn modelId="{46E5B289-B86C-4DE1-A4E1-374A5BA2C07E}" type="presParOf" srcId="{ED1E1756-D10D-4117-82F9-F51E3E4CF31D}" destId="{172A1C9A-4A6C-4AEC-998E-8F979C8C69A8}" srcOrd="0" destOrd="0" presId="urn:microsoft.com/office/officeart/2005/8/layout/hierarchy1"/>
    <dgm:cxn modelId="{940DD0DB-9E4A-4066-A2FD-AE91EA32EFFA}" type="presParOf" srcId="{ED1E1756-D10D-4117-82F9-F51E3E4CF31D}" destId="{154B910A-F7B6-4CE6-B18B-76BD75BF8BC0}" srcOrd="1" destOrd="0" presId="urn:microsoft.com/office/officeart/2005/8/layout/hierarchy1"/>
    <dgm:cxn modelId="{6CD4C631-2251-4C63-852D-86FD14B363F0}" type="presParOf" srcId="{154B910A-F7B6-4CE6-B18B-76BD75BF8BC0}" destId="{060E19E0-1750-4F59-A8BC-5D64EBBD00FE}" srcOrd="0" destOrd="0" presId="urn:microsoft.com/office/officeart/2005/8/layout/hierarchy1"/>
    <dgm:cxn modelId="{C9ECC645-0057-4E8B-B63B-BA2EB050065B}" type="presParOf" srcId="{060E19E0-1750-4F59-A8BC-5D64EBBD00FE}" destId="{D5232C03-AB79-4A14-A526-E35F6E28AC06}" srcOrd="0" destOrd="0" presId="urn:microsoft.com/office/officeart/2005/8/layout/hierarchy1"/>
    <dgm:cxn modelId="{072E4768-B7C7-447B-9740-31B596ED0A60}" type="presParOf" srcId="{060E19E0-1750-4F59-A8BC-5D64EBBD00FE}" destId="{D22D3DE4-CBDE-46F9-9D19-4622B92EBBDF}" srcOrd="1" destOrd="0" presId="urn:microsoft.com/office/officeart/2005/8/layout/hierarchy1"/>
    <dgm:cxn modelId="{162344CD-3A82-4994-A2EC-45B58576862D}" type="presParOf" srcId="{154B910A-F7B6-4CE6-B18B-76BD75BF8BC0}" destId="{4E93D20A-C4F1-4825-BBD6-993B5EE684EC}" srcOrd="1" destOrd="0" presId="urn:microsoft.com/office/officeart/2005/8/layout/hierarchy1"/>
    <dgm:cxn modelId="{E1CE1D63-12FA-414F-A0AA-F1E510410454}" type="presParOf" srcId="{ED1E1756-D10D-4117-82F9-F51E3E4CF31D}" destId="{6A452C80-72CB-4C27-9737-BD031D2A4C93}" srcOrd="2" destOrd="0" presId="urn:microsoft.com/office/officeart/2005/8/layout/hierarchy1"/>
    <dgm:cxn modelId="{DEECB2B3-10A0-4BF1-BE32-3229D726F129}" type="presParOf" srcId="{ED1E1756-D10D-4117-82F9-F51E3E4CF31D}" destId="{9EAD37B4-9059-4A98-9444-423EDA423670}" srcOrd="3" destOrd="0" presId="urn:microsoft.com/office/officeart/2005/8/layout/hierarchy1"/>
    <dgm:cxn modelId="{C2352CD7-7CF0-4FE9-8102-53C34D60346F}" type="presParOf" srcId="{9EAD37B4-9059-4A98-9444-423EDA423670}" destId="{790C2E62-88C0-4E8E-A0CA-56B9C99A030D}" srcOrd="0" destOrd="0" presId="urn:microsoft.com/office/officeart/2005/8/layout/hierarchy1"/>
    <dgm:cxn modelId="{14222214-A76D-4D4E-8B48-0C1E8544B2F8}" type="presParOf" srcId="{790C2E62-88C0-4E8E-A0CA-56B9C99A030D}" destId="{96CFFF0E-2CD4-44D0-9AEF-3C0927137AA8}" srcOrd="0" destOrd="0" presId="urn:microsoft.com/office/officeart/2005/8/layout/hierarchy1"/>
    <dgm:cxn modelId="{ABA117ED-7F7B-4596-92D7-3094C28FD7E8}" type="presParOf" srcId="{790C2E62-88C0-4E8E-A0CA-56B9C99A030D}" destId="{D195D520-9667-4F79-BEC1-E3559B01EE22}" srcOrd="1" destOrd="0" presId="urn:microsoft.com/office/officeart/2005/8/layout/hierarchy1"/>
    <dgm:cxn modelId="{AFA113B5-A2A1-4C2D-A920-17DCAFDE28C8}" type="presParOf" srcId="{9EAD37B4-9059-4A98-9444-423EDA423670}" destId="{679DFD7F-4204-4AA6-87B1-1991F58E9891}" srcOrd="1" destOrd="0" presId="urn:microsoft.com/office/officeart/2005/8/layout/hierarchy1"/>
    <dgm:cxn modelId="{F0342618-9DF5-4F9C-A2B2-683FB0F6BA51}" type="presParOf" srcId="{ED1E1756-D10D-4117-82F9-F51E3E4CF31D}" destId="{280490A6-B2D2-4DAD-9249-A80D98D1848E}" srcOrd="4" destOrd="0" presId="urn:microsoft.com/office/officeart/2005/8/layout/hierarchy1"/>
    <dgm:cxn modelId="{7514F469-2F18-43BA-977E-3E2648F5C9BB}" type="presParOf" srcId="{ED1E1756-D10D-4117-82F9-F51E3E4CF31D}" destId="{D533E688-87EA-46D4-9571-8F6D3A5D9F33}" srcOrd="5" destOrd="0" presId="urn:microsoft.com/office/officeart/2005/8/layout/hierarchy1"/>
    <dgm:cxn modelId="{DBFCE82B-8E37-4240-A4BD-65A296053D2A}" type="presParOf" srcId="{D533E688-87EA-46D4-9571-8F6D3A5D9F33}" destId="{43B059EA-E512-4313-A75A-9863E1AEDEE2}" srcOrd="0" destOrd="0" presId="urn:microsoft.com/office/officeart/2005/8/layout/hierarchy1"/>
    <dgm:cxn modelId="{ED48A312-4A74-4129-866B-6616DDC3825A}" type="presParOf" srcId="{43B059EA-E512-4313-A75A-9863E1AEDEE2}" destId="{0695F95D-458E-48DB-9245-601E53DA1A28}" srcOrd="0" destOrd="0" presId="urn:microsoft.com/office/officeart/2005/8/layout/hierarchy1"/>
    <dgm:cxn modelId="{1C984EEA-F5C1-4A9E-8B76-DB370A875F41}" type="presParOf" srcId="{43B059EA-E512-4313-A75A-9863E1AEDEE2}" destId="{646289CA-C9D7-4037-A12F-B52C706E8827}" srcOrd="1" destOrd="0" presId="urn:microsoft.com/office/officeart/2005/8/layout/hierarchy1"/>
    <dgm:cxn modelId="{3A0BBF9B-FAFF-4D5B-9210-8C0E75627E1B}" type="presParOf" srcId="{D533E688-87EA-46D4-9571-8F6D3A5D9F33}" destId="{A450D73C-999F-4723-A455-09C351CC1013}" srcOrd="1" destOrd="0" presId="urn:microsoft.com/office/officeart/2005/8/layout/hierarchy1"/>
    <dgm:cxn modelId="{40E01035-642C-4D2E-A5B5-23D40AAB181F}" type="presParOf" srcId="{A834E9D2-45D0-4F99-BE58-6F952CE55A55}" destId="{7895A990-234C-463D-B360-E5CF6AA70067}" srcOrd="1" destOrd="0" presId="urn:microsoft.com/office/officeart/2005/8/layout/hierarchy1"/>
    <dgm:cxn modelId="{D590A180-C06C-4E42-A53D-7E779E22AFFE}" type="presParOf" srcId="{7895A990-234C-463D-B360-E5CF6AA70067}" destId="{2F7137F3-5ACD-4010-A559-AD5112EF92EC}" srcOrd="0" destOrd="0" presId="urn:microsoft.com/office/officeart/2005/8/layout/hierarchy1"/>
    <dgm:cxn modelId="{6D2C355F-E820-4149-82E3-1B2A115DDE2E}" type="presParOf" srcId="{2F7137F3-5ACD-4010-A559-AD5112EF92EC}" destId="{A5AA60AF-D93E-4C1D-9CA0-7F64F13DD41F}" srcOrd="0" destOrd="0" presId="urn:microsoft.com/office/officeart/2005/8/layout/hierarchy1"/>
    <dgm:cxn modelId="{5A4BF9B3-3927-4924-89FE-AEF8155BD451}" type="presParOf" srcId="{2F7137F3-5ACD-4010-A559-AD5112EF92EC}" destId="{3D08C6EA-1B4F-4BCA-94B7-120D0C137C83}" srcOrd="1" destOrd="0" presId="urn:microsoft.com/office/officeart/2005/8/layout/hierarchy1"/>
    <dgm:cxn modelId="{7675F562-9E42-4F5E-A635-93088665F389}" type="presParOf" srcId="{7895A990-234C-463D-B360-E5CF6AA70067}" destId="{15AE1ECF-821A-409E-9C90-0E90331FAB9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AE24D5-E3BF-4A46-A7D4-9ACD6ADCF5DF}" type="doc">
      <dgm:prSet loTypeId="urn:microsoft.com/office/officeart/2005/8/layout/chevron2" loCatId="process" qsTypeId="urn:microsoft.com/office/officeart/2005/8/quickstyle/simple1" qsCatId="simple" csTypeId="urn:microsoft.com/office/officeart/2005/8/colors/colorful1" csCatId="colorful"/>
      <dgm:spPr/>
      <dgm:t>
        <a:bodyPr/>
        <a:lstStyle/>
        <a:p>
          <a:endParaRPr lang="en-US"/>
        </a:p>
      </dgm:t>
    </dgm:pt>
    <dgm:pt modelId="{7990916B-865C-4D55-8903-FCF26AFE56D6}">
      <dgm:prSet/>
      <dgm:spPr/>
      <dgm:t>
        <a:bodyPr/>
        <a:lstStyle/>
        <a:p>
          <a:r>
            <a:rPr lang="en-US" dirty="0"/>
            <a:t>Investigate</a:t>
          </a:r>
        </a:p>
      </dgm:t>
    </dgm:pt>
    <dgm:pt modelId="{3CD8A988-83F8-4455-9444-628A97E9F9DE}" type="parTrans" cxnId="{86A9E927-E0B9-4DC5-9F30-F8672C7567CC}">
      <dgm:prSet/>
      <dgm:spPr/>
      <dgm:t>
        <a:bodyPr/>
        <a:lstStyle/>
        <a:p>
          <a:endParaRPr lang="en-US"/>
        </a:p>
      </dgm:t>
    </dgm:pt>
    <dgm:pt modelId="{308B3E16-46CF-41EF-85A3-115F5F45F522}" type="sibTrans" cxnId="{86A9E927-E0B9-4DC5-9F30-F8672C7567CC}">
      <dgm:prSet/>
      <dgm:spPr/>
      <dgm:t>
        <a:bodyPr/>
        <a:lstStyle/>
        <a:p>
          <a:endParaRPr lang="en-US"/>
        </a:p>
      </dgm:t>
    </dgm:pt>
    <dgm:pt modelId="{03F665C8-A06B-43B7-AB71-236A9757CE81}">
      <dgm:prSet/>
      <dgm:spPr/>
      <dgm:t>
        <a:bodyPr/>
        <a:lstStyle/>
        <a:p>
          <a:r>
            <a:rPr lang="en-US" dirty="0"/>
            <a:t>Investigate​</a:t>
          </a:r>
        </a:p>
      </dgm:t>
    </dgm:pt>
    <dgm:pt modelId="{23960475-349E-451E-8150-FC81D5E935F9}" type="parTrans" cxnId="{BD445E1C-F99A-40D0-A4C9-5643557A24BF}">
      <dgm:prSet/>
      <dgm:spPr/>
      <dgm:t>
        <a:bodyPr/>
        <a:lstStyle/>
        <a:p>
          <a:endParaRPr lang="en-US"/>
        </a:p>
      </dgm:t>
    </dgm:pt>
    <dgm:pt modelId="{0F577E89-87D8-4E68-80AE-CE0682BDAECD}" type="sibTrans" cxnId="{BD445E1C-F99A-40D0-A4C9-5643557A24BF}">
      <dgm:prSet/>
      <dgm:spPr/>
      <dgm:t>
        <a:bodyPr/>
        <a:lstStyle/>
        <a:p>
          <a:endParaRPr lang="en-US"/>
        </a:p>
      </dgm:t>
    </dgm:pt>
    <dgm:pt modelId="{0D867097-F3C8-4E07-9F71-C466E56AF13F}">
      <dgm:prSet/>
      <dgm:spPr/>
      <dgm:t>
        <a:bodyPr/>
        <a:lstStyle/>
        <a:p>
          <a:r>
            <a:rPr lang="en-US" dirty="0"/>
            <a:t>Investigate reasons for high cancellations like​</a:t>
          </a:r>
        </a:p>
      </dgm:t>
    </dgm:pt>
    <dgm:pt modelId="{D5EBEED2-8080-488B-B553-4003CC4F5163}" type="parTrans" cxnId="{85099378-F892-40FF-8225-4081FE234ECB}">
      <dgm:prSet/>
      <dgm:spPr/>
      <dgm:t>
        <a:bodyPr/>
        <a:lstStyle/>
        <a:p>
          <a:endParaRPr lang="en-US"/>
        </a:p>
      </dgm:t>
    </dgm:pt>
    <dgm:pt modelId="{714AD612-327E-462A-A364-62F680252D77}" type="sibTrans" cxnId="{85099378-F892-40FF-8225-4081FE234ECB}">
      <dgm:prSet/>
      <dgm:spPr/>
      <dgm:t>
        <a:bodyPr/>
        <a:lstStyle/>
        <a:p>
          <a:endParaRPr lang="en-US"/>
        </a:p>
      </dgm:t>
    </dgm:pt>
    <dgm:pt modelId="{423D9EF6-77B5-4EEA-9F99-390AEDF6AB52}">
      <dgm:prSet/>
      <dgm:spPr/>
      <dgm:t>
        <a:bodyPr/>
        <a:lstStyle/>
        <a:p>
          <a:r>
            <a:rPr lang="en-US" dirty="0"/>
            <a:t>Improve</a:t>
          </a:r>
        </a:p>
      </dgm:t>
    </dgm:pt>
    <dgm:pt modelId="{EDE71F57-71A4-4DFC-97A7-C5366736899B}" type="parTrans" cxnId="{6DA96DD0-33BB-442B-B3BD-B5AA745CEEC7}">
      <dgm:prSet/>
      <dgm:spPr/>
      <dgm:t>
        <a:bodyPr/>
        <a:lstStyle/>
        <a:p>
          <a:endParaRPr lang="en-US"/>
        </a:p>
      </dgm:t>
    </dgm:pt>
    <dgm:pt modelId="{2ABF2EF1-6820-4902-B426-88B13374E532}" type="sibTrans" cxnId="{6DA96DD0-33BB-442B-B3BD-B5AA745CEEC7}">
      <dgm:prSet/>
      <dgm:spPr/>
      <dgm:t>
        <a:bodyPr/>
        <a:lstStyle/>
        <a:p>
          <a:endParaRPr lang="en-US"/>
        </a:p>
      </dgm:t>
    </dgm:pt>
    <dgm:pt modelId="{439303EF-50CE-46DB-B9EF-6C61511D5657}">
      <dgm:prSet/>
      <dgm:spPr/>
      <dgm:t>
        <a:bodyPr/>
        <a:lstStyle/>
        <a:p>
          <a:r>
            <a:rPr lang="en-US" dirty="0"/>
            <a:t>Improve​</a:t>
          </a:r>
        </a:p>
      </dgm:t>
    </dgm:pt>
    <dgm:pt modelId="{46955598-897D-4142-B944-B1CAC80A1067}" type="parTrans" cxnId="{1CFBB1D2-15E8-4E23-8CD0-9B90850B569C}">
      <dgm:prSet/>
      <dgm:spPr/>
      <dgm:t>
        <a:bodyPr/>
        <a:lstStyle/>
        <a:p>
          <a:endParaRPr lang="en-US"/>
        </a:p>
      </dgm:t>
    </dgm:pt>
    <dgm:pt modelId="{6400B7D2-9A85-43AA-A924-90407354BBFB}" type="sibTrans" cxnId="{1CFBB1D2-15E8-4E23-8CD0-9B90850B569C}">
      <dgm:prSet/>
      <dgm:spPr/>
      <dgm:t>
        <a:bodyPr/>
        <a:lstStyle/>
        <a:p>
          <a:endParaRPr lang="en-US"/>
        </a:p>
      </dgm:t>
    </dgm:pt>
    <dgm:pt modelId="{D10C6CE2-BE69-46BD-BBB8-54B882626AB4}">
      <dgm:prSet/>
      <dgm:spPr/>
      <dgm:t>
        <a:bodyPr/>
        <a:lstStyle/>
        <a:p>
          <a:r>
            <a:rPr lang="en-US" dirty="0"/>
            <a:t>Improve product descriptions and images to manage customer expectations ​</a:t>
          </a:r>
        </a:p>
      </dgm:t>
    </dgm:pt>
    <dgm:pt modelId="{849C521A-7746-4257-B58B-98242DDC9425}" type="parTrans" cxnId="{1653B2AA-2192-4B46-93E2-9842834A6C1F}">
      <dgm:prSet/>
      <dgm:spPr/>
      <dgm:t>
        <a:bodyPr/>
        <a:lstStyle/>
        <a:p>
          <a:endParaRPr lang="en-US"/>
        </a:p>
      </dgm:t>
    </dgm:pt>
    <dgm:pt modelId="{6FDA9023-865C-416F-A66B-DC7D635A850E}" type="sibTrans" cxnId="{1653B2AA-2192-4B46-93E2-9842834A6C1F}">
      <dgm:prSet/>
      <dgm:spPr/>
      <dgm:t>
        <a:bodyPr/>
        <a:lstStyle/>
        <a:p>
          <a:endParaRPr lang="en-US"/>
        </a:p>
      </dgm:t>
    </dgm:pt>
    <dgm:pt modelId="{4F8E3279-6077-4FFA-8B0B-D8A989E91729}">
      <dgm:prSet/>
      <dgm:spPr/>
      <dgm:t>
        <a:bodyPr/>
        <a:lstStyle/>
        <a:p>
          <a:r>
            <a:rPr lang="en-US" dirty="0"/>
            <a:t>Offer</a:t>
          </a:r>
        </a:p>
      </dgm:t>
    </dgm:pt>
    <dgm:pt modelId="{491E86D3-11DF-4E36-80BB-DDAE784265FC}" type="parTrans" cxnId="{4A19239C-F5C1-4F7A-B8AA-D51CE563BFE0}">
      <dgm:prSet/>
      <dgm:spPr/>
      <dgm:t>
        <a:bodyPr/>
        <a:lstStyle/>
        <a:p>
          <a:endParaRPr lang="en-US"/>
        </a:p>
      </dgm:t>
    </dgm:pt>
    <dgm:pt modelId="{F3A5B713-90CB-4E28-96A7-FBACEF1C4B62}" type="sibTrans" cxnId="{4A19239C-F5C1-4F7A-B8AA-D51CE563BFE0}">
      <dgm:prSet/>
      <dgm:spPr/>
      <dgm:t>
        <a:bodyPr/>
        <a:lstStyle/>
        <a:p>
          <a:endParaRPr lang="en-US"/>
        </a:p>
      </dgm:t>
    </dgm:pt>
    <dgm:pt modelId="{8069CB0D-EBD1-44EB-B320-822BF03880BB}">
      <dgm:prSet/>
      <dgm:spPr/>
      <dgm:t>
        <a:bodyPr/>
        <a:lstStyle/>
        <a:p>
          <a:r>
            <a:rPr lang="en-US" dirty="0"/>
            <a:t>Offer​</a:t>
          </a:r>
        </a:p>
      </dgm:t>
    </dgm:pt>
    <dgm:pt modelId="{9C98CF21-5CBF-46A8-A9B2-EE1A84EEB2A9}" type="parTrans" cxnId="{AFF7D8AF-C711-46BC-AA4E-331DB57B2D34}">
      <dgm:prSet/>
      <dgm:spPr/>
      <dgm:t>
        <a:bodyPr/>
        <a:lstStyle/>
        <a:p>
          <a:endParaRPr lang="en-US"/>
        </a:p>
      </dgm:t>
    </dgm:pt>
    <dgm:pt modelId="{BA18E157-C7DD-4FD5-B2E2-69A3D8F4E718}" type="sibTrans" cxnId="{AFF7D8AF-C711-46BC-AA4E-331DB57B2D34}">
      <dgm:prSet/>
      <dgm:spPr/>
      <dgm:t>
        <a:bodyPr/>
        <a:lstStyle/>
        <a:p>
          <a:endParaRPr lang="en-US"/>
        </a:p>
      </dgm:t>
    </dgm:pt>
    <dgm:pt modelId="{19D5BEC1-184C-4C2B-AAFA-5B2D374DB604}">
      <dgm:prSet/>
      <dgm:spPr/>
      <dgm:t>
        <a:bodyPr/>
        <a:lstStyle/>
        <a:p>
          <a:r>
            <a:rPr lang="en-US" dirty="0"/>
            <a:t>Offer incentives for order instead of cancellations ​</a:t>
          </a:r>
        </a:p>
      </dgm:t>
    </dgm:pt>
    <dgm:pt modelId="{CAE038BB-7BA0-4B0D-89FF-AFD64E37A6A6}" type="parTrans" cxnId="{47CA69F1-6864-4C35-9CA1-6F296BD72D03}">
      <dgm:prSet/>
      <dgm:spPr/>
      <dgm:t>
        <a:bodyPr/>
        <a:lstStyle/>
        <a:p>
          <a:endParaRPr lang="en-US"/>
        </a:p>
      </dgm:t>
    </dgm:pt>
    <dgm:pt modelId="{D6A4FEE9-903C-47C3-8723-34281FA93D61}" type="sibTrans" cxnId="{47CA69F1-6864-4C35-9CA1-6F296BD72D03}">
      <dgm:prSet/>
      <dgm:spPr/>
      <dgm:t>
        <a:bodyPr/>
        <a:lstStyle/>
        <a:p>
          <a:endParaRPr lang="en-US"/>
        </a:p>
      </dgm:t>
    </dgm:pt>
    <dgm:pt modelId="{59EFECD6-A246-4FBE-9379-C21EBC51641C}" type="pres">
      <dgm:prSet presAssocID="{57AE24D5-E3BF-4A46-A7D4-9ACD6ADCF5DF}" presName="linearFlow" presStyleCnt="0">
        <dgm:presLayoutVars>
          <dgm:dir/>
          <dgm:animLvl val="lvl"/>
          <dgm:resizeHandles val="exact"/>
        </dgm:presLayoutVars>
      </dgm:prSet>
      <dgm:spPr/>
    </dgm:pt>
    <dgm:pt modelId="{10230519-6FFA-459B-AF28-47EA9DD8CFE5}" type="pres">
      <dgm:prSet presAssocID="{7990916B-865C-4D55-8903-FCF26AFE56D6}" presName="composite" presStyleCnt="0"/>
      <dgm:spPr/>
    </dgm:pt>
    <dgm:pt modelId="{031714FF-35F8-4A19-94DD-E5BBE20AF611}" type="pres">
      <dgm:prSet presAssocID="{7990916B-865C-4D55-8903-FCF26AFE56D6}" presName="parentText" presStyleLbl="alignNode1" presStyleIdx="0" presStyleCnt="3">
        <dgm:presLayoutVars>
          <dgm:chMax val="1"/>
          <dgm:bulletEnabled val="1"/>
        </dgm:presLayoutVars>
      </dgm:prSet>
      <dgm:spPr/>
    </dgm:pt>
    <dgm:pt modelId="{6FFC69F5-EBDC-4F86-A4F9-66D79D9734DA}" type="pres">
      <dgm:prSet presAssocID="{7990916B-865C-4D55-8903-FCF26AFE56D6}" presName="descendantText" presStyleLbl="alignAcc1" presStyleIdx="0" presStyleCnt="3">
        <dgm:presLayoutVars>
          <dgm:bulletEnabled val="1"/>
        </dgm:presLayoutVars>
      </dgm:prSet>
      <dgm:spPr/>
    </dgm:pt>
    <dgm:pt modelId="{52C72182-4FB9-4A7F-AABD-D014AA69C4AA}" type="pres">
      <dgm:prSet presAssocID="{308B3E16-46CF-41EF-85A3-115F5F45F522}" presName="sp" presStyleCnt="0"/>
      <dgm:spPr/>
    </dgm:pt>
    <dgm:pt modelId="{5305AD89-CB85-48D1-A9CA-5197A784A5A4}" type="pres">
      <dgm:prSet presAssocID="{423D9EF6-77B5-4EEA-9F99-390AEDF6AB52}" presName="composite" presStyleCnt="0"/>
      <dgm:spPr/>
    </dgm:pt>
    <dgm:pt modelId="{F887212A-49FB-449F-8D6C-9F086AB4D0D3}" type="pres">
      <dgm:prSet presAssocID="{423D9EF6-77B5-4EEA-9F99-390AEDF6AB52}" presName="parentText" presStyleLbl="alignNode1" presStyleIdx="1" presStyleCnt="3">
        <dgm:presLayoutVars>
          <dgm:chMax val="1"/>
          <dgm:bulletEnabled val="1"/>
        </dgm:presLayoutVars>
      </dgm:prSet>
      <dgm:spPr/>
    </dgm:pt>
    <dgm:pt modelId="{0157A377-7EB9-44C0-B72A-CBEB2C226F26}" type="pres">
      <dgm:prSet presAssocID="{423D9EF6-77B5-4EEA-9F99-390AEDF6AB52}" presName="descendantText" presStyleLbl="alignAcc1" presStyleIdx="1" presStyleCnt="3">
        <dgm:presLayoutVars>
          <dgm:bulletEnabled val="1"/>
        </dgm:presLayoutVars>
      </dgm:prSet>
      <dgm:spPr/>
    </dgm:pt>
    <dgm:pt modelId="{9BFAE15E-B6BF-40DB-A957-B97CE30888F6}" type="pres">
      <dgm:prSet presAssocID="{2ABF2EF1-6820-4902-B426-88B13374E532}" presName="sp" presStyleCnt="0"/>
      <dgm:spPr/>
    </dgm:pt>
    <dgm:pt modelId="{7874F25B-5864-4525-9D54-2055C99EE502}" type="pres">
      <dgm:prSet presAssocID="{4F8E3279-6077-4FFA-8B0B-D8A989E91729}" presName="composite" presStyleCnt="0"/>
      <dgm:spPr/>
    </dgm:pt>
    <dgm:pt modelId="{BEB2350F-78C9-48CA-B2AA-D83DD980A88E}" type="pres">
      <dgm:prSet presAssocID="{4F8E3279-6077-4FFA-8B0B-D8A989E91729}" presName="parentText" presStyleLbl="alignNode1" presStyleIdx="2" presStyleCnt="3">
        <dgm:presLayoutVars>
          <dgm:chMax val="1"/>
          <dgm:bulletEnabled val="1"/>
        </dgm:presLayoutVars>
      </dgm:prSet>
      <dgm:spPr/>
    </dgm:pt>
    <dgm:pt modelId="{757FCEC4-750F-48C2-8CF3-D95CAE6317CF}" type="pres">
      <dgm:prSet presAssocID="{4F8E3279-6077-4FFA-8B0B-D8A989E91729}" presName="descendantText" presStyleLbl="alignAcc1" presStyleIdx="2" presStyleCnt="3">
        <dgm:presLayoutVars>
          <dgm:bulletEnabled val="1"/>
        </dgm:presLayoutVars>
      </dgm:prSet>
      <dgm:spPr/>
    </dgm:pt>
  </dgm:ptLst>
  <dgm:cxnLst>
    <dgm:cxn modelId="{BD445E1C-F99A-40D0-A4C9-5643557A24BF}" srcId="{7990916B-865C-4D55-8903-FCF26AFE56D6}" destId="{03F665C8-A06B-43B7-AB71-236A9757CE81}" srcOrd="0" destOrd="0" parTransId="{23960475-349E-451E-8150-FC81D5E935F9}" sibTransId="{0F577E89-87D8-4E68-80AE-CE0682BDAECD}"/>
    <dgm:cxn modelId="{6CCC8522-BB2C-4AE0-A7A3-8FC65BCF1EF1}" type="presOf" srcId="{423D9EF6-77B5-4EEA-9F99-390AEDF6AB52}" destId="{F887212A-49FB-449F-8D6C-9F086AB4D0D3}" srcOrd="0" destOrd="0" presId="urn:microsoft.com/office/officeart/2005/8/layout/chevron2"/>
    <dgm:cxn modelId="{86A9E927-E0B9-4DC5-9F30-F8672C7567CC}" srcId="{57AE24D5-E3BF-4A46-A7D4-9ACD6ADCF5DF}" destId="{7990916B-865C-4D55-8903-FCF26AFE56D6}" srcOrd="0" destOrd="0" parTransId="{3CD8A988-83F8-4455-9444-628A97E9F9DE}" sibTransId="{308B3E16-46CF-41EF-85A3-115F5F45F522}"/>
    <dgm:cxn modelId="{07E3F561-861B-4C7B-B4BF-F8D8648C8DAB}" type="presOf" srcId="{0D867097-F3C8-4E07-9F71-C466E56AF13F}" destId="{6FFC69F5-EBDC-4F86-A4F9-66D79D9734DA}" srcOrd="0" destOrd="1" presId="urn:microsoft.com/office/officeart/2005/8/layout/chevron2"/>
    <dgm:cxn modelId="{3B746F46-3D6C-43E5-B539-39B985809703}" type="presOf" srcId="{7990916B-865C-4D55-8903-FCF26AFE56D6}" destId="{031714FF-35F8-4A19-94DD-E5BBE20AF611}" srcOrd="0" destOrd="0" presId="urn:microsoft.com/office/officeart/2005/8/layout/chevron2"/>
    <dgm:cxn modelId="{C8FF1477-1C99-4BE1-BA02-D8CBECD063EF}" type="presOf" srcId="{8069CB0D-EBD1-44EB-B320-822BF03880BB}" destId="{757FCEC4-750F-48C2-8CF3-D95CAE6317CF}" srcOrd="0" destOrd="0" presId="urn:microsoft.com/office/officeart/2005/8/layout/chevron2"/>
    <dgm:cxn modelId="{85099378-F892-40FF-8225-4081FE234ECB}" srcId="{03F665C8-A06B-43B7-AB71-236A9757CE81}" destId="{0D867097-F3C8-4E07-9F71-C466E56AF13F}" srcOrd="0" destOrd="0" parTransId="{D5EBEED2-8080-488B-B553-4003CC4F5163}" sibTransId="{714AD612-327E-462A-A364-62F680252D77}"/>
    <dgm:cxn modelId="{534BB488-A94E-4828-8EFC-667DFD861841}" type="presOf" srcId="{57AE24D5-E3BF-4A46-A7D4-9ACD6ADCF5DF}" destId="{59EFECD6-A246-4FBE-9379-C21EBC51641C}" srcOrd="0" destOrd="0" presId="urn:microsoft.com/office/officeart/2005/8/layout/chevron2"/>
    <dgm:cxn modelId="{4A19239C-F5C1-4F7A-B8AA-D51CE563BFE0}" srcId="{57AE24D5-E3BF-4A46-A7D4-9ACD6ADCF5DF}" destId="{4F8E3279-6077-4FFA-8B0B-D8A989E91729}" srcOrd="2" destOrd="0" parTransId="{491E86D3-11DF-4E36-80BB-DDAE784265FC}" sibTransId="{F3A5B713-90CB-4E28-96A7-FBACEF1C4B62}"/>
    <dgm:cxn modelId="{1551D8A7-1CCA-4A63-A4A6-779C13FCDD55}" type="presOf" srcId="{03F665C8-A06B-43B7-AB71-236A9757CE81}" destId="{6FFC69F5-EBDC-4F86-A4F9-66D79D9734DA}" srcOrd="0" destOrd="0" presId="urn:microsoft.com/office/officeart/2005/8/layout/chevron2"/>
    <dgm:cxn modelId="{1653B2AA-2192-4B46-93E2-9842834A6C1F}" srcId="{439303EF-50CE-46DB-B9EF-6C61511D5657}" destId="{D10C6CE2-BE69-46BD-BBB8-54B882626AB4}" srcOrd="0" destOrd="0" parTransId="{849C521A-7746-4257-B58B-98242DDC9425}" sibTransId="{6FDA9023-865C-416F-A66B-DC7D635A850E}"/>
    <dgm:cxn modelId="{AFF7D8AF-C711-46BC-AA4E-331DB57B2D34}" srcId="{4F8E3279-6077-4FFA-8B0B-D8A989E91729}" destId="{8069CB0D-EBD1-44EB-B320-822BF03880BB}" srcOrd="0" destOrd="0" parTransId="{9C98CF21-5CBF-46A8-A9B2-EE1A84EEB2A9}" sibTransId="{BA18E157-C7DD-4FD5-B2E2-69A3D8F4E718}"/>
    <dgm:cxn modelId="{F91112B1-DC49-4284-8924-8C737ED5F48D}" type="presOf" srcId="{4F8E3279-6077-4FFA-8B0B-D8A989E91729}" destId="{BEB2350F-78C9-48CA-B2AA-D83DD980A88E}" srcOrd="0" destOrd="0" presId="urn:microsoft.com/office/officeart/2005/8/layout/chevron2"/>
    <dgm:cxn modelId="{BAAAABC5-41D0-4A39-9348-A53A52516AD9}" type="presOf" srcId="{D10C6CE2-BE69-46BD-BBB8-54B882626AB4}" destId="{0157A377-7EB9-44C0-B72A-CBEB2C226F26}" srcOrd="0" destOrd="1" presId="urn:microsoft.com/office/officeart/2005/8/layout/chevron2"/>
    <dgm:cxn modelId="{6DA96DD0-33BB-442B-B3BD-B5AA745CEEC7}" srcId="{57AE24D5-E3BF-4A46-A7D4-9ACD6ADCF5DF}" destId="{423D9EF6-77B5-4EEA-9F99-390AEDF6AB52}" srcOrd="1" destOrd="0" parTransId="{EDE71F57-71A4-4DFC-97A7-C5366736899B}" sibTransId="{2ABF2EF1-6820-4902-B426-88B13374E532}"/>
    <dgm:cxn modelId="{1CFBB1D2-15E8-4E23-8CD0-9B90850B569C}" srcId="{423D9EF6-77B5-4EEA-9F99-390AEDF6AB52}" destId="{439303EF-50CE-46DB-B9EF-6C61511D5657}" srcOrd="0" destOrd="0" parTransId="{46955598-897D-4142-B944-B1CAC80A1067}" sibTransId="{6400B7D2-9A85-43AA-A924-90407354BBFB}"/>
    <dgm:cxn modelId="{B997FDD2-7331-4BAF-BC82-EBFD56C3389A}" type="presOf" srcId="{439303EF-50CE-46DB-B9EF-6C61511D5657}" destId="{0157A377-7EB9-44C0-B72A-CBEB2C226F26}" srcOrd="0" destOrd="0" presId="urn:microsoft.com/office/officeart/2005/8/layout/chevron2"/>
    <dgm:cxn modelId="{ABC42FEB-7922-4833-90B5-47797EA252D6}" type="presOf" srcId="{19D5BEC1-184C-4C2B-AAFA-5B2D374DB604}" destId="{757FCEC4-750F-48C2-8CF3-D95CAE6317CF}" srcOrd="0" destOrd="1" presId="urn:microsoft.com/office/officeart/2005/8/layout/chevron2"/>
    <dgm:cxn modelId="{47CA69F1-6864-4C35-9CA1-6F296BD72D03}" srcId="{8069CB0D-EBD1-44EB-B320-822BF03880BB}" destId="{19D5BEC1-184C-4C2B-AAFA-5B2D374DB604}" srcOrd="0" destOrd="0" parTransId="{CAE038BB-7BA0-4B0D-89FF-AFD64E37A6A6}" sibTransId="{D6A4FEE9-903C-47C3-8723-34281FA93D61}"/>
    <dgm:cxn modelId="{C1DAEA00-DB54-428F-A97C-398666FE9F40}" type="presParOf" srcId="{59EFECD6-A246-4FBE-9379-C21EBC51641C}" destId="{10230519-6FFA-459B-AF28-47EA9DD8CFE5}" srcOrd="0" destOrd="0" presId="urn:microsoft.com/office/officeart/2005/8/layout/chevron2"/>
    <dgm:cxn modelId="{6175A72C-FAC0-4540-9D99-7619BAE19960}" type="presParOf" srcId="{10230519-6FFA-459B-AF28-47EA9DD8CFE5}" destId="{031714FF-35F8-4A19-94DD-E5BBE20AF611}" srcOrd="0" destOrd="0" presId="urn:microsoft.com/office/officeart/2005/8/layout/chevron2"/>
    <dgm:cxn modelId="{5E378BC0-82FB-48EA-AD54-3659A906F6F1}" type="presParOf" srcId="{10230519-6FFA-459B-AF28-47EA9DD8CFE5}" destId="{6FFC69F5-EBDC-4F86-A4F9-66D79D9734DA}" srcOrd="1" destOrd="0" presId="urn:microsoft.com/office/officeart/2005/8/layout/chevron2"/>
    <dgm:cxn modelId="{9925A051-408A-40FE-A8C3-93C85D1A518B}" type="presParOf" srcId="{59EFECD6-A246-4FBE-9379-C21EBC51641C}" destId="{52C72182-4FB9-4A7F-AABD-D014AA69C4AA}" srcOrd="1" destOrd="0" presId="urn:microsoft.com/office/officeart/2005/8/layout/chevron2"/>
    <dgm:cxn modelId="{77A9E4F0-B48A-4A39-8F57-F879FB4FA824}" type="presParOf" srcId="{59EFECD6-A246-4FBE-9379-C21EBC51641C}" destId="{5305AD89-CB85-48D1-A9CA-5197A784A5A4}" srcOrd="2" destOrd="0" presId="urn:microsoft.com/office/officeart/2005/8/layout/chevron2"/>
    <dgm:cxn modelId="{379C473A-5740-40BC-B125-C38203B779BC}" type="presParOf" srcId="{5305AD89-CB85-48D1-A9CA-5197A784A5A4}" destId="{F887212A-49FB-449F-8D6C-9F086AB4D0D3}" srcOrd="0" destOrd="0" presId="urn:microsoft.com/office/officeart/2005/8/layout/chevron2"/>
    <dgm:cxn modelId="{92BE66DD-E310-4377-976D-ACEA569609B5}" type="presParOf" srcId="{5305AD89-CB85-48D1-A9CA-5197A784A5A4}" destId="{0157A377-7EB9-44C0-B72A-CBEB2C226F26}" srcOrd="1" destOrd="0" presId="urn:microsoft.com/office/officeart/2005/8/layout/chevron2"/>
    <dgm:cxn modelId="{04F449E3-91E2-4F46-9B65-8B3BF3CADC91}" type="presParOf" srcId="{59EFECD6-A246-4FBE-9379-C21EBC51641C}" destId="{9BFAE15E-B6BF-40DB-A957-B97CE30888F6}" srcOrd="3" destOrd="0" presId="urn:microsoft.com/office/officeart/2005/8/layout/chevron2"/>
    <dgm:cxn modelId="{0014D39E-3753-407D-8594-C6F8333C548F}" type="presParOf" srcId="{59EFECD6-A246-4FBE-9379-C21EBC51641C}" destId="{7874F25B-5864-4525-9D54-2055C99EE502}" srcOrd="4" destOrd="0" presId="urn:microsoft.com/office/officeart/2005/8/layout/chevron2"/>
    <dgm:cxn modelId="{8607B133-86B7-4915-AB8A-20E58691D516}" type="presParOf" srcId="{7874F25B-5864-4525-9D54-2055C99EE502}" destId="{BEB2350F-78C9-48CA-B2AA-D83DD980A88E}" srcOrd="0" destOrd="0" presId="urn:microsoft.com/office/officeart/2005/8/layout/chevron2"/>
    <dgm:cxn modelId="{A898C823-6A12-4F6D-B8C4-38B667D72C2E}" type="presParOf" srcId="{7874F25B-5864-4525-9D54-2055C99EE502}" destId="{757FCEC4-750F-48C2-8CF3-D95CAE6317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C6DAD9-5655-4723-9145-277CBF1B8D11}"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328550-1291-4CA5-B58B-1CB3C3B5A0D5}">
      <dgm:prSet/>
      <dgm:spPr/>
      <dgm:t>
        <a:bodyPr/>
        <a:lstStyle/>
        <a:p>
          <a:pPr>
            <a:lnSpc>
              <a:spcPct val="100000"/>
            </a:lnSpc>
          </a:pPr>
          <a:r>
            <a:rPr lang="en-US"/>
            <a:t>Customers :</a:t>
          </a:r>
        </a:p>
      </dgm:t>
    </dgm:pt>
    <dgm:pt modelId="{814FA684-1E9E-41DE-97E9-CBF2820711EA}" type="parTrans" cxnId="{299F8094-06EF-4E79-99B2-33F9F4E6B423}">
      <dgm:prSet/>
      <dgm:spPr/>
      <dgm:t>
        <a:bodyPr/>
        <a:lstStyle/>
        <a:p>
          <a:endParaRPr lang="en-US"/>
        </a:p>
      </dgm:t>
    </dgm:pt>
    <dgm:pt modelId="{130B6E7D-9F16-4163-9B6D-087A31A65F73}" type="sibTrans" cxnId="{299F8094-06EF-4E79-99B2-33F9F4E6B423}">
      <dgm:prSet/>
      <dgm:spPr/>
      <dgm:t>
        <a:bodyPr/>
        <a:lstStyle/>
        <a:p>
          <a:endParaRPr lang="en-US"/>
        </a:p>
      </dgm:t>
    </dgm:pt>
    <dgm:pt modelId="{5D255F6A-9411-4E6F-B159-2554234E9B04}">
      <dgm:prSet/>
      <dgm:spPr/>
      <dgm:t>
        <a:bodyPr/>
        <a:lstStyle/>
        <a:p>
          <a:pPr>
            <a:lnSpc>
              <a:spcPct val="100000"/>
            </a:lnSpc>
          </a:pPr>
          <a:r>
            <a:rPr lang="en-US"/>
            <a:t>Target low –revenue customers with promotions .</a:t>
          </a:r>
        </a:p>
      </dgm:t>
    </dgm:pt>
    <dgm:pt modelId="{26191A0F-D74C-4B4D-ABD8-DF522C4813FA}" type="parTrans" cxnId="{C1971034-6B34-4A7C-8B52-652D9F995788}">
      <dgm:prSet/>
      <dgm:spPr/>
      <dgm:t>
        <a:bodyPr/>
        <a:lstStyle/>
        <a:p>
          <a:endParaRPr lang="en-US"/>
        </a:p>
      </dgm:t>
    </dgm:pt>
    <dgm:pt modelId="{1ED85F08-284B-4676-AEE4-5DDE1E62A73A}" type="sibTrans" cxnId="{C1971034-6B34-4A7C-8B52-652D9F995788}">
      <dgm:prSet/>
      <dgm:spPr/>
      <dgm:t>
        <a:bodyPr/>
        <a:lstStyle/>
        <a:p>
          <a:endParaRPr lang="en-US"/>
        </a:p>
      </dgm:t>
    </dgm:pt>
    <dgm:pt modelId="{316C7909-D0CD-4FBC-BF0E-18C1D69A33ED}">
      <dgm:prSet/>
      <dgm:spPr/>
      <dgm:t>
        <a:bodyPr/>
        <a:lstStyle/>
        <a:p>
          <a:pPr>
            <a:lnSpc>
              <a:spcPct val="100000"/>
            </a:lnSpc>
          </a:pPr>
          <a:r>
            <a:rPr lang="en-US"/>
            <a:t>Reward loyal customers with discounts or exclusive offers </a:t>
          </a:r>
        </a:p>
      </dgm:t>
    </dgm:pt>
    <dgm:pt modelId="{335A9202-0FF4-4E5D-B98E-BB4784B5FB8C}" type="parTrans" cxnId="{65998671-A31E-41B7-8408-04494A374299}">
      <dgm:prSet/>
      <dgm:spPr/>
      <dgm:t>
        <a:bodyPr/>
        <a:lstStyle/>
        <a:p>
          <a:endParaRPr lang="en-US"/>
        </a:p>
      </dgm:t>
    </dgm:pt>
    <dgm:pt modelId="{DD36D290-8FBD-4BD3-BD56-0287FBA67ECA}" type="sibTrans" cxnId="{65998671-A31E-41B7-8408-04494A374299}">
      <dgm:prSet/>
      <dgm:spPr/>
      <dgm:t>
        <a:bodyPr/>
        <a:lstStyle/>
        <a:p>
          <a:endParaRPr lang="en-US"/>
        </a:p>
      </dgm:t>
    </dgm:pt>
    <dgm:pt modelId="{AD858CD7-2458-41D1-A3FC-B50D09B3AEC9}">
      <dgm:prSet/>
      <dgm:spPr/>
      <dgm:t>
        <a:bodyPr/>
        <a:lstStyle/>
        <a:p>
          <a:pPr>
            <a:lnSpc>
              <a:spcPct val="100000"/>
            </a:lnSpc>
          </a:pPr>
          <a:r>
            <a:rPr lang="en-US"/>
            <a:t>Products :</a:t>
          </a:r>
        </a:p>
      </dgm:t>
    </dgm:pt>
    <dgm:pt modelId="{45E2721C-DAAF-4F36-B93A-54A441D288EF}" type="parTrans" cxnId="{751A376C-9EDB-4726-9630-631BC3B95340}">
      <dgm:prSet/>
      <dgm:spPr/>
      <dgm:t>
        <a:bodyPr/>
        <a:lstStyle/>
        <a:p>
          <a:endParaRPr lang="en-US"/>
        </a:p>
      </dgm:t>
    </dgm:pt>
    <dgm:pt modelId="{1FA19C25-3BCB-4F65-8F6A-B52F0760CF51}" type="sibTrans" cxnId="{751A376C-9EDB-4726-9630-631BC3B95340}">
      <dgm:prSet/>
      <dgm:spPr/>
      <dgm:t>
        <a:bodyPr/>
        <a:lstStyle/>
        <a:p>
          <a:endParaRPr lang="en-US"/>
        </a:p>
      </dgm:t>
    </dgm:pt>
    <dgm:pt modelId="{63A24125-4D38-43DD-8194-654B5935B858}">
      <dgm:prSet/>
      <dgm:spPr/>
      <dgm:t>
        <a:bodyPr/>
        <a:lstStyle/>
        <a:p>
          <a:pPr>
            <a:lnSpc>
              <a:spcPct val="100000"/>
            </a:lnSpc>
          </a:pPr>
          <a:r>
            <a:rPr lang="en-US"/>
            <a:t>Stock more units of best-sellers</a:t>
          </a:r>
        </a:p>
      </dgm:t>
    </dgm:pt>
    <dgm:pt modelId="{F9074C5F-951F-4DFC-AC29-3F6971F41FA3}" type="parTrans" cxnId="{E17763B8-AE31-4E12-9452-1D80EF4F95A8}">
      <dgm:prSet/>
      <dgm:spPr/>
      <dgm:t>
        <a:bodyPr/>
        <a:lstStyle/>
        <a:p>
          <a:endParaRPr lang="en-US"/>
        </a:p>
      </dgm:t>
    </dgm:pt>
    <dgm:pt modelId="{A0B76ACE-8C49-4130-9B70-644337C6FC0A}" type="sibTrans" cxnId="{E17763B8-AE31-4E12-9452-1D80EF4F95A8}">
      <dgm:prSet/>
      <dgm:spPr/>
      <dgm:t>
        <a:bodyPr/>
        <a:lstStyle/>
        <a:p>
          <a:endParaRPr lang="en-US"/>
        </a:p>
      </dgm:t>
    </dgm:pt>
    <dgm:pt modelId="{9DBD6436-477B-4116-8A11-79742A4DB447}">
      <dgm:prSet/>
      <dgm:spPr/>
      <dgm:t>
        <a:bodyPr/>
        <a:lstStyle/>
        <a:p>
          <a:pPr>
            <a:lnSpc>
              <a:spcPct val="100000"/>
            </a:lnSpc>
          </a:pPr>
          <a:r>
            <a:rPr lang="en-US"/>
            <a:t>Investigate reason for high cancellations and improve product quality .</a:t>
          </a:r>
        </a:p>
      </dgm:t>
    </dgm:pt>
    <dgm:pt modelId="{5C62248C-D098-4C27-B6F0-82A3B734C82F}" type="parTrans" cxnId="{8B6FCEFD-8D37-4A4F-828D-57183BC69251}">
      <dgm:prSet/>
      <dgm:spPr/>
      <dgm:t>
        <a:bodyPr/>
        <a:lstStyle/>
        <a:p>
          <a:endParaRPr lang="en-US"/>
        </a:p>
      </dgm:t>
    </dgm:pt>
    <dgm:pt modelId="{A31E8101-03E4-454F-8DB8-F169BEA1E37E}" type="sibTrans" cxnId="{8B6FCEFD-8D37-4A4F-828D-57183BC69251}">
      <dgm:prSet/>
      <dgm:spPr/>
      <dgm:t>
        <a:bodyPr/>
        <a:lstStyle/>
        <a:p>
          <a:endParaRPr lang="en-US"/>
        </a:p>
      </dgm:t>
    </dgm:pt>
    <dgm:pt modelId="{808B94F7-F9E4-4F2A-88A4-30CDEF8CCC2C}">
      <dgm:prSet/>
      <dgm:spPr/>
      <dgm:t>
        <a:bodyPr/>
        <a:lstStyle/>
        <a:p>
          <a:pPr>
            <a:lnSpc>
              <a:spcPct val="100000"/>
            </a:lnSpc>
          </a:pPr>
          <a:r>
            <a:rPr lang="en-US"/>
            <a:t>region :</a:t>
          </a:r>
        </a:p>
      </dgm:t>
    </dgm:pt>
    <dgm:pt modelId="{DAB7D5F4-4640-4454-83DA-E9CA32689374}" type="parTrans" cxnId="{26E4D2CE-3511-4252-A737-CADEA73F667D}">
      <dgm:prSet/>
      <dgm:spPr/>
      <dgm:t>
        <a:bodyPr/>
        <a:lstStyle/>
        <a:p>
          <a:endParaRPr lang="en-US"/>
        </a:p>
      </dgm:t>
    </dgm:pt>
    <dgm:pt modelId="{E243345D-7526-4225-AD51-F526D426EBD1}" type="sibTrans" cxnId="{26E4D2CE-3511-4252-A737-CADEA73F667D}">
      <dgm:prSet/>
      <dgm:spPr/>
      <dgm:t>
        <a:bodyPr/>
        <a:lstStyle/>
        <a:p>
          <a:endParaRPr lang="en-US"/>
        </a:p>
      </dgm:t>
    </dgm:pt>
    <dgm:pt modelId="{ECF392EC-3C70-46D4-BC44-09988309AAB8}">
      <dgm:prSet/>
      <dgm:spPr/>
      <dgm:t>
        <a:bodyPr/>
        <a:lstStyle/>
        <a:p>
          <a:pPr>
            <a:lnSpc>
              <a:spcPct val="100000"/>
            </a:lnSpc>
          </a:pPr>
          <a:r>
            <a:rPr lang="en-US"/>
            <a:t>Expand operations in high performing regions like Asia </a:t>
          </a:r>
        </a:p>
      </dgm:t>
    </dgm:pt>
    <dgm:pt modelId="{8B3A6153-FDC9-463D-B7CF-F8474E62AE3F}" type="parTrans" cxnId="{FADD4330-5446-4E09-AB1F-3124B910DE27}">
      <dgm:prSet/>
      <dgm:spPr/>
      <dgm:t>
        <a:bodyPr/>
        <a:lstStyle/>
        <a:p>
          <a:endParaRPr lang="en-US"/>
        </a:p>
      </dgm:t>
    </dgm:pt>
    <dgm:pt modelId="{201EAD7C-DC3F-46FD-9623-9300C8D1B747}" type="sibTrans" cxnId="{FADD4330-5446-4E09-AB1F-3124B910DE27}">
      <dgm:prSet/>
      <dgm:spPr/>
      <dgm:t>
        <a:bodyPr/>
        <a:lstStyle/>
        <a:p>
          <a:endParaRPr lang="en-US"/>
        </a:p>
      </dgm:t>
    </dgm:pt>
    <dgm:pt modelId="{8B7F7052-AC32-42A7-A11E-1AAC8CD534B6}">
      <dgm:prSet/>
      <dgm:spPr/>
      <dgm:t>
        <a:bodyPr/>
        <a:lstStyle/>
        <a:p>
          <a:pPr>
            <a:lnSpc>
              <a:spcPct val="100000"/>
            </a:lnSpc>
          </a:pPr>
          <a:r>
            <a:rPr lang="en-US"/>
            <a:t>Optimize pricing and logistics for the UK market</a:t>
          </a:r>
        </a:p>
      </dgm:t>
    </dgm:pt>
    <dgm:pt modelId="{A2626AB4-4DCC-4B0D-95CC-9EFD094D67DF}" type="parTrans" cxnId="{9191EDC4-6777-4318-B812-483844A6028D}">
      <dgm:prSet/>
      <dgm:spPr/>
      <dgm:t>
        <a:bodyPr/>
        <a:lstStyle/>
        <a:p>
          <a:endParaRPr lang="en-US"/>
        </a:p>
      </dgm:t>
    </dgm:pt>
    <dgm:pt modelId="{EEE5A5BA-490A-4D25-A139-46EB7E1D699C}" type="sibTrans" cxnId="{9191EDC4-6777-4318-B812-483844A6028D}">
      <dgm:prSet/>
      <dgm:spPr/>
      <dgm:t>
        <a:bodyPr/>
        <a:lstStyle/>
        <a:p>
          <a:endParaRPr lang="en-US"/>
        </a:p>
      </dgm:t>
    </dgm:pt>
    <dgm:pt modelId="{61C5AE18-A1A9-4383-8ED5-1AAB11894EE3}" type="pres">
      <dgm:prSet presAssocID="{82C6DAD9-5655-4723-9145-277CBF1B8D11}" presName="root" presStyleCnt="0">
        <dgm:presLayoutVars>
          <dgm:dir/>
          <dgm:resizeHandles val="exact"/>
        </dgm:presLayoutVars>
      </dgm:prSet>
      <dgm:spPr/>
    </dgm:pt>
    <dgm:pt modelId="{E8566580-146F-4D16-A490-A240D2F437E5}" type="pres">
      <dgm:prSet presAssocID="{22328550-1291-4CA5-B58B-1CB3C3B5A0D5}" presName="compNode" presStyleCnt="0"/>
      <dgm:spPr/>
    </dgm:pt>
    <dgm:pt modelId="{319CED27-9EF8-4134-851C-11EBEA293579}" type="pres">
      <dgm:prSet presAssocID="{22328550-1291-4CA5-B58B-1CB3C3B5A0D5}" presName="bgRect" presStyleLbl="bgShp" presStyleIdx="0" presStyleCnt="3"/>
      <dgm:spPr/>
    </dgm:pt>
    <dgm:pt modelId="{ED0DCC16-34CF-408B-8F92-951C2F4E1E68}" type="pres">
      <dgm:prSet presAssocID="{22328550-1291-4CA5-B58B-1CB3C3B5A0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Envelope"/>
        </a:ext>
      </dgm:extLst>
    </dgm:pt>
    <dgm:pt modelId="{470D3113-E6CE-4FF7-BBCD-05A3F6C2F23B}" type="pres">
      <dgm:prSet presAssocID="{22328550-1291-4CA5-B58B-1CB3C3B5A0D5}" presName="spaceRect" presStyleCnt="0"/>
      <dgm:spPr/>
    </dgm:pt>
    <dgm:pt modelId="{B520FD51-7893-438E-959D-E99989D1E3C3}" type="pres">
      <dgm:prSet presAssocID="{22328550-1291-4CA5-B58B-1CB3C3B5A0D5}" presName="parTx" presStyleLbl="revTx" presStyleIdx="0" presStyleCnt="6">
        <dgm:presLayoutVars>
          <dgm:chMax val="0"/>
          <dgm:chPref val="0"/>
        </dgm:presLayoutVars>
      </dgm:prSet>
      <dgm:spPr/>
    </dgm:pt>
    <dgm:pt modelId="{DFD472BA-80E7-47DE-9E1B-398E0C703DE8}" type="pres">
      <dgm:prSet presAssocID="{22328550-1291-4CA5-B58B-1CB3C3B5A0D5}" presName="desTx" presStyleLbl="revTx" presStyleIdx="1" presStyleCnt="6">
        <dgm:presLayoutVars/>
      </dgm:prSet>
      <dgm:spPr/>
    </dgm:pt>
    <dgm:pt modelId="{356CAEA9-4606-4531-9936-C6E2D6699D6D}" type="pres">
      <dgm:prSet presAssocID="{130B6E7D-9F16-4163-9B6D-087A31A65F73}" presName="sibTrans" presStyleCnt="0"/>
      <dgm:spPr/>
    </dgm:pt>
    <dgm:pt modelId="{632FC4AF-EECF-4D30-9EBD-59F13F02FFD6}" type="pres">
      <dgm:prSet presAssocID="{AD858CD7-2458-41D1-A3FC-B50D09B3AEC9}" presName="compNode" presStyleCnt="0"/>
      <dgm:spPr/>
    </dgm:pt>
    <dgm:pt modelId="{FD98B399-A413-4EA6-8705-9FE40A20735B}" type="pres">
      <dgm:prSet presAssocID="{AD858CD7-2458-41D1-A3FC-B50D09B3AEC9}" presName="bgRect" presStyleLbl="bgShp" presStyleIdx="1" presStyleCnt="3"/>
      <dgm:spPr/>
    </dgm:pt>
    <dgm:pt modelId="{620C877C-5DB6-4726-B0DC-94F1D993321A}" type="pres">
      <dgm:prSet presAssocID="{AD858CD7-2458-41D1-A3FC-B50D09B3AE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FC28E13E-B5CA-44EC-B7EF-64D564FAEB05}" type="pres">
      <dgm:prSet presAssocID="{AD858CD7-2458-41D1-A3FC-B50D09B3AEC9}" presName="spaceRect" presStyleCnt="0"/>
      <dgm:spPr/>
    </dgm:pt>
    <dgm:pt modelId="{18248884-E97C-4747-A17A-61FA8AA8E4FC}" type="pres">
      <dgm:prSet presAssocID="{AD858CD7-2458-41D1-A3FC-B50D09B3AEC9}" presName="parTx" presStyleLbl="revTx" presStyleIdx="2" presStyleCnt="6">
        <dgm:presLayoutVars>
          <dgm:chMax val="0"/>
          <dgm:chPref val="0"/>
        </dgm:presLayoutVars>
      </dgm:prSet>
      <dgm:spPr/>
    </dgm:pt>
    <dgm:pt modelId="{28CA6925-EFBD-4CF0-8F61-5B150FD99855}" type="pres">
      <dgm:prSet presAssocID="{AD858CD7-2458-41D1-A3FC-B50D09B3AEC9}" presName="desTx" presStyleLbl="revTx" presStyleIdx="3" presStyleCnt="6">
        <dgm:presLayoutVars/>
      </dgm:prSet>
      <dgm:spPr/>
    </dgm:pt>
    <dgm:pt modelId="{609594F4-BABF-4FFD-B32F-3962FA596C6D}" type="pres">
      <dgm:prSet presAssocID="{1FA19C25-3BCB-4F65-8F6A-B52F0760CF51}" presName="sibTrans" presStyleCnt="0"/>
      <dgm:spPr/>
    </dgm:pt>
    <dgm:pt modelId="{1348FBE4-961A-4BF8-8E0B-2E4CF9A311C0}" type="pres">
      <dgm:prSet presAssocID="{808B94F7-F9E4-4F2A-88A4-30CDEF8CCC2C}" presName="compNode" presStyleCnt="0"/>
      <dgm:spPr/>
    </dgm:pt>
    <dgm:pt modelId="{72C3F069-0F2D-42DA-B443-E1B8161D4DBF}" type="pres">
      <dgm:prSet presAssocID="{808B94F7-F9E4-4F2A-88A4-30CDEF8CCC2C}" presName="bgRect" presStyleLbl="bgShp" presStyleIdx="2" presStyleCnt="3"/>
      <dgm:spPr/>
    </dgm:pt>
    <dgm:pt modelId="{60CCD44C-D6B3-40B5-96FF-0D5F342FB131}" type="pres">
      <dgm:prSet presAssocID="{808B94F7-F9E4-4F2A-88A4-30CDEF8CCC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9331D679-4366-4D53-A0E0-59FFBA14AE4E}" type="pres">
      <dgm:prSet presAssocID="{808B94F7-F9E4-4F2A-88A4-30CDEF8CCC2C}" presName="spaceRect" presStyleCnt="0"/>
      <dgm:spPr/>
    </dgm:pt>
    <dgm:pt modelId="{E541DFCE-A04B-41F0-8138-E7DB8258D846}" type="pres">
      <dgm:prSet presAssocID="{808B94F7-F9E4-4F2A-88A4-30CDEF8CCC2C}" presName="parTx" presStyleLbl="revTx" presStyleIdx="4" presStyleCnt="6">
        <dgm:presLayoutVars>
          <dgm:chMax val="0"/>
          <dgm:chPref val="0"/>
        </dgm:presLayoutVars>
      </dgm:prSet>
      <dgm:spPr/>
    </dgm:pt>
    <dgm:pt modelId="{4EC9FA97-56A4-45B0-BE86-FB14A6FB54A2}" type="pres">
      <dgm:prSet presAssocID="{808B94F7-F9E4-4F2A-88A4-30CDEF8CCC2C}" presName="desTx" presStyleLbl="revTx" presStyleIdx="5" presStyleCnt="6">
        <dgm:presLayoutVars/>
      </dgm:prSet>
      <dgm:spPr/>
    </dgm:pt>
  </dgm:ptLst>
  <dgm:cxnLst>
    <dgm:cxn modelId="{11821204-A46E-4F60-AE80-B0D5C7F49DBC}" type="presOf" srcId="{ECF392EC-3C70-46D4-BC44-09988309AAB8}" destId="{4EC9FA97-56A4-45B0-BE86-FB14A6FB54A2}" srcOrd="0" destOrd="0" presId="urn:microsoft.com/office/officeart/2018/2/layout/IconVerticalSolidList"/>
    <dgm:cxn modelId="{27675A2E-8947-4C9C-82B5-C94FD78B9EE0}" type="presOf" srcId="{316C7909-D0CD-4FBC-BF0E-18C1D69A33ED}" destId="{DFD472BA-80E7-47DE-9E1B-398E0C703DE8}" srcOrd="0" destOrd="1" presId="urn:microsoft.com/office/officeart/2018/2/layout/IconVerticalSolidList"/>
    <dgm:cxn modelId="{FADD4330-5446-4E09-AB1F-3124B910DE27}" srcId="{808B94F7-F9E4-4F2A-88A4-30CDEF8CCC2C}" destId="{ECF392EC-3C70-46D4-BC44-09988309AAB8}" srcOrd="0" destOrd="0" parTransId="{8B3A6153-FDC9-463D-B7CF-F8474E62AE3F}" sibTransId="{201EAD7C-DC3F-46FD-9623-9300C8D1B747}"/>
    <dgm:cxn modelId="{C1971034-6B34-4A7C-8B52-652D9F995788}" srcId="{22328550-1291-4CA5-B58B-1CB3C3B5A0D5}" destId="{5D255F6A-9411-4E6F-B159-2554234E9B04}" srcOrd="0" destOrd="0" parTransId="{26191A0F-D74C-4B4D-ABD8-DF522C4813FA}" sibTransId="{1ED85F08-284B-4676-AEE4-5DDE1E62A73A}"/>
    <dgm:cxn modelId="{D186383A-B03F-4D03-89CB-2BE840DDAA7E}" type="presOf" srcId="{AD858CD7-2458-41D1-A3FC-B50D09B3AEC9}" destId="{18248884-E97C-4747-A17A-61FA8AA8E4FC}" srcOrd="0" destOrd="0" presId="urn:microsoft.com/office/officeart/2018/2/layout/IconVerticalSolidList"/>
    <dgm:cxn modelId="{073F7063-6111-41B8-9007-40CEC9C6CF66}" type="presOf" srcId="{82C6DAD9-5655-4723-9145-277CBF1B8D11}" destId="{61C5AE18-A1A9-4383-8ED5-1AAB11894EE3}" srcOrd="0" destOrd="0" presId="urn:microsoft.com/office/officeart/2018/2/layout/IconVerticalSolidList"/>
    <dgm:cxn modelId="{EF10156A-AC80-4D3B-A59D-959B2A971B20}" type="presOf" srcId="{808B94F7-F9E4-4F2A-88A4-30CDEF8CCC2C}" destId="{E541DFCE-A04B-41F0-8138-E7DB8258D846}" srcOrd="0" destOrd="0" presId="urn:microsoft.com/office/officeart/2018/2/layout/IconVerticalSolidList"/>
    <dgm:cxn modelId="{D6B3404A-3CD0-4250-94C2-61011A7C7B78}" type="presOf" srcId="{8B7F7052-AC32-42A7-A11E-1AAC8CD534B6}" destId="{4EC9FA97-56A4-45B0-BE86-FB14A6FB54A2}" srcOrd="0" destOrd="1" presId="urn:microsoft.com/office/officeart/2018/2/layout/IconVerticalSolidList"/>
    <dgm:cxn modelId="{751A376C-9EDB-4726-9630-631BC3B95340}" srcId="{82C6DAD9-5655-4723-9145-277CBF1B8D11}" destId="{AD858CD7-2458-41D1-A3FC-B50D09B3AEC9}" srcOrd="1" destOrd="0" parTransId="{45E2721C-DAAF-4F36-B93A-54A441D288EF}" sibTransId="{1FA19C25-3BCB-4F65-8F6A-B52F0760CF51}"/>
    <dgm:cxn modelId="{65998671-A31E-41B7-8408-04494A374299}" srcId="{22328550-1291-4CA5-B58B-1CB3C3B5A0D5}" destId="{316C7909-D0CD-4FBC-BF0E-18C1D69A33ED}" srcOrd="1" destOrd="0" parTransId="{335A9202-0FF4-4E5D-B98E-BB4784B5FB8C}" sibTransId="{DD36D290-8FBD-4BD3-BD56-0287FBA67ECA}"/>
    <dgm:cxn modelId="{7AC9BB7D-59AB-4949-ABE0-11E0E2A7BF06}" type="presOf" srcId="{22328550-1291-4CA5-B58B-1CB3C3B5A0D5}" destId="{B520FD51-7893-438E-959D-E99989D1E3C3}" srcOrd="0" destOrd="0" presId="urn:microsoft.com/office/officeart/2018/2/layout/IconVerticalSolidList"/>
    <dgm:cxn modelId="{80E34884-3CD0-4EBB-AA50-D5729B81574B}" type="presOf" srcId="{9DBD6436-477B-4116-8A11-79742A4DB447}" destId="{28CA6925-EFBD-4CF0-8F61-5B150FD99855}" srcOrd="0" destOrd="1" presId="urn:microsoft.com/office/officeart/2018/2/layout/IconVerticalSolidList"/>
    <dgm:cxn modelId="{299F8094-06EF-4E79-99B2-33F9F4E6B423}" srcId="{82C6DAD9-5655-4723-9145-277CBF1B8D11}" destId="{22328550-1291-4CA5-B58B-1CB3C3B5A0D5}" srcOrd="0" destOrd="0" parTransId="{814FA684-1E9E-41DE-97E9-CBF2820711EA}" sibTransId="{130B6E7D-9F16-4163-9B6D-087A31A65F73}"/>
    <dgm:cxn modelId="{357A6DAA-1864-46CE-94E4-5E4B0BE21880}" type="presOf" srcId="{63A24125-4D38-43DD-8194-654B5935B858}" destId="{28CA6925-EFBD-4CF0-8F61-5B150FD99855}" srcOrd="0" destOrd="0" presId="urn:microsoft.com/office/officeart/2018/2/layout/IconVerticalSolidList"/>
    <dgm:cxn modelId="{C304A5AE-B304-4D28-AA30-101306BF7EC1}" type="presOf" srcId="{5D255F6A-9411-4E6F-B159-2554234E9B04}" destId="{DFD472BA-80E7-47DE-9E1B-398E0C703DE8}" srcOrd="0" destOrd="0" presId="urn:microsoft.com/office/officeart/2018/2/layout/IconVerticalSolidList"/>
    <dgm:cxn modelId="{E17763B8-AE31-4E12-9452-1D80EF4F95A8}" srcId="{AD858CD7-2458-41D1-A3FC-B50D09B3AEC9}" destId="{63A24125-4D38-43DD-8194-654B5935B858}" srcOrd="0" destOrd="0" parTransId="{F9074C5F-951F-4DFC-AC29-3F6971F41FA3}" sibTransId="{A0B76ACE-8C49-4130-9B70-644337C6FC0A}"/>
    <dgm:cxn modelId="{9191EDC4-6777-4318-B812-483844A6028D}" srcId="{808B94F7-F9E4-4F2A-88A4-30CDEF8CCC2C}" destId="{8B7F7052-AC32-42A7-A11E-1AAC8CD534B6}" srcOrd="1" destOrd="0" parTransId="{A2626AB4-4DCC-4B0D-95CC-9EFD094D67DF}" sibTransId="{EEE5A5BA-490A-4D25-A139-46EB7E1D699C}"/>
    <dgm:cxn modelId="{26E4D2CE-3511-4252-A737-CADEA73F667D}" srcId="{82C6DAD9-5655-4723-9145-277CBF1B8D11}" destId="{808B94F7-F9E4-4F2A-88A4-30CDEF8CCC2C}" srcOrd="2" destOrd="0" parTransId="{DAB7D5F4-4640-4454-83DA-E9CA32689374}" sibTransId="{E243345D-7526-4225-AD51-F526D426EBD1}"/>
    <dgm:cxn modelId="{8B6FCEFD-8D37-4A4F-828D-57183BC69251}" srcId="{AD858CD7-2458-41D1-A3FC-B50D09B3AEC9}" destId="{9DBD6436-477B-4116-8A11-79742A4DB447}" srcOrd="1" destOrd="0" parTransId="{5C62248C-D098-4C27-B6F0-82A3B734C82F}" sibTransId="{A31E8101-03E4-454F-8DB8-F169BEA1E37E}"/>
    <dgm:cxn modelId="{B6F41036-A9C9-4002-B0F3-319EBEB3DDF0}" type="presParOf" srcId="{61C5AE18-A1A9-4383-8ED5-1AAB11894EE3}" destId="{E8566580-146F-4D16-A490-A240D2F437E5}" srcOrd="0" destOrd="0" presId="urn:microsoft.com/office/officeart/2018/2/layout/IconVerticalSolidList"/>
    <dgm:cxn modelId="{3663D17F-40FB-4553-901F-F285136640A5}" type="presParOf" srcId="{E8566580-146F-4D16-A490-A240D2F437E5}" destId="{319CED27-9EF8-4134-851C-11EBEA293579}" srcOrd="0" destOrd="0" presId="urn:microsoft.com/office/officeart/2018/2/layout/IconVerticalSolidList"/>
    <dgm:cxn modelId="{F4752057-D959-477C-B6B6-9C5FBF3469AC}" type="presParOf" srcId="{E8566580-146F-4D16-A490-A240D2F437E5}" destId="{ED0DCC16-34CF-408B-8F92-951C2F4E1E68}" srcOrd="1" destOrd="0" presId="urn:microsoft.com/office/officeart/2018/2/layout/IconVerticalSolidList"/>
    <dgm:cxn modelId="{117BCFF5-567F-4E30-9459-7CC367D54B3D}" type="presParOf" srcId="{E8566580-146F-4D16-A490-A240D2F437E5}" destId="{470D3113-E6CE-4FF7-BBCD-05A3F6C2F23B}" srcOrd="2" destOrd="0" presId="urn:microsoft.com/office/officeart/2018/2/layout/IconVerticalSolidList"/>
    <dgm:cxn modelId="{E827EA56-DE8A-45EA-A486-F9BC152F7B7A}" type="presParOf" srcId="{E8566580-146F-4D16-A490-A240D2F437E5}" destId="{B520FD51-7893-438E-959D-E99989D1E3C3}" srcOrd="3" destOrd="0" presId="urn:microsoft.com/office/officeart/2018/2/layout/IconVerticalSolidList"/>
    <dgm:cxn modelId="{3740FB30-6A86-417A-AFF9-CA4CD21A649B}" type="presParOf" srcId="{E8566580-146F-4D16-A490-A240D2F437E5}" destId="{DFD472BA-80E7-47DE-9E1B-398E0C703DE8}" srcOrd="4" destOrd="0" presId="urn:microsoft.com/office/officeart/2018/2/layout/IconVerticalSolidList"/>
    <dgm:cxn modelId="{970FE72E-D2D0-42D9-9298-A701CE76E405}" type="presParOf" srcId="{61C5AE18-A1A9-4383-8ED5-1AAB11894EE3}" destId="{356CAEA9-4606-4531-9936-C6E2D6699D6D}" srcOrd="1" destOrd="0" presId="urn:microsoft.com/office/officeart/2018/2/layout/IconVerticalSolidList"/>
    <dgm:cxn modelId="{EFDE9E02-0EBB-42FF-BC85-14ABEFAD9E3E}" type="presParOf" srcId="{61C5AE18-A1A9-4383-8ED5-1AAB11894EE3}" destId="{632FC4AF-EECF-4D30-9EBD-59F13F02FFD6}" srcOrd="2" destOrd="0" presId="urn:microsoft.com/office/officeart/2018/2/layout/IconVerticalSolidList"/>
    <dgm:cxn modelId="{945ECF54-4D2E-490C-8166-269D94E5115D}" type="presParOf" srcId="{632FC4AF-EECF-4D30-9EBD-59F13F02FFD6}" destId="{FD98B399-A413-4EA6-8705-9FE40A20735B}" srcOrd="0" destOrd="0" presId="urn:microsoft.com/office/officeart/2018/2/layout/IconVerticalSolidList"/>
    <dgm:cxn modelId="{3D744A94-D141-4317-9A72-9E33D4D18FC7}" type="presParOf" srcId="{632FC4AF-EECF-4D30-9EBD-59F13F02FFD6}" destId="{620C877C-5DB6-4726-B0DC-94F1D993321A}" srcOrd="1" destOrd="0" presId="urn:microsoft.com/office/officeart/2018/2/layout/IconVerticalSolidList"/>
    <dgm:cxn modelId="{C557B0D5-5664-41BE-9929-07C067918ED4}" type="presParOf" srcId="{632FC4AF-EECF-4D30-9EBD-59F13F02FFD6}" destId="{FC28E13E-B5CA-44EC-B7EF-64D564FAEB05}" srcOrd="2" destOrd="0" presId="urn:microsoft.com/office/officeart/2018/2/layout/IconVerticalSolidList"/>
    <dgm:cxn modelId="{AF9EC0B5-8D82-48B4-9057-483088EF7713}" type="presParOf" srcId="{632FC4AF-EECF-4D30-9EBD-59F13F02FFD6}" destId="{18248884-E97C-4747-A17A-61FA8AA8E4FC}" srcOrd="3" destOrd="0" presId="urn:microsoft.com/office/officeart/2018/2/layout/IconVerticalSolidList"/>
    <dgm:cxn modelId="{F7FACA0A-9B1F-42DC-9E0B-68439EBCE756}" type="presParOf" srcId="{632FC4AF-EECF-4D30-9EBD-59F13F02FFD6}" destId="{28CA6925-EFBD-4CF0-8F61-5B150FD99855}" srcOrd="4" destOrd="0" presId="urn:microsoft.com/office/officeart/2018/2/layout/IconVerticalSolidList"/>
    <dgm:cxn modelId="{57077A88-B133-402F-89C0-07E181E4667A}" type="presParOf" srcId="{61C5AE18-A1A9-4383-8ED5-1AAB11894EE3}" destId="{609594F4-BABF-4FFD-B32F-3962FA596C6D}" srcOrd="3" destOrd="0" presId="urn:microsoft.com/office/officeart/2018/2/layout/IconVerticalSolidList"/>
    <dgm:cxn modelId="{24AEC4D6-3719-4B51-B87A-7FBD56E42328}" type="presParOf" srcId="{61C5AE18-A1A9-4383-8ED5-1AAB11894EE3}" destId="{1348FBE4-961A-4BF8-8E0B-2E4CF9A311C0}" srcOrd="4" destOrd="0" presId="urn:microsoft.com/office/officeart/2018/2/layout/IconVerticalSolidList"/>
    <dgm:cxn modelId="{8E0982C5-281B-40AA-949A-3B144BDBEB54}" type="presParOf" srcId="{1348FBE4-961A-4BF8-8E0B-2E4CF9A311C0}" destId="{72C3F069-0F2D-42DA-B443-E1B8161D4DBF}" srcOrd="0" destOrd="0" presId="urn:microsoft.com/office/officeart/2018/2/layout/IconVerticalSolidList"/>
    <dgm:cxn modelId="{5347BF85-9425-4E7D-A2A0-5692F36F8880}" type="presParOf" srcId="{1348FBE4-961A-4BF8-8E0B-2E4CF9A311C0}" destId="{60CCD44C-D6B3-40B5-96FF-0D5F342FB131}" srcOrd="1" destOrd="0" presId="urn:microsoft.com/office/officeart/2018/2/layout/IconVerticalSolidList"/>
    <dgm:cxn modelId="{859D8BF7-BCFE-4AA7-8374-00D05D146BA9}" type="presParOf" srcId="{1348FBE4-961A-4BF8-8E0B-2E4CF9A311C0}" destId="{9331D679-4366-4D53-A0E0-59FFBA14AE4E}" srcOrd="2" destOrd="0" presId="urn:microsoft.com/office/officeart/2018/2/layout/IconVerticalSolidList"/>
    <dgm:cxn modelId="{2EAF9095-D0CC-44BB-B055-BA58B93FB0DB}" type="presParOf" srcId="{1348FBE4-961A-4BF8-8E0B-2E4CF9A311C0}" destId="{E541DFCE-A04B-41F0-8138-E7DB8258D846}" srcOrd="3" destOrd="0" presId="urn:microsoft.com/office/officeart/2018/2/layout/IconVerticalSolidList"/>
    <dgm:cxn modelId="{5A8BF83C-8744-48DC-B366-B4F7423B6071}" type="presParOf" srcId="{1348FBE4-961A-4BF8-8E0B-2E4CF9A311C0}" destId="{4EC9FA97-56A4-45B0-BE86-FB14A6FB54A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15AFAD-83C2-423F-8970-D4F1767A9C9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B6894B-FCA4-4517-BAB7-1B4D7CF91E38}">
      <dgm:prSet/>
      <dgm:spPr/>
      <dgm:t>
        <a:bodyPr/>
        <a:lstStyle/>
        <a:p>
          <a:pPr>
            <a:lnSpc>
              <a:spcPct val="100000"/>
            </a:lnSpc>
          </a:pPr>
          <a:r>
            <a:rPr lang="en-US"/>
            <a:t>Data segmentations highlighted unique patterns in each regions </a:t>
          </a:r>
        </a:p>
      </dgm:t>
    </dgm:pt>
    <dgm:pt modelId="{6E5E530E-A649-44EA-AC6B-2A9F24146374}" type="parTrans" cxnId="{27DC76A3-1D29-4055-AA0B-E66FF18124B3}">
      <dgm:prSet/>
      <dgm:spPr/>
      <dgm:t>
        <a:bodyPr/>
        <a:lstStyle/>
        <a:p>
          <a:endParaRPr lang="en-US"/>
        </a:p>
      </dgm:t>
    </dgm:pt>
    <dgm:pt modelId="{4AE3C5B8-882B-44E4-97D8-DEAF4ED30A16}" type="sibTrans" cxnId="{27DC76A3-1D29-4055-AA0B-E66FF18124B3}">
      <dgm:prSet/>
      <dgm:spPr/>
      <dgm:t>
        <a:bodyPr/>
        <a:lstStyle/>
        <a:p>
          <a:endParaRPr lang="en-US"/>
        </a:p>
      </dgm:t>
    </dgm:pt>
    <dgm:pt modelId="{B409E0A6-A29B-4852-AC3E-BCF6A9D52FFE}">
      <dgm:prSet/>
      <dgm:spPr/>
      <dgm:t>
        <a:bodyPr/>
        <a:lstStyle/>
        <a:p>
          <a:pPr>
            <a:lnSpc>
              <a:spcPct val="100000"/>
            </a:lnSpc>
          </a:pPr>
          <a:r>
            <a:rPr lang="en-US"/>
            <a:t>Recommendations focus on optimizing performance in specific areas </a:t>
          </a:r>
        </a:p>
      </dgm:t>
    </dgm:pt>
    <dgm:pt modelId="{4D235FAC-6E77-4B3E-8B68-B6F4FC78EB7F}" type="parTrans" cxnId="{7F77D4DD-053E-4375-96A6-233FDD9F3C16}">
      <dgm:prSet/>
      <dgm:spPr/>
      <dgm:t>
        <a:bodyPr/>
        <a:lstStyle/>
        <a:p>
          <a:endParaRPr lang="en-US"/>
        </a:p>
      </dgm:t>
    </dgm:pt>
    <dgm:pt modelId="{43E05FBD-98E3-4650-8793-39FDE36315FF}" type="sibTrans" cxnId="{7F77D4DD-053E-4375-96A6-233FDD9F3C16}">
      <dgm:prSet/>
      <dgm:spPr/>
      <dgm:t>
        <a:bodyPr/>
        <a:lstStyle/>
        <a:p>
          <a:endParaRPr lang="en-US"/>
        </a:p>
      </dgm:t>
    </dgm:pt>
    <dgm:pt modelId="{494E7FCD-FF1B-4B79-B31C-580CA6DC4FF1}">
      <dgm:prSet/>
      <dgm:spPr/>
      <dgm:t>
        <a:bodyPr/>
        <a:lstStyle/>
        <a:p>
          <a:pPr>
            <a:lnSpc>
              <a:spcPct val="100000"/>
            </a:lnSpc>
          </a:pPr>
          <a:r>
            <a:rPr lang="en-US"/>
            <a:t>The analysis provided insights into customers behavior ,products performance and regional trends</a:t>
          </a:r>
        </a:p>
      </dgm:t>
    </dgm:pt>
    <dgm:pt modelId="{CB2FB916-A03D-4694-85C6-111447B3EA95}" type="parTrans" cxnId="{0E104E54-2BD9-4A4C-A5B4-5DF4C235EDE8}">
      <dgm:prSet/>
      <dgm:spPr/>
      <dgm:t>
        <a:bodyPr/>
        <a:lstStyle/>
        <a:p>
          <a:endParaRPr lang="en-US"/>
        </a:p>
      </dgm:t>
    </dgm:pt>
    <dgm:pt modelId="{73DD1609-064A-4E6B-A869-3308C5725E5A}" type="sibTrans" cxnId="{0E104E54-2BD9-4A4C-A5B4-5DF4C235EDE8}">
      <dgm:prSet/>
      <dgm:spPr/>
      <dgm:t>
        <a:bodyPr/>
        <a:lstStyle/>
        <a:p>
          <a:endParaRPr lang="en-US"/>
        </a:p>
      </dgm:t>
    </dgm:pt>
    <dgm:pt modelId="{83D7096D-4771-4DB6-B1EE-80B9D5A72F73}">
      <dgm:prSet/>
      <dgm:spPr/>
      <dgm:t>
        <a:bodyPr/>
        <a:lstStyle/>
        <a:p>
          <a:pPr>
            <a:lnSpc>
              <a:spcPct val="100000"/>
            </a:lnSpc>
          </a:pPr>
          <a:r>
            <a:rPr lang="en-US"/>
            <a:t>Implementing the recommendations will improve sales performance and customer satisfaction </a:t>
          </a:r>
        </a:p>
      </dgm:t>
    </dgm:pt>
    <dgm:pt modelId="{32BEFCB8-26EE-4643-B7BF-E8BC255A2EE1}" type="parTrans" cxnId="{FD38521D-6C6A-4F1D-AAA7-BF34481D791A}">
      <dgm:prSet/>
      <dgm:spPr/>
      <dgm:t>
        <a:bodyPr/>
        <a:lstStyle/>
        <a:p>
          <a:endParaRPr lang="en-US"/>
        </a:p>
      </dgm:t>
    </dgm:pt>
    <dgm:pt modelId="{BFB0E8CD-05DE-4D48-9EFB-DA3F2D4C464D}" type="sibTrans" cxnId="{FD38521D-6C6A-4F1D-AAA7-BF34481D791A}">
      <dgm:prSet/>
      <dgm:spPr/>
      <dgm:t>
        <a:bodyPr/>
        <a:lstStyle/>
        <a:p>
          <a:endParaRPr lang="en-US"/>
        </a:p>
      </dgm:t>
    </dgm:pt>
    <dgm:pt modelId="{CF6E55D5-8368-41A3-A377-E77483F4E6C6}">
      <dgm:prSet/>
      <dgm:spPr/>
      <dgm:t>
        <a:bodyPr/>
        <a:lstStyle/>
        <a:p>
          <a:pPr>
            <a:lnSpc>
              <a:spcPct val="100000"/>
            </a:lnSpc>
          </a:pPr>
          <a:r>
            <a:rPr lang="en-US"/>
            <a:t>Continuous monitoring and analysis are essential for long term success</a:t>
          </a:r>
        </a:p>
      </dgm:t>
    </dgm:pt>
    <dgm:pt modelId="{B444A34E-065E-4EBD-A215-E2E8AB52937A}" type="parTrans" cxnId="{8C23E51C-E3C6-40A0-B9B7-FB55F41D07B7}">
      <dgm:prSet/>
      <dgm:spPr/>
      <dgm:t>
        <a:bodyPr/>
        <a:lstStyle/>
        <a:p>
          <a:endParaRPr lang="en-US"/>
        </a:p>
      </dgm:t>
    </dgm:pt>
    <dgm:pt modelId="{CD0CE2E1-8343-40FE-9CE7-B98B333DC5DF}" type="sibTrans" cxnId="{8C23E51C-E3C6-40A0-B9B7-FB55F41D07B7}">
      <dgm:prSet/>
      <dgm:spPr/>
      <dgm:t>
        <a:bodyPr/>
        <a:lstStyle/>
        <a:p>
          <a:endParaRPr lang="en-US"/>
        </a:p>
      </dgm:t>
    </dgm:pt>
    <dgm:pt modelId="{6FB1A160-8B90-4C64-AFFD-70E3789EC950}" type="pres">
      <dgm:prSet presAssocID="{A115AFAD-83C2-423F-8970-D4F1767A9C92}" presName="root" presStyleCnt="0">
        <dgm:presLayoutVars>
          <dgm:dir/>
          <dgm:resizeHandles val="exact"/>
        </dgm:presLayoutVars>
      </dgm:prSet>
      <dgm:spPr/>
    </dgm:pt>
    <dgm:pt modelId="{4737FE79-4765-4632-A228-B30471289A3A}" type="pres">
      <dgm:prSet presAssocID="{11B6894B-FCA4-4517-BAB7-1B4D7CF91E38}" presName="compNode" presStyleCnt="0"/>
      <dgm:spPr/>
    </dgm:pt>
    <dgm:pt modelId="{225054DF-E8DF-4BB1-A763-6FE35827D5AF}" type="pres">
      <dgm:prSet presAssocID="{11B6894B-FCA4-4517-BAB7-1B4D7CF91E38}" presName="bgRect" presStyleLbl="bgShp" presStyleIdx="0" presStyleCnt="5"/>
      <dgm:spPr/>
    </dgm:pt>
    <dgm:pt modelId="{8316E8FD-9DD3-4B12-94F1-5C3A20862C9C}" type="pres">
      <dgm:prSet presAssocID="{11B6894B-FCA4-4517-BAB7-1B4D7CF91E3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B374891F-3408-4EDF-97B1-44D075830306}" type="pres">
      <dgm:prSet presAssocID="{11B6894B-FCA4-4517-BAB7-1B4D7CF91E38}" presName="spaceRect" presStyleCnt="0"/>
      <dgm:spPr/>
    </dgm:pt>
    <dgm:pt modelId="{0E319B22-F12D-406C-8F1E-D71FC7B36177}" type="pres">
      <dgm:prSet presAssocID="{11B6894B-FCA4-4517-BAB7-1B4D7CF91E38}" presName="parTx" presStyleLbl="revTx" presStyleIdx="0" presStyleCnt="5">
        <dgm:presLayoutVars>
          <dgm:chMax val="0"/>
          <dgm:chPref val="0"/>
        </dgm:presLayoutVars>
      </dgm:prSet>
      <dgm:spPr/>
    </dgm:pt>
    <dgm:pt modelId="{FEC5EBE9-2329-4718-8D7A-99E324F5D864}" type="pres">
      <dgm:prSet presAssocID="{4AE3C5B8-882B-44E4-97D8-DEAF4ED30A16}" presName="sibTrans" presStyleCnt="0"/>
      <dgm:spPr/>
    </dgm:pt>
    <dgm:pt modelId="{842029C5-57EB-4141-A555-84FC4DDB0736}" type="pres">
      <dgm:prSet presAssocID="{B409E0A6-A29B-4852-AC3E-BCF6A9D52FFE}" presName="compNode" presStyleCnt="0"/>
      <dgm:spPr/>
    </dgm:pt>
    <dgm:pt modelId="{D1162103-2C38-475A-8E2D-788262B8922D}" type="pres">
      <dgm:prSet presAssocID="{B409E0A6-A29B-4852-AC3E-BCF6A9D52FFE}" presName="bgRect" presStyleLbl="bgShp" presStyleIdx="1" presStyleCnt="5"/>
      <dgm:spPr/>
    </dgm:pt>
    <dgm:pt modelId="{A24BCDF9-3D3F-4864-9FEA-AB522B0642F1}" type="pres">
      <dgm:prSet presAssocID="{B409E0A6-A29B-4852-AC3E-BCF6A9D52FF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02B66E9B-81EF-4CC3-A19D-8CDBACE73CA5}" type="pres">
      <dgm:prSet presAssocID="{B409E0A6-A29B-4852-AC3E-BCF6A9D52FFE}" presName="spaceRect" presStyleCnt="0"/>
      <dgm:spPr/>
    </dgm:pt>
    <dgm:pt modelId="{93F94216-54D5-4582-8B78-6FC1D5B5B486}" type="pres">
      <dgm:prSet presAssocID="{B409E0A6-A29B-4852-AC3E-BCF6A9D52FFE}" presName="parTx" presStyleLbl="revTx" presStyleIdx="1" presStyleCnt="5">
        <dgm:presLayoutVars>
          <dgm:chMax val="0"/>
          <dgm:chPref val="0"/>
        </dgm:presLayoutVars>
      </dgm:prSet>
      <dgm:spPr/>
    </dgm:pt>
    <dgm:pt modelId="{1D10B58C-CBCD-493A-AECF-2480F8D8FB5E}" type="pres">
      <dgm:prSet presAssocID="{43E05FBD-98E3-4650-8793-39FDE36315FF}" presName="sibTrans" presStyleCnt="0"/>
      <dgm:spPr/>
    </dgm:pt>
    <dgm:pt modelId="{B6DB2BEF-D4AB-455D-9E15-D5DC68BC3A20}" type="pres">
      <dgm:prSet presAssocID="{494E7FCD-FF1B-4B79-B31C-580CA6DC4FF1}" presName="compNode" presStyleCnt="0"/>
      <dgm:spPr/>
    </dgm:pt>
    <dgm:pt modelId="{76DC8688-4B07-4EF7-9BEA-E9456B0BEEDC}" type="pres">
      <dgm:prSet presAssocID="{494E7FCD-FF1B-4B79-B31C-580CA6DC4FF1}" presName="bgRect" presStyleLbl="bgShp" presStyleIdx="2" presStyleCnt="5"/>
      <dgm:spPr/>
    </dgm:pt>
    <dgm:pt modelId="{A85CDB5D-2C50-4CC8-8EBC-0ED8A87D09B0}" type="pres">
      <dgm:prSet presAssocID="{494E7FCD-FF1B-4B79-B31C-580CA6DC4FF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E3E82C24-F708-4D5C-BF84-91955AB11B8F}" type="pres">
      <dgm:prSet presAssocID="{494E7FCD-FF1B-4B79-B31C-580CA6DC4FF1}" presName="spaceRect" presStyleCnt="0"/>
      <dgm:spPr/>
    </dgm:pt>
    <dgm:pt modelId="{86915645-62D2-4758-A68A-F7D64DD050CD}" type="pres">
      <dgm:prSet presAssocID="{494E7FCD-FF1B-4B79-B31C-580CA6DC4FF1}" presName="parTx" presStyleLbl="revTx" presStyleIdx="2" presStyleCnt="5">
        <dgm:presLayoutVars>
          <dgm:chMax val="0"/>
          <dgm:chPref val="0"/>
        </dgm:presLayoutVars>
      </dgm:prSet>
      <dgm:spPr/>
    </dgm:pt>
    <dgm:pt modelId="{78C620D4-5DB4-4E82-9793-2B43704482E8}" type="pres">
      <dgm:prSet presAssocID="{73DD1609-064A-4E6B-A869-3308C5725E5A}" presName="sibTrans" presStyleCnt="0"/>
      <dgm:spPr/>
    </dgm:pt>
    <dgm:pt modelId="{B9170B88-A708-4C40-BF45-2AD7D83C58B7}" type="pres">
      <dgm:prSet presAssocID="{83D7096D-4771-4DB6-B1EE-80B9D5A72F73}" presName="compNode" presStyleCnt="0"/>
      <dgm:spPr/>
    </dgm:pt>
    <dgm:pt modelId="{69E5C72E-3443-4CB6-A03B-BBC8EB582849}" type="pres">
      <dgm:prSet presAssocID="{83D7096D-4771-4DB6-B1EE-80B9D5A72F73}" presName="bgRect" presStyleLbl="bgShp" presStyleIdx="3" presStyleCnt="5"/>
      <dgm:spPr/>
    </dgm:pt>
    <dgm:pt modelId="{3C0F32C1-2397-4943-8811-E3D32B31513C}" type="pres">
      <dgm:prSet presAssocID="{83D7096D-4771-4DB6-B1EE-80B9D5A72F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E33FE54C-B67D-4D6E-8015-D0A232C097DE}" type="pres">
      <dgm:prSet presAssocID="{83D7096D-4771-4DB6-B1EE-80B9D5A72F73}" presName="spaceRect" presStyleCnt="0"/>
      <dgm:spPr/>
    </dgm:pt>
    <dgm:pt modelId="{EF5CA006-B786-47DB-B5A0-4339B40BD600}" type="pres">
      <dgm:prSet presAssocID="{83D7096D-4771-4DB6-B1EE-80B9D5A72F73}" presName="parTx" presStyleLbl="revTx" presStyleIdx="3" presStyleCnt="5">
        <dgm:presLayoutVars>
          <dgm:chMax val="0"/>
          <dgm:chPref val="0"/>
        </dgm:presLayoutVars>
      </dgm:prSet>
      <dgm:spPr/>
    </dgm:pt>
    <dgm:pt modelId="{0F4A11A9-8D25-4A1F-BBFC-DA28F081C1B2}" type="pres">
      <dgm:prSet presAssocID="{BFB0E8CD-05DE-4D48-9EFB-DA3F2D4C464D}" presName="sibTrans" presStyleCnt="0"/>
      <dgm:spPr/>
    </dgm:pt>
    <dgm:pt modelId="{FADEDDD6-571F-49A3-BC0F-E6ED1916866C}" type="pres">
      <dgm:prSet presAssocID="{CF6E55D5-8368-41A3-A377-E77483F4E6C6}" presName="compNode" presStyleCnt="0"/>
      <dgm:spPr/>
    </dgm:pt>
    <dgm:pt modelId="{9721C06B-1EB8-489C-8C03-AEF66FE44521}" type="pres">
      <dgm:prSet presAssocID="{CF6E55D5-8368-41A3-A377-E77483F4E6C6}" presName="bgRect" presStyleLbl="bgShp" presStyleIdx="4" presStyleCnt="5"/>
      <dgm:spPr/>
    </dgm:pt>
    <dgm:pt modelId="{5A8903A8-38F2-424C-8180-51796FDFE137}" type="pres">
      <dgm:prSet presAssocID="{CF6E55D5-8368-41A3-A377-E77483F4E6C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B286DA9C-A4F0-44A7-B8F2-775069A0E13C}" type="pres">
      <dgm:prSet presAssocID="{CF6E55D5-8368-41A3-A377-E77483F4E6C6}" presName="spaceRect" presStyleCnt="0"/>
      <dgm:spPr/>
    </dgm:pt>
    <dgm:pt modelId="{0A23BDBB-2D82-4518-B5CC-93F2B79B0D86}" type="pres">
      <dgm:prSet presAssocID="{CF6E55D5-8368-41A3-A377-E77483F4E6C6}" presName="parTx" presStyleLbl="revTx" presStyleIdx="4" presStyleCnt="5">
        <dgm:presLayoutVars>
          <dgm:chMax val="0"/>
          <dgm:chPref val="0"/>
        </dgm:presLayoutVars>
      </dgm:prSet>
      <dgm:spPr/>
    </dgm:pt>
  </dgm:ptLst>
  <dgm:cxnLst>
    <dgm:cxn modelId="{09611108-51D6-46D0-8F32-B034C800678D}" type="presOf" srcId="{A115AFAD-83C2-423F-8970-D4F1767A9C92}" destId="{6FB1A160-8B90-4C64-AFFD-70E3789EC950}" srcOrd="0" destOrd="0" presId="urn:microsoft.com/office/officeart/2018/2/layout/IconVerticalSolidList"/>
    <dgm:cxn modelId="{8C23E51C-E3C6-40A0-B9B7-FB55F41D07B7}" srcId="{A115AFAD-83C2-423F-8970-D4F1767A9C92}" destId="{CF6E55D5-8368-41A3-A377-E77483F4E6C6}" srcOrd="4" destOrd="0" parTransId="{B444A34E-065E-4EBD-A215-E2E8AB52937A}" sibTransId="{CD0CE2E1-8343-40FE-9CE7-B98B333DC5DF}"/>
    <dgm:cxn modelId="{FD38521D-6C6A-4F1D-AAA7-BF34481D791A}" srcId="{A115AFAD-83C2-423F-8970-D4F1767A9C92}" destId="{83D7096D-4771-4DB6-B1EE-80B9D5A72F73}" srcOrd="3" destOrd="0" parTransId="{32BEFCB8-26EE-4643-B7BF-E8BC255A2EE1}" sibTransId="{BFB0E8CD-05DE-4D48-9EFB-DA3F2D4C464D}"/>
    <dgm:cxn modelId="{49F3EF53-60DF-467D-A8F7-2E5860A8EB58}" type="presOf" srcId="{83D7096D-4771-4DB6-B1EE-80B9D5A72F73}" destId="{EF5CA006-B786-47DB-B5A0-4339B40BD600}" srcOrd="0" destOrd="0" presId="urn:microsoft.com/office/officeart/2018/2/layout/IconVerticalSolidList"/>
    <dgm:cxn modelId="{0E104E54-2BD9-4A4C-A5B4-5DF4C235EDE8}" srcId="{A115AFAD-83C2-423F-8970-D4F1767A9C92}" destId="{494E7FCD-FF1B-4B79-B31C-580CA6DC4FF1}" srcOrd="2" destOrd="0" parTransId="{CB2FB916-A03D-4694-85C6-111447B3EA95}" sibTransId="{73DD1609-064A-4E6B-A869-3308C5725E5A}"/>
    <dgm:cxn modelId="{2FF0D557-084B-451B-B5DE-071415E555A4}" type="presOf" srcId="{CF6E55D5-8368-41A3-A377-E77483F4E6C6}" destId="{0A23BDBB-2D82-4518-B5CC-93F2B79B0D86}" srcOrd="0" destOrd="0" presId="urn:microsoft.com/office/officeart/2018/2/layout/IconVerticalSolidList"/>
    <dgm:cxn modelId="{C5868081-32C3-496B-99C4-85660E6C29AB}" type="presOf" srcId="{11B6894B-FCA4-4517-BAB7-1B4D7CF91E38}" destId="{0E319B22-F12D-406C-8F1E-D71FC7B36177}" srcOrd="0" destOrd="0" presId="urn:microsoft.com/office/officeart/2018/2/layout/IconVerticalSolidList"/>
    <dgm:cxn modelId="{5AAA139E-4326-440B-9E01-520B8EAC13D2}" type="presOf" srcId="{494E7FCD-FF1B-4B79-B31C-580CA6DC4FF1}" destId="{86915645-62D2-4758-A68A-F7D64DD050CD}" srcOrd="0" destOrd="0" presId="urn:microsoft.com/office/officeart/2018/2/layout/IconVerticalSolidList"/>
    <dgm:cxn modelId="{27DC76A3-1D29-4055-AA0B-E66FF18124B3}" srcId="{A115AFAD-83C2-423F-8970-D4F1767A9C92}" destId="{11B6894B-FCA4-4517-BAB7-1B4D7CF91E38}" srcOrd="0" destOrd="0" parTransId="{6E5E530E-A649-44EA-AC6B-2A9F24146374}" sibTransId="{4AE3C5B8-882B-44E4-97D8-DEAF4ED30A16}"/>
    <dgm:cxn modelId="{7F77D4DD-053E-4375-96A6-233FDD9F3C16}" srcId="{A115AFAD-83C2-423F-8970-D4F1767A9C92}" destId="{B409E0A6-A29B-4852-AC3E-BCF6A9D52FFE}" srcOrd="1" destOrd="0" parTransId="{4D235FAC-6E77-4B3E-8B68-B6F4FC78EB7F}" sibTransId="{43E05FBD-98E3-4650-8793-39FDE36315FF}"/>
    <dgm:cxn modelId="{4FFD23E0-D2A0-4FDC-BEE0-1D58AE022EBE}" type="presOf" srcId="{B409E0A6-A29B-4852-AC3E-BCF6A9D52FFE}" destId="{93F94216-54D5-4582-8B78-6FC1D5B5B486}" srcOrd="0" destOrd="0" presId="urn:microsoft.com/office/officeart/2018/2/layout/IconVerticalSolidList"/>
    <dgm:cxn modelId="{CE120CB7-14E8-433C-8309-5217440F22B9}" type="presParOf" srcId="{6FB1A160-8B90-4C64-AFFD-70E3789EC950}" destId="{4737FE79-4765-4632-A228-B30471289A3A}" srcOrd="0" destOrd="0" presId="urn:microsoft.com/office/officeart/2018/2/layout/IconVerticalSolidList"/>
    <dgm:cxn modelId="{DDF8B42A-5EA9-4E67-B5BB-A6CFBD7E206D}" type="presParOf" srcId="{4737FE79-4765-4632-A228-B30471289A3A}" destId="{225054DF-E8DF-4BB1-A763-6FE35827D5AF}" srcOrd="0" destOrd="0" presId="urn:microsoft.com/office/officeart/2018/2/layout/IconVerticalSolidList"/>
    <dgm:cxn modelId="{8ABE3520-B5BE-4F9C-9D7C-72CAF113A0EB}" type="presParOf" srcId="{4737FE79-4765-4632-A228-B30471289A3A}" destId="{8316E8FD-9DD3-4B12-94F1-5C3A20862C9C}" srcOrd="1" destOrd="0" presId="urn:microsoft.com/office/officeart/2018/2/layout/IconVerticalSolidList"/>
    <dgm:cxn modelId="{A02CAC58-F076-4DED-807F-2FEEB1B7FBA0}" type="presParOf" srcId="{4737FE79-4765-4632-A228-B30471289A3A}" destId="{B374891F-3408-4EDF-97B1-44D075830306}" srcOrd="2" destOrd="0" presId="urn:microsoft.com/office/officeart/2018/2/layout/IconVerticalSolidList"/>
    <dgm:cxn modelId="{54F996D7-FC8D-4A5E-BCE1-453E4520EC54}" type="presParOf" srcId="{4737FE79-4765-4632-A228-B30471289A3A}" destId="{0E319B22-F12D-406C-8F1E-D71FC7B36177}" srcOrd="3" destOrd="0" presId="urn:microsoft.com/office/officeart/2018/2/layout/IconVerticalSolidList"/>
    <dgm:cxn modelId="{0BF23363-828D-4DF1-A3C0-DF03F1DA381F}" type="presParOf" srcId="{6FB1A160-8B90-4C64-AFFD-70E3789EC950}" destId="{FEC5EBE9-2329-4718-8D7A-99E324F5D864}" srcOrd="1" destOrd="0" presId="urn:microsoft.com/office/officeart/2018/2/layout/IconVerticalSolidList"/>
    <dgm:cxn modelId="{00BCF6C8-C639-4CB2-89CE-2FE90F33C07D}" type="presParOf" srcId="{6FB1A160-8B90-4C64-AFFD-70E3789EC950}" destId="{842029C5-57EB-4141-A555-84FC4DDB0736}" srcOrd="2" destOrd="0" presId="urn:microsoft.com/office/officeart/2018/2/layout/IconVerticalSolidList"/>
    <dgm:cxn modelId="{9952D24D-5942-4390-A208-E6FBC155FC51}" type="presParOf" srcId="{842029C5-57EB-4141-A555-84FC4DDB0736}" destId="{D1162103-2C38-475A-8E2D-788262B8922D}" srcOrd="0" destOrd="0" presId="urn:microsoft.com/office/officeart/2018/2/layout/IconVerticalSolidList"/>
    <dgm:cxn modelId="{001F986F-A648-41FC-90C4-583A463AE86B}" type="presParOf" srcId="{842029C5-57EB-4141-A555-84FC4DDB0736}" destId="{A24BCDF9-3D3F-4864-9FEA-AB522B0642F1}" srcOrd="1" destOrd="0" presId="urn:microsoft.com/office/officeart/2018/2/layout/IconVerticalSolidList"/>
    <dgm:cxn modelId="{3A66B222-D464-4EA4-B185-4A44C0B1FDF5}" type="presParOf" srcId="{842029C5-57EB-4141-A555-84FC4DDB0736}" destId="{02B66E9B-81EF-4CC3-A19D-8CDBACE73CA5}" srcOrd="2" destOrd="0" presId="urn:microsoft.com/office/officeart/2018/2/layout/IconVerticalSolidList"/>
    <dgm:cxn modelId="{1D6B4D46-E559-47D8-9145-CE4FCD9B1E3B}" type="presParOf" srcId="{842029C5-57EB-4141-A555-84FC4DDB0736}" destId="{93F94216-54D5-4582-8B78-6FC1D5B5B486}" srcOrd="3" destOrd="0" presId="urn:microsoft.com/office/officeart/2018/2/layout/IconVerticalSolidList"/>
    <dgm:cxn modelId="{0F424BC8-662C-4F11-BA8A-B9888BE4A3EC}" type="presParOf" srcId="{6FB1A160-8B90-4C64-AFFD-70E3789EC950}" destId="{1D10B58C-CBCD-493A-AECF-2480F8D8FB5E}" srcOrd="3" destOrd="0" presId="urn:microsoft.com/office/officeart/2018/2/layout/IconVerticalSolidList"/>
    <dgm:cxn modelId="{7BAADD48-C061-4EEC-990C-6AF8F88C1EA3}" type="presParOf" srcId="{6FB1A160-8B90-4C64-AFFD-70E3789EC950}" destId="{B6DB2BEF-D4AB-455D-9E15-D5DC68BC3A20}" srcOrd="4" destOrd="0" presId="urn:microsoft.com/office/officeart/2018/2/layout/IconVerticalSolidList"/>
    <dgm:cxn modelId="{39EC6CFA-00D1-4A16-A39D-6CE1E98E389E}" type="presParOf" srcId="{B6DB2BEF-D4AB-455D-9E15-D5DC68BC3A20}" destId="{76DC8688-4B07-4EF7-9BEA-E9456B0BEEDC}" srcOrd="0" destOrd="0" presId="urn:microsoft.com/office/officeart/2018/2/layout/IconVerticalSolidList"/>
    <dgm:cxn modelId="{36D1A8A7-23CB-4905-A572-7613EC5C563C}" type="presParOf" srcId="{B6DB2BEF-D4AB-455D-9E15-D5DC68BC3A20}" destId="{A85CDB5D-2C50-4CC8-8EBC-0ED8A87D09B0}" srcOrd="1" destOrd="0" presId="urn:microsoft.com/office/officeart/2018/2/layout/IconVerticalSolidList"/>
    <dgm:cxn modelId="{250AECC5-BB60-448A-8410-25A769DE3CDD}" type="presParOf" srcId="{B6DB2BEF-D4AB-455D-9E15-D5DC68BC3A20}" destId="{E3E82C24-F708-4D5C-BF84-91955AB11B8F}" srcOrd="2" destOrd="0" presId="urn:microsoft.com/office/officeart/2018/2/layout/IconVerticalSolidList"/>
    <dgm:cxn modelId="{D93AFF7B-D0A1-4386-90D1-D5CD5FFFACFF}" type="presParOf" srcId="{B6DB2BEF-D4AB-455D-9E15-D5DC68BC3A20}" destId="{86915645-62D2-4758-A68A-F7D64DD050CD}" srcOrd="3" destOrd="0" presId="urn:microsoft.com/office/officeart/2018/2/layout/IconVerticalSolidList"/>
    <dgm:cxn modelId="{F073F71C-E7CF-4BA4-9111-2C5A9B1E3554}" type="presParOf" srcId="{6FB1A160-8B90-4C64-AFFD-70E3789EC950}" destId="{78C620D4-5DB4-4E82-9793-2B43704482E8}" srcOrd="5" destOrd="0" presId="urn:microsoft.com/office/officeart/2018/2/layout/IconVerticalSolidList"/>
    <dgm:cxn modelId="{EB0B8037-721A-4F32-AF7A-583018849BF5}" type="presParOf" srcId="{6FB1A160-8B90-4C64-AFFD-70E3789EC950}" destId="{B9170B88-A708-4C40-BF45-2AD7D83C58B7}" srcOrd="6" destOrd="0" presId="urn:microsoft.com/office/officeart/2018/2/layout/IconVerticalSolidList"/>
    <dgm:cxn modelId="{57A3A856-D092-49DE-AB31-7F147015129C}" type="presParOf" srcId="{B9170B88-A708-4C40-BF45-2AD7D83C58B7}" destId="{69E5C72E-3443-4CB6-A03B-BBC8EB582849}" srcOrd="0" destOrd="0" presId="urn:microsoft.com/office/officeart/2018/2/layout/IconVerticalSolidList"/>
    <dgm:cxn modelId="{20B8C290-67DA-4F36-A997-19927A754754}" type="presParOf" srcId="{B9170B88-A708-4C40-BF45-2AD7D83C58B7}" destId="{3C0F32C1-2397-4943-8811-E3D32B31513C}" srcOrd="1" destOrd="0" presId="urn:microsoft.com/office/officeart/2018/2/layout/IconVerticalSolidList"/>
    <dgm:cxn modelId="{1C327742-FDEA-498C-AE67-EEE9B599091C}" type="presParOf" srcId="{B9170B88-A708-4C40-BF45-2AD7D83C58B7}" destId="{E33FE54C-B67D-4D6E-8015-D0A232C097DE}" srcOrd="2" destOrd="0" presId="urn:microsoft.com/office/officeart/2018/2/layout/IconVerticalSolidList"/>
    <dgm:cxn modelId="{CE656F39-3953-4B0A-AC1E-B115BA9C11B6}" type="presParOf" srcId="{B9170B88-A708-4C40-BF45-2AD7D83C58B7}" destId="{EF5CA006-B786-47DB-B5A0-4339B40BD600}" srcOrd="3" destOrd="0" presId="urn:microsoft.com/office/officeart/2018/2/layout/IconVerticalSolidList"/>
    <dgm:cxn modelId="{BBFF3B46-DBBE-4D2D-92E1-BC0EF81B2C5E}" type="presParOf" srcId="{6FB1A160-8B90-4C64-AFFD-70E3789EC950}" destId="{0F4A11A9-8D25-4A1F-BBFC-DA28F081C1B2}" srcOrd="7" destOrd="0" presId="urn:microsoft.com/office/officeart/2018/2/layout/IconVerticalSolidList"/>
    <dgm:cxn modelId="{6A09A596-2564-40C7-BB85-221393E70020}" type="presParOf" srcId="{6FB1A160-8B90-4C64-AFFD-70E3789EC950}" destId="{FADEDDD6-571F-49A3-BC0F-E6ED1916866C}" srcOrd="8" destOrd="0" presId="urn:microsoft.com/office/officeart/2018/2/layout/IconVerticalSolidList"/>
    <dgm:cxn modelId="{2F9C4C33-C70F-41D8-B4D0-E61432E21958}" type="presParOf" srcId="{FADEDDD6-571F-49A3-BC0F-E6ED1916866C}" destId="{9721C06B-1EB8-489C-8C03-AEF66FE44521}" srcOrd="0" destOrd="0" presId="urn:microsoft.com/office/officeart/2018/2/layout/IconVerticalSolidList"/>
    <dgm:cxn modelId="{6D81774D-C9CB-4367-A06F-91221405170F}" type="presParOf" srcId="{FADEDDD6-571F-49A3-BC0F-E6ED1916866C}" destId="{5A8903A8-38F2-424C-8180-51796FDFE137}" srcOrd="1" destOrd="0" presId="urn:microsoft.com/office/officeart/2018/2/layout/IconVerticalSolidList"/>
    <dgm:cxn modelId="{EE4F5EC7-CCF6-4167-902F-211B821DABB0}" type="presParOf" srcId="{FADEDDD6-571F-49A3-BC0F-E6ED1916866C}" destId="{B286DA9C-A4F0-44A7-B8F2-775069A0E13C}" srcOrd="2" destOrd="0" presId="urn:microsoft.com/office/officeart/2018/2/layout/IconVerticalSolidList"/>
    <dgm:cxn modelId="{E4551E3C-6DB0-4C10-8958-04DFB0BC414D}" type="presParOf" srcId="{FADEDDD6-571F-49A3-BC0F-E6ED1916866C}" destId="{0A23BDBB-2D82-4518-B5CC-93F2B79B0D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D93EF3-18AC-44FF-899C-AB21CE3725A2}"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6B1797E-D9D3-49DA-9088-2341332FBF56}">
      <dgm:prSet/>
      <dgm:spPr/>
      <dgm:t>
        <a:bodyPr/>
        <a:lstStyle/>
        <a:p>
          <a:pPr>
            <a:defRPr cap="all"/>
          </a:pPr>
          <a:r>
            <a:rPr lang="en-US"/>
            <a:t>Open for discussions and questions </a:t>
          </a:r>
        </a:p>
      </dgm:t>
    </dgm:pt>
    <dgm:pt modelId="{3CB3FC6F-BF69-4966-9E3F-A9654C509588}" type="parTrans" cxnId="{FAA7DB0A-4C00-4D7C-976E-4F893FDD7671}">
      <dgm:prSet/>
      <dgm:spPr/>
      <dgm:t>
        <a:bodyPr/>
        <a:lstStyle/>
        <a:p>
          <a:endParaRPr lang="en-US"/>
        </a:p>
      </dgm:t>
    </dgm:pt>
    <dgm:pt modelId="{6D5370AE-8E15-4B1E-8F1F-22172FEB0F76}" type="sibTrans" cxnId="{FAA7DB0A-4C00-4D7C-976E-4F893FDD7671}">
      <dgm:prSet/>
      <dgm:spPr/>
      <dgm:t>
        <a:bodyPr/>
        <a:lstStyle/>
        <a:p>
          <a:endParaRPr lang="en-US"/>
        </a:p>
      </dgm:t>
    </dgm:pt>
    <dgm:pt modelId="{FD6D142A-A611-4A86-A834-88C01CC55CA5}">
      <dgm:prSet/>
      <dgm:spPr/>
      <dgm:t>
        <a:bodyPr/>
        <a:lstStyle/>
        <a:p>
          <a:pPr>
            <a:defRPr cap="all"/>
          </a:pPr>
          <a:r>
            <a:rPr lang="en-US"/>
            <a:t>Thank you for attentions </a:t>
          </a:r>
        </a:p>
      </dgm:t>
    </dgm:pt>
    <dgm:pt modelId="{62B912CB-2499-402D-9F0E-57105600E6D5}" type="parTrans" cxnId="{123A7C5F-8C6F-4504-BC74-6A34EB2F2CF3}">
      <dgm:prSet/>
      <dgm:spPr/>
      <dgm:t>
        <a:bodyPr/>
        <a:lstStyle/>
        <a:p>
          <a:endParaRPr lang="en-US"/>
        </a:p>
      </dgm:t>
    </dgm:pt>
    <dgm:pt modelId="{8FF4ACDF-F922-4958-AE18-81612328C48E}" type="sibTrans" cxnId="{123A7C5F-8C6F-4504-BC74-6A34EB2F2CF3}">
      <dgm:prSet/>
      <dgm:spPr/>
      <dgm:t>
        <a:bodyPr/>
        <a:lstStyle/>
        <a:p>
          <a:endParaRPr lang="en-US"/>
        </a:p>
      </dgm:t>
    </dgm:pt>
    <dgm:pt modelId="{15904FE3-3351-4384-8058-AD74F2BE7402}" type="pres">
      <dgm:prSet presAssocID="{7DD93EF3-18AC-44FF-899C-AB21CE3725A2}" presName="root" presStyleCnt="0">
        <dgm:presLayoutVars>
          <dgm:dir/>
          <dgm:resizeHandles val="exact"/>
        </dgm:presLayoutVars>
      </dgm:prSet>
      <dgm:spPr/>
    </dgm:pt>
    <dgm:pt modelId="{D7D68661-67C2-48BD-9680-152B6048AC8C}" type="pres">
      <dgm:prSet presAssocID="{96B1797E-D9D3-49DA-9088-2341332FBF56}" presName="compNode" presStyleCnt="0"/>
      <dgm:spPr/>
    </dgm:pt>
    <dgm:pt modelId="{8D87EAFF-BBD8-48B1-ABFD-EEF8C55CE805}" type="pres">
      <dgm:prSet presAssocID="{96B1797E-D9D3-49DA-9088-2341332FBF56}" presName="iconBgRect" presStyleLbl="bgShp" presStyleIdx="0" presStyleCnt="2"/>
      <dgm:spPr/>
    </dgm:pt>
    <dgm:pt modelId="{FB24174D-C151-4B8A-B913-2A4A1B688D7E}" type="pres">
      <dgm:prSet presAssocID="{96B1797E-D9D3-49DA-9088-2341332FBF5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FDDBB53C-5335-4D2C-87BD-70FFF3B83D06}" type="pres">
      <dgm:prSet presAssocID="{96B1797E-D9D3-49DA-9088-2341332FBF56}" presName="spaceRect" presStyleCnt="0"/>
      <dgm:spPr/>
    </dgm:pt>
    <dgm:pt modelId="{3BD7C5C9-E9AF-4A6A-9175-05B8837D5F70}" type="pres">
      <dgm:prSet presAssocID="{96B1797E-D9D3-49DA-9088-2341332FBF56}" presName="textRect" presStyleLbl="revTx" presStyleIdx="0" presStyleCnt="2">
        <dgm:presLayoutVars>
          <dgm:chMax val="1"/>
          <dgm:chPref val="1"/>
        </dgm:presLayoutVars>
      </dgm:prSet>
      <dgm:spPr/>
    </dgm:pt>
    <dgm:pt modelId="{A7768108-2086-43AD-8231-C6533874BD36}" type="pres">
      <dgm:prSet presAssocID="{6D5370AE-8E15-4B1E-8F1F-22172FEB0F76}" presName="sibTrans" presStyleCnt="0"/>
      <dgm:spPr/>
    </dgm:pt>
    <dgm:pt modelId="{B2F15AB3-432C-42CF-98E9-059EC67AD2F2}" type="pres">
      <dgm:prSet presAssocID="{FD6D142A-A611-4A86-A834-88C01CC55CA5}" presName="compNode" presStyleCnt="0"/>
      <dgm:spPr/>
    </dgm:pt>
    <dgm:pt modelId="{335B8025-E4FD-4168-8E16-2E7362A5F61B}" type="pres">
      <dgm:prSet presAssocID="{FD6D142A-A611-4A86-A834-88C01CC55CA5}" presName="iconBgRect" presStyleLbl="bgShp" presStyleIdx="1" presStyleCnt="2"/>
      <dgm:spPr/>
    </dgm:pt>
    <dgm:pt modelId="{E721462A-9A87-4D5B-9496-FF271F7AADAB}" type="pres">
      <dgm:prSet presAssocID="{FD6D142A-A611-4A86-A834-88C01CC55C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16AB9E97-B496-4E40-9361-947D451F09EA}" type="pres">
      <dgm:prSet presAssocID="{FD6D142A-A611-4A86-A834-88C01CC55CA5}" presName="spaceRect" presStyleCnt="0"/>
      <dgm:spPr/>
    </dgm:pt>
    <dgm:pt modelId="{A577AEAC-00DB-4B36-89DE-7E5DF5B1C20C}" type="pres">
      <dgm:prSet presAssocID="{FD6D142A-A611-4A86-A834-88C01CC55CA5}" presName="textRect" presStyleLbl="revTx" presStyleIdx="1" presStyleCnt="2">
        <dgm:presLayoutVars>
          <dgm:chMax val="1"/>
          <dgm:chPref val="1"/>
        </dgm:presLayoutVars>
      </dgm:prSet>
      <dgm:spPr/>
    </dgm:pt>
  </dgm:ptLst>
  <dgm:cxnLst>
    <dgm:cxn modelId="{A61AEB01-5340-48A8-97DD-4B1B7C1F4C12}" type="presOf" srcId="{7DD93EF3-18AC-44FF-899C-AB21CE3725A2}" destId="{15904FE3-3351-4384-8058-AD74F2BE7402}" srcOrd="0" destOrd="0" presId="urn:microsoft.com/office/officeart/2018/5/layout/IconCircleLabelList"/>
    <dgm:cxn modelId="{FAA7DB0A-4C00-4D7C-976E-4F893FDD7671}" srcId="{7DD93EF3-18AC-44FF-899C-AB21CE3725A2}" destId="{96B1797E-D9D3-49DA-9088-2341332FBF56}" srcOrd="0" destOrd="0" parTransId="{3CB3FC6F-BF69-4966-9E3F-A9654C509588}" sibTransId="{6D5370AE-8E15-4B1E-8F1F-22172FEB0F76}"/>
    <dgm:cxn modelId="{123A7C5F-8C6F-4504-BC74-6A34EB2F2CF3}" srcId="{7DD93EF3-18AC-44FF-899C-AB21CE3725A2}" destId="{FD6D142A-A611-4A86-A834-88C01CC55CA5}" srcOrd="1" destOrd="0" parTransId="{62B912CB-2499-402D-9F0E-57105600E6D5}" sibTransId="{8FF4ACDF-F922-4958-AE18-81612328C48E}"/>
    <dgm:cxn modelId="{CC805F45-5138-4FE7-832F-8BDD67672CF1}" type="presOf" srcId="{FD6D142A-A611-4A86-A834-88C01CC55CA5}" destId="{A577AEAC-00DB-4B36-89DE-7E5DF5B1C20C}" srcOrd="0" destOrd="0" presId="urn:microsoft.com/office/officeart/2018/5/layout/IconCircleLabelList"/>
    <dgm:cxn modelId="{2708B0D2-EC54-4BB1-B11D-32FDBA8892F8}" type="presOf" srcId="{96B1797E-D9D3-49DA-9088-2341332FBF56}" destId="{3BD7C5C9-E9AF-4A6A-9175-05B8837D5F70}" srcOrd="0" destOrd="0" presId="urn:microsoft.com/office/officeart/2018/5/layout/IconCircleLabelList"/>
    <dgm:cxn modelId="{FD39D0C0-A491-42CE-A5CE-E9B23210CDF2}" type="presParOf" srcId="{15904FE3-3351-4384-8058-AD74F2BE7402}" destId="{D7D68661-67C2-48BD-9680-152B6048AC8C}" srcOrd="0" destOrd="0" presId="urn:microsoft.com/office/officeart/2018/5/layout/IconCircleLabelList"/>
    <dgm:cxn modelId="{4F7FAD64-A6B8-496E-9CE6-B12B318523D4}" type="presParOf" srcId="{D7D68661-67C2-48BD-9680-152B6048AC8C}" destId="{8D87EAFF-BBD8-48B1-ABFD-EEF8C55CE805}" srcOrd="0" destOrd="0" presId="urn:microsoft.com/office/officeart/2018/5/layout/IconCircleLabelList"/>
    <dgm:cxn modelId="{FB064428-3661-4726-B3E2-9BC6754F62F5}" type="presParOf" srcId="{D7D68661-67C2-48BD-9680-152B6048AC8C}" destId="{FB24174D-C151-4B8A-B913-2A4A1B688D7E}" srcOrd="1" destOrd="0" presId="urn:microsoft.com/office/officeart/2018/5/layout/IconCircleLabelList"/>
    <dgm:cxn modelId="{50FA9505-E36E-4A2C-9B74-08659A2F5BCE}" type="presParOf" srcId="{D7D68661-67C2-48BD-9680-152B6048AC8C}" destId="{FDDBB53C-5335-4D2C-87BD-70FFF3B83D06}" srcOrd="2" destOrd="0" presId="urn:microsoft.com/office/officeart/2018/5/layout/IconCircleLabelList"/>
    <dgm:cxn modelId="{6EB68202-3832-4B3C-A921-666933EB108A}" type="presParOf" srcId="{D7D68661-67C2-48BD-9680-152B6048AC8C}" destId="{3BD7C5C9-E9AF-4A6A-9175-05B8837D5F70}" srcOrd="3" destOrd="0" presId="urn:microsoft.com/office/officeart/2018/5/layout/IconCircleLabelList"/>
    <dgm:cxn modelId="{54D560F3-551C-462B-8EBA-830BB9D762BD}" type="presParOf" srcId="{15904FE3-3351-4384-8058-AD74F2BE7402}" destId="{A7768108-2086-43AD-8231-C6533874BD36}" srcOrd="1" destOrd="0" presId="urn:microsoft.com/office/officeart/2018/5/layout/IconCircleLabelList"/>
    <dgm:cxn modelId="{A6DD51D6-4C85-443B-8AB6-6F7CE38C7B30}" type="presParOf" srcId="{15904FE3-3351-4384-8058-AD74F2BE7402}" destId="{B2F15AB3-432C-42CF-98E9-059EC67AD2F2}" srcOrd="2" destOrd="0" presId="urn:microsoft.com/office/officeart/2018/5/layout/IconCircleLabelList"/>
    <dgm:cxn modelId="{544B7986-6A26-43C6-A76B-7B757C16878C}" type="presParOf" srcId="{B2F15AB3-432C-42CF-98E9-059EC67AD2F2}" destId="{335B8025-E4FD-4168-8E16-2E7362A5F61B}" srcOrd="0" destOrd="0" presId="urn:microsoft.com/office/officeart/2018/5/layout/IconCircleLabelList"/>
    <dgm:cxn modelId="{683B0422-B599-41D4-BCDF-8DDA604D5AD7}" type="presParOf" srcId="{B2F15AB3-432C-42CF-98E9-059EC67AD2F2}" destId="{E721462A-9A87-4D5B-9496-FF271F7AADAB}" srcOrd="1" destOrd="0" presId="urn:microsoft.com/office/officeart/2018/5/layout/IconCircleLabelList"/>
    <dgm:cxn modelId="{9A8398FD-F08D-47FB-A205-F00F7761AEA8}" type="presParOf" srcId="{B2F15AB3-432C-42CF-98E9-059EC67AD2F2}" destId="{16AB9E97-B496-4E40-9361-947D451F09EA}" srcOrd="2" destOrd="0" presId="urn:microsoft.com/office/officeart/2018/5/layout/IconCircleLabelList"/>
    <dgm:cxn modelId="{421D902C-435D-439A-8981-619199539D27}" type="presParOf" srcId="{B2F15AB3-432C-42CF-98E9-059EC67AD2F2}" destId="{A577AEAC-00DB-4B36-89DE-7E5DF5B1C20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3C6E9-9550-4E7F-8489-2BEB35E1BC4A}">
      <dsp:nvSpPr>
        <dsp:cNvPr id="0" name=""/>
        <dsp:cNvSpPr/>
      </dsp:nvSpPr>
      <dsp:spPr>
        <a:xfrm>
          <a:off x="0" y="39687"/>
          <a:ext cx="3286125" cy="197167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This presentation focuses on analyzing sale data for an online United Kingdom retailer.</a:t>
          </a:r>
        </a:p>
      </dsp:txBody>
      <dsp:txXfrm>
        <a:off x="0" y="39687"/>
        <a:ext cx="3286125" cy="1971675"/>
      </dsp:txXfrm>
    </dsp:sp>
    <dsp:sp modelId="{AD825D34-3279-44A2-A7E2-ADE7113EF143}">
      <dsp:nvSpPr>
        <dsp:cNvPr id="0" name=""/>
        <dsp:cNvSpPr/>
      </dsp:nvSpPr>
      <dsp:spPr>
        <a:xfrm>
          <a:off x="3614737" y="39687"/>
          <a:ext cx="3286125" cy="197167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Time period: December 2010- December 2011</a:t>
          </a:r>
        </a:p>
      </dsp:txBody>
      <dsp:txXfrm>
        <a:off x="3614737" y="39687"/>
        <a:ext cx="3286125" cy="1971675"/>
      </dsp:txXfrm>
    </dsp:sp>
    <dsp:sp modelId="{343977EB-FA42-43E8-81F6-20A1255C7769}">
      <dsp:nvSpPr>
        <dsp:cNvPr id="0" name=""/>
        <dsp:cNvSpPr/>
      </dsp:nvSpPr>
      <dsp:spPr>
        <a:xfrm>
          <a:off x="7229475" y="39687"/>
          <a:ext cx="3286125" cy="197167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Objective:</a:t>
          </a:r>
        </a:p>
      </dsp:txBody>
      <dsp:txXfrm>
        <a:off x="7229475" y="39687"/>
        <a:ext cx="3286125" cy="1971675"/>
      </dsp:txXfrm>
    </dsp:sp>
    <dsp:sp modelId="{F9A3F773-7DFF-47EB-98D5-8FF172D4A468}">
      <dsp:nvSpPr>
        <dsp:cNvPr id="0" name=""/>
        <dsp:cNvSpPr/>
      </dsp:nvSpPr>
      <dsp:spPr>
        <a:xfrm>
          <a:off x="1807368" y="2339975"/>
          <a:ext cx="3286125" cy="197167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Segment data into three regions (</a:t>
          </a:r>
          <a:r>
            <a:rPr lang="en-US" sz="2500" kern="1200" dirty="0" err="1"/>
            <a:t>Asian,Non</a:t>
          </a:r>
          <a:r>
            <a:rPr lang="en-US" sz="2500" kern="1200" dirty="0"/>
            <a:t> </a:t>
          </a:r>
          <a:r>
            <a:rPr lang="en-US" sz="2500" kern="1200" dirty="0" err="1"/>
            <a:t>Asian,and</a:t>
          </a:r>
          <a:r>
            <a:rPr lang="en-US" sz="2500" kern="1200" dirty="0"/>
            <a:t> United Kingdom)</a:t>
          </a:r>
        </a:p>
      </dsp:txBody>
      <dsp:txXfrm>
        <a:off x="1807368" y="2339975"/>
        <a:ext cx="3286125" cy="1971675"/>
      </dsp:txXfrm>
    </dsp:sp>
    <dsp:sp modelId="{331FC304-18D7-4DE5-B2B4-1AAD8672B0E7}">
      <dsp:nvSpPr>
        <dsp:cNvPr id="0" name=""/>
        <dsp:cNvSpPr/>
      </dsp:nvSpPr>
      <dsp:spPr>
        <a:xfrm>
          <a:off x="5422106" y="2339975"/>
          <a:ext cx="3286125" cy="197167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Derive region specific insight to optimize sales strategies.</a:t>
          </a:r>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FF781-A8D7-4841-BB58-C7F1652ADF72}">
      <dsp:nvSpPr>
        <dsp:cNvPr id="0" name=""/>
        <dsp:cNvSpPr/>
      </dsp:nvSpPr>
      <dsp:spPr>
        <a:xfrm>
          <a:off x="0" y="0"/>
          <a:ext cx="3967420" cy="102771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Filled missing Customer ID with a value 0</a:t>
          </a:r>
        </a:p>
      </dsp:txBody>
      <dsp:txXfrm>
        <a:off x="30101" y="30101"/>
        <a:ext cx="2858437" cy="967510"/>
      </dsp:txXfrm>
    </dsp:sp>
    <dsp:sp modelId="{58FDE293-6390-479D-9B70-B0D8E7C7BC2E}">
      <dsp:nvSpPr>
        <dsp:cNvPr id="0" name=""/>
        <dsp:cNvSpPr/>
      </dsp:nvSpPr>
      <dsp:spPr>
        <a:xfrm>
          <a:off x="350066" y="1198998"/>
          <a:ext cx="3967420" cy="102771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Imputed missing </a:t>
          </a:r>
          <a:r>
            <a:rPr lang="en-US" sz="1500" kern="1200" err="1"/>
            <a:t>Descriptios</a:t>
          </a:r>
          <a:r>
            <a:rPr lang="en-US" sz="1500" kern="1200"/>
            <a:t> using corresponding Stock Codes </a:t>
          </a:r>
        </a:p>
      </dsp:txBody>
      <dsp:txXfrm>
        <a:off x="380167" y="1229099"/>
        <a:ext cx="2889138" cy="967510"/>
      </dsp:txXfrm>
    </dsp:sp>
    <dsp:sp modelId="{FE23CA3A-3351-4B9D-9428-80DFA6A7190A}">
      <dsp:nvSpPr>
        <dsp:cNvPr id="0" name=""/>
        <dsp:cNvSpPr/>
      </dsp:nvSpPr>
      <dsp:spPr>
        <a:xfrm>
          <a:off x="700132" y="2397996"/>
          <a:ext cx="3967420" cy="102771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Deleted rows with other missing valuer as the accounted for only 0.02% of the dataset .</a:t>
          </a:r>
        </a:p>
      </dsp:txBody>
      <dsp:txXfrm>
        <a:off x="730233" y="2428097"/>
        <a:ext cx="2889138" cy="967510"/>
      </dsp:txXfrm>
    </dsp:sp>
    <dsp:sp modelId="{E56B27D9-E501-4EBC-8DFE-9C42D351925D}">
      <dsp:nvSpPr>
        <dsp:cNvPr id="0" name=""/>
        <dsp:cNvSpPr/>
      </dsp:nvSpPr>
      <dsp:spPr>
        <a:xfrm>
          <a:off x="3299406" y="779348"/>
          <a:ext cx="668013" cy="668013"/>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449709" y="779348"/>
        <a:ext cx="367407" cy="502680"/>
      </dsp:txXfrm>
    </dsp:sp>
    <dsp:sp modelId="{CEEE3E7A-2486-4102-9D01-D98DE54A80AB}">
      <dsp:nvSpPr>
        <dsp:cNvPr id="0" name=""/>
        <dsp:cNvSpPr/>
      </dsp:nvSpPr>
      <dsp:spPr>
        <a:xfrm>
          <a:off x="3649473" y="1971495"/>
          <a:ext cx="668013" cy="668013"/>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799776" y="1971495"/>
        <a:ext cx="367407" cy="502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490A6-B2D2-4DAD-9249-A80D98D1848E}">
      <dsp:nvSpPr>
        <dsp:cNvPr id="0" name=""/>
        <dsp:cNvSpPr/>
      </dsp:nvSpPr>
      <dsp:spPr>
        <a:xfrm>
          <a:off x="5340923" y="1405930"/>
          <a:ext cx="2705811" cy="643860"/>
        </a:xfrm>
        <a:custGeom>
          <a:avLst/>
          <a:gdLst/>
          <a:ahLst/>
          <a:cxnLst/>
          <a:rect l="0" t="0" r="0" b="0"/>
          <a:pathLst>
            <a:path>
              <a:moveTo>
                <a:pt x="0" y="0"/>
              </a:moveTo>
              <a:lnTo>
                <a:pt x="0" y="438771"/>
              </a:lnTo>
              <a:lnTo>
                <a:pt x="2705811" y="438771"/>
              </a:lnTo>
              <a:lnTo>
                <a:pt x="2705811" y="64386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452C80-72CB-4C27-9737-BD031D2A4C93}">
      <dsp:nvSpPr>
        <dsp:cNvPr id="0" name=""/>
        <dsp:cNvSpPr/>
      </dsp:nvSpPr>
      <dsp:spPr>
        <a:xfrm>
          <a:off x="5295203" y="1405930"/>
          <a:ext cx="91440" cy="643860"/>
        </a:xfrm>
        <a:custGeom>
          <a:avLst/>
          <a:gdLst/>
          <a:ahLst/>
          <a:cxnLst/>
          <a:rect l="0" t="0" r="0" b="0"/>
          <a:pathLst>
            <a:path>
              <a:moveTo>
                <a:pt x="45720" y="0"/>
              </a:moveTo>
              <a:lnTo>
                <a:pt x="45720" y="64386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2A1C9A-4A6C-4AEC-998E-8F979C8C69A8}">
      <dsp:nvSpPr>
        <dsp:cNvPr id="0" name=""/>
        <dsp:cNvSpPr/>
      </dsp:nvSpPr>
      <dsp:spPr>
        <a:xfrm>
          <a:off x="2635111" y="1405930"/>
          <a:ext cx="2705811" cy="643860"/>
        </a:xfrm>
        <a:custGeom>
          <a:avLst/>
          <a:gdLst/>
          <a:ahLst/>
          <a:cxnLst/>
          <a:rect l="0" t="0" r="0" b="0"/>
          <a:pathLst>
            <a:path>
              <a:moveTo>
                <a:pt x="2705811" y="0"/>
              </a:moveTo>
              <a:lnTo>
                <a:pt x="2705811" y="438771"/>
              </a:lnTo>
              <a:lnTo>
                <a:pt x="0" y="438771"/>
              </a:lnTo>
              <a:lnTo>
                <a:pt x="0" y="64386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4F1ED4-E00D-4DE7-B113-04EDD81599D0}">
      <dsp:nvSpPr>
        <dsp:cNvPr id="0" name=""/>
        <dsp:cNvSpPr/>
      </dsp:nvSpPr>
      <dsp:spPr>
        <a:xfrm>
          <a:off x="4234000" y="138"/>
          <a:ext cx="2213845" cy="14057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98C1D-6247-41A6-AEEE-FEF6860F25FF}">
      <dsp:nvSpPr>
        <dsp:cNvPr id="0" name=""/>
        <dsp:cNvSpPr/>
      </dsp:nvSpPr>
      <dsp:spPr>
        <a:xfrm>
          <a:off x="4479983" y="233822"/>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 was divided into three categories:</a:t>
          </a:r>
        </a:p>
      </dsp:txBody>
      <dsp:txXfrm>
        <a:off x="4521157" y="274996"/>
        <a:ext cx="2131497" cy="1323444"/>
      </dsp:txXfrm>
    </dsp:sp>
    <dsp:sp modelId="{D5232C03-AB79-4A14-A526-E35F6E28AC06}">
      <dsp:nvSpPr>
        <dsp:cNvPr id="0" name=""/>
        <dsp:cNvSpPr/>
      </dsp:nvSpPr>
      <dsp:spPr>
        <a:xfrm>
          <a:off x="1528188" y="2049790"/>
          <a:ext cx="2213845" cy="14057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2D3DE4-CBDE-46F9-9D19-4622B92EBBDF}">
      <dsp:nvSpPr>
        <dsp:cNvPr id="0" name=""/>
        <dsp:cNvSpPr/>
      </dsp:nvSpPr>
      <dsp:spPr>
        <a:xfrm>
          <a:off x="1774171" y="2283474"/>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-United Kingdom</a:t>
          </a:r>
        </a:p>
      </dsp:txBody>
      <dsp:txXfrm>
        <a:off x="1815345" y="2324648"/>
        <a:ext cx="2131497" cy="1323444"/>
      </dsp:txXfrm>
    </dsp:sp>
    <dsp:sp modelId="{96CFFF0E-2CD4-44D0-9AEF-3C0927137AA8}">
      <dsp:nvSpPr>
        <dsp:cNvPr id="0" name=""/>
        <dsp:cNvSpPr/>
      </dsp:nvSpPr>
      <dsp:spPr>
        <a:xfrm>
          <a:off x="4234000" y="2049790"/>
          <a:ext cx="2213845" cy="14057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95D520-9667-4F79-BEC1-E3559B01EE22}">
      <dsp:nvSpPr>
        <dsp:cNvPr id="0" name=""/>
        <dsp:cNvSpPr/>
      </dsp:nvSpPr>
      <dsp:spPr>
        <a:xfrm>
          <a:off x="4479983" y="2283474"/>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-Asian region</a:t>
          </a:r>
        </a:p>
      </dsp:txBody>
      <dsp:txXfrm>
        <a:off x="4521157" y="2324648"/>
        <a:ext cx="2131497" cy="1323444"/>
      </dsp:txXfrm>
    </dsp:sp>
    <dsp:sp modelId="{0695F95D-458E-48DB-9245-601E53DA1A28}">
      <dsp:nvSpPr>
        <dsp:cNvPr id="0" name=""/>
        <dsp:cNvSpPr/>
      </dsp:nvSpPr>
      <dsp:spPr>
        <a:xfrm>
          <a:off x="6939811" y="2049790"/>
          <a:ext cx="2213845" cy="14057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6289CA-C9D7-4037-A12F-B52C706E8827}">
      <dsp:nvSpPr>
        <dsp:cNvPr id="0" name=""/>
        <dsp:cNvSpPr/>
      </dsp:nvSpPr>
      <dsp:spPr>
        <a:xfrm>
          <a:off x="7185794" y="2283474"/>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-Non Asian region</a:t>
          </a:r>
        </a:p>
      </dsp:txBody>
      <dsp:txXfrm>
        <a:off x="7226968" y="2324648"/>
        <a:ext cx="2131497" cy="1323444"/>
      </dsp:txXfrm>
    </dsp:sp>
    <dsp:sp modelId="{A5AA60AF-D93E-4C1D-9CA0-7F64F13DD41F}">
      <dsp:nvSpPr>
        <dsp:cNvPr id="0" name=""/>
        <dsp:cNvSpPr/>
      </dsp:nvSpPr>
      <dsp:spPr>
        <a:xfrm>
          <a:off x="6939811" y="138"/>
          <a:ext cx="2213845" cy="14057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8C6EA-1B4F-4BCA-94B7-120D0C137C83}">
      <dsp:nvSpPr>
        <dsp:cNvPr id="0" name=""/>
        <dsp:cNvSpPr/>
      </dsp:nvSpPr>
      <dsp:spPr>
        <a:xfrm>
          <a:off x="7185794" y="233822"/>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Each category was analyzed for key matrics like total sales ,average sales,product performance, and customer behavior.</a:t>
          </a:r>
        </a:p>
      </dsp:txBody>
      <dsp:txXfrm>
        <a:off x="7226968" y="274996"/>
        <a:ext cx="2131497" cy="13234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714FF-35F8-4A19-94DD-E5BBE20AF611}">
      <dsp:nvSpPr>
        <dsp:cNvPr id="0" name=""/>
        <dsp:cNvSpPr/>
      </dsp:nvSpPr>
      <dsp:spPr>
        <a:xfrm rot="5400000">
          <a:off x="-204016" y="206036"/>
          <a:ext cx="1360107" cy="952075"/>
        </a:xfrm>
        <a:prstGeom prst="chevron">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Investigate</a:t>
          </a:r>
        </a:p>
      </dsp:txBody>
      <dsp:txXfrm rot="-5400000">
        <a:off x="1" y="478058"/>
        <a:ext cx="952075" cy="408032"/>
      </dsp:txXfrm>
    </dsp:sp>
    <dsp:sp modelId="{6FFC69F5-EBDC-4F86-A4F9-66D79D9734DA}">
      <dsp:nvSpPr>
        <dsp:cNvPr id="0" name=""/>
        <dsp:cNvSpPr/>
      </dsp:nvSpPr>
      <dsp:spPr>
        <a:xfrm rot="5400000">
          <a:off x="5497917" y="-4543821"/>
          <a:ext cx="884070" cy="9975753"/>
        </a:xfrm>
        <a:prstGeom prst="round2Same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Investigate​</a:t>
          </a:r>
        </a:p>
        <a:p>
          <a:pPr marL="457200" lvl="2" indent="-228600" algn="l" defTabSz="977900">
            <a:lnSpc>
              <a:spcPct val="90000"/>
            </a:lnSpc>
            <a:spcBef>
              <a:spcPct val="0"/>
            </a:spcBef>
            <a:spcAft>
              <a:spcPct val="15000"/>
            </a:spcAft>
            <a:buChar char="•"/>
          </a:pPr>
          <a:r>
            <a:rPr lang="en-US" sz="2200" kern="1200" dirty="0"/>
            <a:t>Investigate reasons for high cancellations like​</a:t>
          </a:r>
        </a:p>
      </dsp:txBody>
      <dsp:txXfrm rot="-5400000">
        <a:off x="952076" y="45177"/>
        <a:ext cx="9932596" cy="797756"/>
      </dsp:txXfrm>
    </dsp:sp>
    <dsp:sp modelId="{F887212A-49FB-449F-8D6C-9F086AB4D0D3}">
      <dsp:nvSpPr>
        <dsp:cNvPr id="0" name=""/>
        <dsp:cNvSpPr/>
      </dsp:nvSpPr>
      <dsp:spPr>
        <a:xfrm rot="5400000">
          <a:off x="-204016" y="1368664"/>
          <a:ext cx="1360107" cy="952075"/>
        </a:xfrm>
        <a:prstGeom prst="chevron">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Improve</a:t>
          </a:r>
        </a:p>
      </dsp:txBody>
      <dsp:txXfrm rot="-5400000">
        <a:off x="1" y="1640686"/>
        <a:ext cx="952075" cy="408032"/>
      </dsp:txXfrm>
    </dsp:sp>
    <dsp:sp modelId="{0157A377-7EB9-44C0-B72A-CBEB2C226F26}">
      <dsp:nvSpPr>
        <dsp:cNvPr id="0" name=""/>
        <dsp:cNvSpPr/>
      </dsp:nvSpPr>
      <dsp:spPr>
        <a:xfrm rot="5400000">
          <a:off x="5497917" y="-3381193"/>
          <a:ext cx="884070" cy="9975753"/>
        </a:xfrm>
        <a:prstGeom prst="round2Same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Improve​</a:t>
          </a:r>
        </a:p>
        <a:p>
          <a:pPr marL="457200" lvl="2" indent="-228600" algn="l" defTabSz="977900">
            <a:lnSpc>
              <a:spcPct val="90000"/>
            </a:lnSpc>
            <a:spcBef>
              <a:spcPct val="0"/>
            </a:spcBef>
            <a:spcAft>
              <a:spcPct val="15000"/>
            </a:spcAft>
            <a:buChar char="•"/>
          </a:pPr>
          <a:r>
            <a:rPr lang="en-US" sz="2200" kern="1200" dirty="0"/>
            <a:t>Improve product descriptions and images to manage customer expectations ​</a:t>
          </a:r>
        </a:p>
      </dsp:txBody>
      <dsp:txXfrm rot="-5400000">
        <a:off x="952076" y="1207805"/>
        <a:ext cx="9932596" cy="797756"/>
      </dsp:txXfrm>
    </dsp:sp>
    <dsp:sp modelId="{BEB2350F-78C9-48CA-B2AA-D83DD980A88E}">
      <dsp:nvSpPr>
        <dsp:cNvPr id="0" name=""/>
        <dsp:cNvSpPr/>
      </dsp:nvSpPr>
      <dsp:spPr>
        <a:xfrm rot="5400000">
          <a:off x="-204016" y="2531292"/>
          <a:ext cx="1360107" cy="952075"/>
        </a:xfrm>
        <a:prstGeom prst="chevron">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Offer</a:t>
          </a:r>
        </a:p>
      </dsp:txBody>
      <dsp:txXfrm rot="-5400000">
        <a:off x="1" y="2803314"/>
        <a:ext cx="952075" cy="408032"/>
      </dsp:txXfrm>
    </dsp:sp>
    <dsp:sp modelId="{757FCEC4-750F-48C2-8CF3-D95CAE6317CF}">
      <dsp:nvSpPr>
        <dsp:cNvPr id="0" name=""/>
        <dsp:cNvSpPr/>
      </dsp:nvSpPr>
      <dsp:spPr>
        <a:xfrm rot="5400000">
          <a:off x="5497917" y="-2218565"/>
          <a:ext cx="884070" cy="9975753"/>
        </a:xfrm>
        <a:prstGeom prst="round2Same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Offer​</a:t>
          </a:r>
        </a:p>
        <a:p>
          <a:pPr marL="457200" lvl="2" indent="-228600" algn="l" defTabSz="977900">
            <a:lnSpc>
              <a:spcPct val="90000"/>
            </a:lnSpc>
            <a:spcBef>
              <a:spcPct val="0"/>
            </a:spcBef>
            <a:spcAft>
              <a:spcPct val="15000"/>
            </a:spcAft>
            <a:buChar char="•"/>
          </a:pPr>
          <a:r>
            <a:rPr lang="en-US" sz="2200" kern="1200" dirty="0"/>
            <a:t>Offer incentives for order instead of cancellations ​</a:t>
          </a:r>
        </a:p>
      </dsp:txBody>
      <dsp:txXfrm rot="-5400000">
        <a:off x="952076" y="2370433"/>
        <a:ext cx="9932596" cy="797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CED27-9EF8-4134-851C-11EBEA293579}">
      <dsp:nvSpPr>
        <dsp:cNvPr id="0" name=""/>
        <dsp:cNvSpPr/>
      </dsp:nvSpPr>
      <dsp:spPr>
        <a:xfrm>
          <a:off x="0" y="51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DCC16-34CF-408B-8F92-951C2F4E1E68}">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20FD51-7893-438E-959D-E99989D1E3C3}">
      <dsp:nvSpPr>
        <dsp:cNvPr id="0" name=""/>
        <dsp:cNvSpPr/>
      </dsp:nvSpPr>
      <dsp:spPr>
        <a:xfrm>
          <a:off x="1383287" y="511"/>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kern="1200"/>
            <a:t>Customers :</a:t>
          </a:r>
        </a:p>
      </dsp:txBody>
      <dsp:txXfrm>
        <a:off x="1383287" y="511"/>
        <a:ext cx="4917523" cy="1197651"/>
      </dsp:txXfrm>
    </dsp:sp>
    <dsp:sp modelId="{DFD472BA-80E7-47DE-9E1B-398E0C703DE8}">
      <dsp:nvSpPr>
        <dsp:cNvPr id="0" name=""/>
        <dsp:cNvSpPr/>
      </dsp:nvSpPr>
      <dsp:spPr>
        <a:xfrm>
          <a:off x="6300810" y="511"/>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711200">
            <a:lnSpc>
              <a:spcPct val="100000"/>
            </a:lnSpc>
            <a:spcBef>
              <a:spcPct val="0"/>
            </a:spcBef>
            <a:spcAft>
              <a:spcPct val="35000"/>
            </a:spcAft>
            <a:buNone/>
          </a:pPr>
          <a:r>
            <a:rPr lang="en-US" sz="1600" kern="1200"/>
            <a:t>Target low –revenue customers with promotions .</a:t>
          </a:r>
        </a:p>
        <a:p>
          <a:pPr marL="0" lvl="0" indent="0" algn="l" defTabSz="711200">
            <a:lnSpc>
              <a:spcPct val="100000"/>
            </a:lnSpc>
            <a:spcBef>
              <a:spcPct val="0"/>
            </a:spcBef>
            <a:spcAft>
              <a:spcPct val="35000"/>
            </a:spcAft>
            <a:buNone/>
          </a:pPr>
          <a:r>
            <a:rPr lang="en-US" sz="1600" kern="1200"/>
            <a:t>Reward loyal customers with discounts or exclusive offers </a:t>
          </a:r>
        </a:p>
      </dsp:txBody>
      <dsp:txXfrm>
        <a:off x="6300810" y="511"/>
        <a:ext cx="4627018" cy="1197651"/>
      </dsp:txXfrm>
    </dsp:sp>
    <dsp:sp modelId="{FD98B399-A413-4EA6-8705-9FE40A20735B}">
      <dsp:nvSpPr>
        <dsp:cNvPr id="0" name=""/>
        <dsp:cNvSpPr/>
      </dsp:nvSpPr>
      <dsp:spPr>
        <a:xfrm>
          <a:off x="0" y="1497576"/>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C877C-5DB6-4726-B0DC-94F1D993321A}">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48884-E97C-4747-A17A-61FA8AA8E4FC}">
      <dsp:nvSpPr>
        <dsp:cNvPr id="0" name=""/>
        <dsp:cNvSpPr/>
      </dsp:nvSpPr>
      <dsp:spPr>
        <a:xfrm>
          <a:off x="1383287" y="1497576"/>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kern="1200"/>
            <a:t>Products :</a:t>
          </a:r>
        </a:p>
      </dsp:txBody>
      <dsp:txXfrm>
        <a:off x="1383287" y="1497576"/>
        <a:ext cx="4917523" cy="1197651"/>
      </dsp:txXfrm>
    </dsp:sp>
    <dsp:sp modelId="{28CA6925-EFBD-4CF0-8F61-5B150FD99855}">
      <dsp:nvSpPr>
        <dsp:cNvPr id="0" name=""/>
        <dsp:cNvSpPr/>
      </dsp:nvSpPr>
      <dsp:spPr>
        <a:xfrm>
          <a:off x="6300810" y="1497576"/>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711200">
            <a:lnSpc>
              <a:spcPct val="100000"/>
            </a:lnSpc>
            <a:spcBef>
              <a:spcPct val="0"/>
            </a:spcBef>
            <a:spcAft>
              <a:spcPct val="35000"/>
            </a:spcAft>
            <a:buNone/>
          </a:pPr>
          <a:r>
            <a:rPr lang="en-US" sz="1600" kern="1200"/>
            <a:t>Stock more units of best-sellers</a:t>
          </a:r>
        </a:p>
        <a:p>
          <a:pPr marL="0" lvl="0" indent="0" algn="l" defTabSz="711200">
            <a:lnSpc>
              <a:spcPct val="100000"/>
            </a:lnSpc>
            <a:spcBef>
              <a:spcPct val="0"/>
            </a:spcBef>
            <a:spcAft>
              <a:spcPct val="35000"/>
            </a:spcAft>
            <a:buNone/>
          </a:pPr>
          <a:r>
            <a:rPr lang="en-US" sz="1600" kern="1200"/>
            <a:t>Investigate reason for high cancellations and improve product quality .</a:t>
          </a:r>
        </a:p>
      </dsp:txBody>
      <dsp:txXfrm>
        <a:off x="6300810" y="1497576"/>
        <a:ext cx="4627018" cy="1197651"/>
      </dsp:txXfrm>
    </dsp:sp>
    <dsp:sp modelId="{72C3F069-0F2D-42DA-B443-E1B8161D4DBF}">
      <dsp:nvSpPr>
        <dsp:cNvPr id="0" name=""/>
        <dsp:cNvSpPr/>
      </dsp:nvSpPr>
      <dsp:spPr>
        <a:xfrm>
          <a:off x="0" y="299464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CCD44C-D6B3-40B5-96FF-0D5F342FB131}">
      <dsp:nvSpPr>
        <dsp:cNvPr id="0" name=""/>
        <dsp:cNvSpPr/>
      </dsp:nvSpPr>
      <dsp:spPr>
        <a:xfrm>
          <a:off x="362289" y="3264113"/>
          <a:ext cx="658708" cy="65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41DFCE-A04B-41F0-8138-E7DB8258D846}">
      <dsp:nvSpPr>
        <dsp:cNvPr id="0" name=""/>
        <dsp:cNvSpPr/>
      </dsp:nvSpPr>
      <dsp:spPr>
        <a:xfrm>
          <a:off x="1383287" y="2994641"/>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100000"/>
            </a:lnSpc>
            <a:spcBef>
              <a:spcPct val="0"/>
            </a:spcBef>
            <a:spcAft>
              <a:spcPct val="35000"/>
            </a:spcAft>
            <a:buNone/>
          </a:pPr>
          <a:r>
            <a:rPr lang="en-US" sz="2500" kern="1200"/>
            <a:t>region :</a:t>
          </a:r>
        </a:p>
      </dsp:txBody>
      <dsp:txXfrm>
        <a:off x="1383287" y="2994641"/>
        <a:ext cx="4917523" cy="1197651"/>
      </dsp:txXfrm>
    </dsp:sp>
    <dsp:sp modelId="{4EC9FA97-56A4-45B0-BE86-FB14A6FB54A2}">
      <dsp:nvSpPr>
        <dsp:cNvPr id="0" name=""/>
        <dsp:cNvSpPr/>
      </dsp:nvSpPr>
      <dsp:spPr>
        <a:xfrm>
          <a:off x="6300810" y="2994641"/>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711200">
            <a:lnSpc>
              <a:spcPct val="100000"/>
            </a:lnSpc>
            <a:spcBef>
              <a:spcPct val="0"/>
            </a:spcBef>
            <a:spcAft>
              <a:spcPct val="35000"/>
            </a:spcAft>
            <a:buNone/>
          </a:pPr>
          <a:r>
            <a:rPr lang="en-US" sz="1600" kern="1200"/>
            <a:t>Expand operations in high performing regions like Asia </a:t>
          </a:r>
        </a:p>
        <a:p>
          <a:pPr marL="0" lvl="0" indent="0" algn="l" defTabSz="711200">
            <a:lnSpc>
              <a:spcPct val="100000"/>
            </a:lnSpc>
            <a:spcBef>
              <a:spcPct val="0"/>
            </a:spcBef>
            <a:spcAft>
              <a:spcPct val="35000"/>
            </a:spcAft>
            <a:buNone/>
          </a:pPr>
          <a:r>
            <a:rPr lang="en-US" sz="1600" kern="1200"/>
            <a:t>Optimize pricing and logistics for the UK market</a:t>
          </a:r>
        </a:p>
      </dsp:txBody>
      <dsp:txXfrm>
        <a:off x="6300810" y="2994641"/>
        <a:ext cx="4627018" cy="11976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054DF-E8DF-4BB1-A763-6FE35827D5AF}">
      <dsp:nvSpPr>
        <dsp:cNvPr id="0" name=""/>
        <dsp:cNvSpPr/>
      </dsp:nvSpPr>
      <dsp:spPr>
        <a:xfrm>
          <a:off x="0" y="3275"/>
          <a:ext cx="10927829" cy="6977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6E8FD-9DD3-4B12-94F1-5C3A20862C9C}">
      <dsp:nvSpPr>
        <dsp:cNvPr id="0" name=""/>
        <dsp:cNvSpPr/>
      </dsp:nvSpPr>
      <dsp:spPr>
        <a:xfrm>
          <a:off x="211056" y="160260"/>
          <a:ext cx="383739" cy="383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319B22-F12D-406C-8F1E-D71FC7B36177}">
      <dsp:nvSpPr>
        <dsp:cNvPr id="0" name=""/>
        <dsp:cNvSpPr/>
      </dsp:nvSpPr>
      <dsp:spPr>
        <a:xfrm>
          <a:off x="805853" y="3275"/>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800100">
            <a:lnSpc>
              <a:spcPct val="100000"/>
            </a:lnSpc>
            <a:spcBef>
              <a:spcPct val="0"/>
            </a:spcBef>
            <a:spcAft>
              <a:spcPct val="35000"/>
            </a:spcAft>
            <a:buNone/>
          </a:pPr>
          <a:r>
            <a:rPr lang="en-US" sz="1800" kern="1200"/>
            <a:t>Data segmentations highlighted unique patterns in each regions </a:t>
          </a:r>
        </a:p>
      </dsp:txBody>
      <dsp:txXfrm>
        <a:off x="805853" y="3275"/>
        <a:ext cx="10121975" cy="697708"/>
      </dsp:txXfrm>
    </dsp:sp>
    <dsp:sp modelId="{D1162103-2C38-475A-8E2D-788262B8922D}">
      <dsp:nvSpPr>
        <dsp:cNvPr id="0" name=""/>
        <dsp:cNvSpPr/>
      </dsp:nvSpPr>
      <dsp:spPr>
        <a:xfrm>
          <a:off x="0" y="875411"/>
          <a:ext cx="10927829" cy="6977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4BCDF9-3D3F-4864-9FEA-AB522B0642F1}">
      <dsp:nvSpPr>
        <dsp:cNvPr id="0" name=""/>
        <dsp:cNvSpPr/>
      </dsp:nvSpPr>
      <dsp:spPr>
        <a:xfrm>
          <a:off x="211056" y="1032396"/>
          <a:ext cx="383739" cy="383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94216-54D5-4582-8B78-6FC1D5B5B486}">
      <dsp:nvSpPr>
        <dsp:cNvPr id="0" name=""/>
        <dsp:cNvSpPr/>
      </dsp:nvSpPr>
      <dsp:spPr>
        <a:xfrm>
          <a:off x="805853" y="875411"/>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800100">
            <a:lnSpc>
              <a:spcPct val="100000"/>
            </a:lnSpc>
            <a:spcBef>
              <a:spcPct val="0"/>
            </a:spcBef>
            <a:spcAft>
              <a:spcPct val="35000"/>
            </a:spcAft>
            <a:buNone/>
          </a:pPr>
          <a:r>
            <a:rPr lang="en-US" sz="1800" kern="1200"/>
            <a:t>Recommendations focus on optimizing performance in specific areas </a:t>
          </a:r>
        </a:p>
      </dsp:txBody>
      <dsp:txXfrm>
        <a:off x="805853" y="875411"/>
        <a:ext cx="10121975" cy="697708"/>
      </dsp:txXfrm>
    </dsp:sp>
    <dsp:sp modelId="{76DC8688-4B07-4EF7-9BEA-E9456B0BEEDC}">
      <dsp:nvSpPr>
        <dsp:cNvPr id="0" name=""/>
        <dsp:cNvSpPr/>
      </dsp:nvSpPr>
      <dsp:spPr>
        <a:xfrm>
          <a:off x="0" y="1747548"/>
          <a:ext cx="10927829" cy="6977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5CDB5D-2C50-4CC8-8EBC-0ED8A87D09B0}">
      <dsp:nvSpPr>
        <dsp:cNvPr id="0" name=""/>
        <dsp:cNvSpPr/>
      </dsp:nvSpPr>
      <dsp:spPr>
        <a:xfrm>
          <a:off x="211056" y="1904532"/>
          <a:ext cx="383739" cy="383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915645-62D2-4758-A68A-F7D64DD050CD}">
      <dsp:nvSpPr>
        <dsp:cNvPr id="0" name=""/>
        <dsp:cNvSpPr/>
      </dsp:nvSpPr>
      <dsp:spPr>
        <a:xfrm>
          <a:off x="805853" y="1747548"/>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800100">
            <a:lnSpc>
              <a:spcPct val="100000"/>
            </a:lnSpc>
            <a:spcBef>
              <a:spcPct val="0"/>
            </a:spcBef>
            <a:spcAft>
              <a:spcPct val="35000"/>
            </a:spcAft>
            <a:buNone/>
          </a:pPr>
          <a:r>
            <a:rPr lang="en-US" sz="1800" kern="1200"/>
            <a:t>The analysis provided insights into customers behavior ,products performance and regional trends</a:t>
          </a:r>
        </a:p>
      </dsp:txBody>
      <dsp:txXfrm>
        <a:off x="805853" y="1747548"/>
        <a:ext cx="10121975" cy="697708"/>
      </dsp:txXfrm>
    </dsp:sp>
    <dsp:sp modelId="{69E5C72E-3443-4CB6-A03B-BBC8EB582849}">
      <dsp:nvSpPr>
        <dsp:cNvPr id="0" name=""/>
        <dsp:cNvSpPr/>
      </dsp:nvSpPr>
      <dsp:spPr>
        <a:xfrm>
          <a:off x="0" y="2619684"/>
          <a:ext cx="10927829" cy="6977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F32C1-2397-4943-8811-E3D32B31513C}">
      <dsp:nvSpPr>
        <dsp:cNvPr id="0" name=""/>
        <dsp:cNvSpPr/>
      </dsp:nvSpPr>
      <dsp:spPr>
        <a:xfrm>
          <a:off x="211056" y="2776668"/>
          <a:ext cx="383739" cy="3837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5CA006-B786-47DB-B5A0-4339B40BD600}">
      <dsp:nvSpPr>
        <dsp:cNvPr id="0" name=""/>
        <dsp:cNvSpPr/>
      </dsp:nvSpPr>
      <dsp:spPr>
        <a:xfrm>
          <a:off x="805853" y="2619684"/>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800100">
            <a:lnSpc>
              <a:spcPct val="100000"/>
            </a:lnSpc>
            <a:spcBef>
              <a:spcPct val="0"/>
            </a:spcBef>
            <a:spcAft>
              <a:spcPct val="35000"/>
            </a:spcAft>
            <a:buNone/>
          </a:pPr>
          <a:r>
            <a:rPr lang="en-US" sz="1800" kern="1200"/>
            <a:t>Implementing the recommendations will improve sales performance and customer satisfaction </a:t>
          </a:r>
        </a:p>
      </dsp:txBody>
      <dsp:txXfrm>
        <a:off x="805853" y="2619684"/>
        <a:ext cx="10121975" cy="697708"/>
      </dsp:txXfrm>
    </dsp:sp>
    <dsp:sp modelId="{9721C06B-1EB8-489C-8C03-AEF66FE44521}">
      <dsp:nvSpPr>
        <dsp:cNvPr id="0" name=""/>
        <dsp:cNvSpPr/>
      </dsp:nvSpPr>
      <dsp:spPr>
        <a:xfrm>
          <a:off x="0" y="3491820"/>
          <a:ext cx="10927829" cy="6977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903A8-38F2-424C-8180-51796FDFE137}">
      <dsp:nvSpPr>
        <dsp:cNvPr id="0" name=""/>
        <dsp:cNvSpPr/>
      </dsp:nvSpPr>
      <dsp:spPr>
        <a:xfrm>
          <a:off x="211056" y="3648804"/>
          <a:ext cx="383739" cy="3837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23BDBB-2D82-4518-B5CC-93F2B79B0D86}">
      <dsp:nvSpPr>
        <dsp:cNvPr id="0" name=""/>
        <dsp:cNvSpPr/>
      </dsp:nvSpPr>
      <dsp:spPr>
        <a:xfrm>
          <a:off x="805853" y="3491820"/>
          <a:ext cx="10121975"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800100">
            <a:lnSpc>
              <a:spcPct val="100000"/>
            </a:lnSpc>
            <a:spcBef>
              <a:spcPct val="0"/>
            </a:spcBef>
            <a:spcAft>
              <a:spcPct val="35000"/>
            </a:spcAft>
            <a:buNone/>
          </a:pPr>
          <a:r>
            <a:rPr lang="en-US" sz="1800" kern="1200"/>
            <a:t>Continuous monitoring and analysis are essential for long term success</a:t>
          </a:r>
        </a:p>
      </dsp:txBody>
      <dsp:txXfrm>
        <a:off x="805853" y="3491820"/>
        <a:ext cx="10121975" cy="6977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7EAFF-BBD8-48B1-ABFD-EEF8C55CE805}">
      <dsp:nvSpPr>
        <dsp:cNvPr id="0" name=""/>
        <dsp:cNvSpPr/>
      </dsp:nvSpPr>
      <dsp:spPr>
        <a:xfrm>
          <a:off x="2250914" y="2964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4174D-C151-4B8A-B913-2A4A1B688D7E}">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D7C5C9-E9AF-4A6A-9175-05B8837D5F70}">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Open for discussions and questions </a:t>
          </a:r>
        </a:p>
      </dsp:txBody>
      <dsp:txXfrm>
        <a:off x="1548914" y="3176402"/>
        <a:ext cx="3600000" cy="720000"/>
      </dsp:txXfrm>
    </dsp:sp>
    <dsp:sp modelId="{335B8025-E4FD-4168-8E16-2E7362A5F61B}">
      <dsp:nvSpPr>
        <dsp:cNvPr id="0" name=""/>
        <dsp:cNvSpPr/>
      </dsp:nvSpPr>
      <dsp:spPr>
        <a:xfrm>
          <a:off x="6480914" y="2964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1462A-9A87-4D5B-9496-FF271F7AADAB}">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77AEAC-00DB-4B36-89DE-7E5DF5B1C20C}">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Thank you for attentions </a:t>
          </a:r>
        </a:p>
      </dsp:txBody>
      <dsp:txXfrm>
        <a:off x="5778914"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4E5C8-1D34-4645-BBBC-D45BEB919E10}"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EA9BB-7D71-4D89-BD4F-BCFCF617C29D}" type="slidenum">
              <a:rPr lang="en-US" smtClean="0"/>
              <a:t>‹#›</a:t>
            </a:fld>
            <a:endParaRPr lang="en-US"/>
          </a:p>
        </p:txBody>
      </p:sp>
    </p:spTree>
    <p:extLst>
      <p:ext uri="{BB962C8B-B14F-4D97-AF65-F5344CB8AC3E}">
        <p14:creationId xmlns:p14="http://schemas.microsoft.com/office/powerpoint/2010/main" val="146866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A9BB-7D71-4D89-BD4F-BCFCF617C29D}" type="slidenum">
              <a:rPr lang="en-US" smtClean="0"/>
              <a:t>13</a:t>
            </a:fld>
            <a:endParaRPr lang="en-US"/>
          </a:p>
        </p:txBody>
      </p:sp>
    </p:spTree>
    <p:extLst>
      <p:ext uri="{BB962C8B-B14F-4D97-AF65-F5344CB8AC3E}">
        <p14:creationId xmlns:p14="http://schemas.microsoft.com/office/powerpoint/2010/main" val="142629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A9BB-7D71-4D89-BD4F-BCFCF617C29D}" type="slidenum">
              <a:rPr lang="en-US" smtClean="0"/>
              <a:t>20</a:t>
            </a:fld>
            <a:endParaRPr lang="en-US"/>
          </a:p>
        </p:txBody>
      </p:sp>
    </p:spTree>
    <p:extLst>
      <p:ext uri="{BB962C8B-B14F-4D97-AF65-F5344CB8AC3E}">
        <p14:creationId xmlns:p14="http://schemas.microsoft.com/office/powerpoint/2010/main" val="236914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D0C7-5D80-1B13-34CB-0908ECEF42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F91919-6976-64DD-0E59-DBBF14693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D6E124-B353-5590-99CE-BB113DA5A1A8}"/>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5" name="Footer Placeholder 4">
            <a:extLst>
              <a:ext uri="{FF2B5EF4-FFF2-40B4-BE49-F238E27FC236}">
                <a16:creationId xmlns:a16="http://schemas.microsoft.com/office/drawing/2014/main" id="{9518A6BD-7966-B9FA-4610-013BDD135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2182D-C1F3-06EB-0F8F-7FE78B154F05}"/>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418148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1786-78B2-3FB8-DB7F-9EAF81936D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D6EC69-1F47-56D3-BB9E-1AAFAD940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FCBAD-A3C4-0516-8B79-7C40F81E67C7}"/>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5" name="Footer Placeholder 4">
            <a:extLst>
              <a:ext uri="{FF2B5EF4-FFF2-40B4-BE49-F238E27FC236}">
                <a16:creationId xmlns:a16="http://schemas.microsoft.com/office/drawing/2014/main" id="{F18B7359-C9D0-970F-3C18-89AA0FC32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70C65-206A-062D-6B18-9E578A543639}"/>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173278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DE0B6E-51AD-F8AC-DA44-609AD61491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8FE80B-0C6C-9A9A-4402-BC25D7859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62736-0978-C806-DC08-DF4D6585ABC0}"/>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5" name="Footer Placeholder 4">
            <a:extLst>
              <a:ext uri="{FF2B5EF4-FFF2-40B4-BE49-F238E27FC236}">
                <a16:creationId xmlns:a16="http://schemas.microsoft.com/office/drawing/2014/main" id="{A20DD318-EDCA-DBCE-14C0-83E63411C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FC27A-ECF9-F264-E4AA-EC76C46322A0}"/>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91921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1F36-37B3-781E-FAE3-3EBE2DAEC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545CB-FC11-D9B5-E26B-30B0F2EC62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1F3B8-ED60-4C4D-08FD-1633E6C5F8E6}"/>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5" name="Footer Placeholder 4">
            <a:extLst>
              <a:ext uri="{FF2B5EF4-FFF2-40B4-BE49-F238E27FC236}">
                <a16:creationId xmlns:a16="http://schemas.microsoft.com/office/drawing/2014/main" id="{5E60BFB3-ACC1-E773-98E1-A0A83B9D4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9AD1A-9371-362E-F826-F5FF9E01C5B8}"/>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217126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9E16-91F6-0D7D-17DE-A399FC491E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C431D5-26D9-3EDF-C2B1-071C4ADB01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12DAB6-0B40-0A02-8AC2-FB40CDD6E70F}"/>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5" name="Footer Placeholder 4">
            <a:extLst>
              <a:ext uri="{FF2B5EF4-FFF2-40B4-BE49-F238E27FC236}">
                <a16:creationId xmlns:a16="http://schemas.microsoft.com/office/drawing/2014/main" id="{CFA4D296-1F57-56BB-5199-C594B6EF5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705FA-8179-AD55-7BD6-EC74C991BEEA}"/>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413136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D56F-F234-1A70-09CC-8A56915085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E68E1-6B97-88E8-D1E3-24FCDE836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C7BF9-FF1E-877F-7A83-330804933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6285A1-DE72-C5F9-D65A-7764A53A921D}"/>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6" name="Footer Placeholder 5">
            <a:extLst>
              <a:ext uri="{FF2B5EF4-FFF2-40B4-BE49-F238E27FC236}">
                <a16:creationId xmlns:a16="http://schemas.microsoft.com/office/drawing/2014/main" id="{467D4AE3-9C1F-6811-E9D4-8E8D55CD7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021D0-2CEB-4FBF-C8EF-6F1DADA44101}"/>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75502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9D4B-6838-DFB6-927E-A1A6FA75AA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7A3D36-EFF5-4E68-A9E2-BC75C939D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5BC60-7057-5B28-2A1C-7121370B1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D0253E-8478-0B5A-3B08-16B4D67C62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D67A04-30E1-6FF5-3687-44CF854ACF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46E3E-C691-3AB5-683E-D916EE8E41B5}"/>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8" name="Footer Placeholder 7">
            <a:extLst>
              <a:ext uri="{FF2B5EF4-FFF2-40B4-BE49-F238E27FC236}">
                <a16:creationId xmlns:a16="http://schemas.microsoft.com/office/drawing/2014/main" id="{9742ADD0-004D-CA5E-FEBE-24235AFF93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B10520-BCFF-2448-C38A-24C3692D4A0A}"/>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92481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92DC-7CCE-1D57-0684-AC18EF6767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503759-08F1-1CB5-A489-10298BF6242B}"/>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4" name="Footer Placeholder 3">
            <a:extLst>
              <a:ext uri="{FF2B5EF4-FFF2-40B4-BE49-F238E27FC236}">
                <a16:creationId xmlns:a16="http://schemas.microsoft.com/office/drawing/2014/main" id="{C92C76B7-0B93-39DB-C7B1-2D8846278F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143C48-F5E2-F036-93CF-88034CFD223E}"/>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279160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1757D-2815-FAAB-4300-183E8C59E591}"/>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3" name="Footer Placeholder 2">
            <a:extLst>
              <a:ext uri="{FF2B5EF4-FFF2-40B4-BE49-F238E27FC236}">
                <a16:creationId xmlns:a16="http://schemas.microsoft.com/office/drawing/2014/main" id="{55EAD176-3B92-EE7F-3CA7-88AD5A7FFF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D2B5F5-41CC-84B5-2852-06BDE51328E9}"/>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89144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7B89-9DEA-8EC4-5218-20F92E5D5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1B36B2-A6C5-7669-0C0C-9EE7BE1AF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E42EF5-26CA-FBD7-2B3E-77BA731E2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9719F-4FFD-7AC8-B515-CA00CC6B71C3}"/>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6" name="Footer Placeholder 5">
            <a:extLst>
              <a:ext uri="{FF2B5EF4-FFF2-40B4-BE49-F238E27FC236}">
                <a16:creationId xmlns:a16="http://schemas.microsoft.com/office/drawing/2014/main" id="{C1B749C5-9D6F-9CCF-277B-BB359A8D1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3E7DB-F4C6-99CE-9534-494EA039B655}"/>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21991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14D4-9385-184F-0BF6-535992CBA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D46E84-8024-A58B-4BEF-81C5741EC5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7D1B9-4397-4B92-0B59-CE93C4791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1F7B9-88F1-CEF1-FDD7-AC9301D5214F}"/>
              </a:ext>
            </a:extLst>
          </p:cNvPr>
          <p:cNvSpPr>
            <a:spLocks noGrp="1"/>
          </p:cNvSpPr>
          <p:nvPr>
            <p:ph type="dt" sz="half" idx="10"/>
          </p:nvPr>
        </p:nvSpPr>
        <p:spPr/>
        <p:txBody>
          <a:bodyPr/>
          <a:lstStyle/>
          <a:p>
            <a:fld id="{439C71B1-628E-4090-9049-F6A0CDD5F57A}" type="datetimeFigureOut">
              <a:rPr lang="en-US" smtClean="0"/>
              <a:t>1/14/2025</a:t>
            </a:fld>
            <a:endParaRPr lang="en-US"/>
          </a:p>
        </p:txBody>
      </p:sp>
      <p:sp>
        <p:nvSpPr>
          <p:cNvPr id="6" name="Footer Placeholder 5">
            <a:extLst>
              <a:ext uri="{FF2B5EF4-FFF2-40B4-BE49-F238E27FC236}">
                <a16:creationId xmlns:a16="http://schemas.microsoft.com/office/drawing/2014/main" id="{81E39937-C342-D4A7-44BD-2162AAEE7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2DAE3-67BC-580D-6F0C-9B06C4BE1F04}"/>
              </a:ext>
            </a:extLst>
          </p:cNvPr>
          <p:cNvSpPr>
            <a:spLocks noGrp="1"/>
          </p:cNvSpPr>
          <p:nvPr>
            <p:ph type="sldNum" sz="quarter" idx="12"/>
          </p:nvPr>
        </p:nvSpPr>
        <p:spPr/>
        <p:txBody>
          <a:bodyPr/>
          <a:lstStyle/>
          <a:p>
            <a:fld id="{65509CDA-B8FA-4A27-BA0B-BF07A22935C1}" type="slidenum">
              <a:rPr lang="en-US" smtClean="0"/>
              <a:t>‹#›</a:t>
            </a:fld>
            <a:endParaRPr lang="en-US"/>
          </a:p>
        </p:txBody>
      </p:sp>
    </p:spTree>
    <p:extLst>
      <p:ext uri="{BB962C8B-B14F-4D97-AF65-F5344CB8AC3E}">
        <p14:creationId xmlns:p14="http://schemas.microsoft.com/office/powerpoint/2010/main" val="55595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83CC7-8E18-5AC3-1A46-DA6BFDB293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29A6D5-FE97-576D-A647-74CCEA86D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4BC30-0E9F-F68B-29B4-506D86B9DA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9C71B1-628E-4090-9049-F6A0CDD5F57A}" type="datetimeFigureOut">
              <a:rPr lang="en-US" smtClean="0"/>
              <a:t>1/14/2025</a:t>
            </a:fld>
            <a:endParaRPr lang="en-US"/>
          </a:p>
        </p:txBody>
      </p:sp>
      <p:sp>
        <p:nvSpPr>
          <p:cNvPr id="5" name="Footer Placeholder 4">
            <a:extLst>
              <a:ext uri="{FF2B5EF4-FFF2-40B4-BE49-F238E27FC236}">
                <a16:creationId xmlns:a16="http://schemas.microsoft.com/office/drawing/2014/main" id="{B567B557-2485-4C5F-E164-A3AB169BB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4EEA01-F12B-F0AF-5564-7FED97159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509CDA-B8FA-4A27-BA0B-BF07A22935C1}" type="slidenum">
              <a:rPr lang="en-US" smtClean="0"/>
              <a:t>‹#›</a:t>
            </a:fld>
            <a:endParaRPr lang="en-US"/>
          </a:p>
        </p:txBody>
      </p:sp>
    </p:spTree>
    <p:extLst>
      <p:ext uri="{BB962C8B-B14F-4D97-AF65-F5344CB8AC3E}">
        <p14:creationId xmlns:p14="http://schemas.microsoft.com/office/powerpoint/2010/main" val="110416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microsoft.com/office/2018/10/relationships/comments" Target="../comments/modernComment_12E_766F63AB.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31.jpeg"/><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 name="Rectangle 21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148428-0A5F-1B65-F6E8-53FB834C4192}"/>
              </a:ext>
            </a:extLst>
          </p:cNvPr>
          <p:cNvSpPr>
            <a:spLocks noGrp="1"/>
          </p:cNvSpPr>
          <p:nvPr>
            <p:ph type="ctrTitle"/>
          </p:nvPr>
        </p:nvSpPr>
        <p:spPr>
          <a:xfrm>
            <a:off x="1386865" y="818984"/>
            <a:ext cx="6596245" cy="3268520"/>
          </a:xfrm>
        </p:spPr>
        <p:txBody>
          <a:bodyPr>
            <a:normAutofit/>
          </a:bodyPr>
          <a:lstStyle/>
          <a:p>
            <a:pPr algn="r"/>
            <a:br>
              <a:rPr lang="en-US" sz="1900" b="1">
                <a:solidFill>
                  <a:srgbClr val="FFFFFF"/>
                </a:solidFill>
              </a:rPr>
            </a:br>
            <a:r>
              <a:rPr lang="en-US" sz="1900" b="1">
                <a:solidFill>
                  <a:srgbClr val="FFFFFF"/>
                </a:solidFill>
              </a:rPr>
              <a:t>Exploratory Data Analysis for Online Retail Dataset</a:t>
            </a:r>
            <a:br>
              <a:rPr lang="en-US" sz="1900" b="1">
                <a:solidFill>
                  <a:srgbClr val="FFFFFF"/>
                </a:solidFill>
              </a:rPr>
            </a:br>
            <a:br>
              <a:rPr lang="en-US" sz="1900" b="1">
                <a:solidFill>
                  <a:srgbClr val="FFFFFF"/>
                </a:solidFill>
              </a:rPr>
            </a:br>
            <a:br>
              <a:rPr lang="en-US" sz="1900" b="1">
                <a:solidFill>
                  <a:srgbClr val="FFFFFF"/>
                </a:solidFill>
              </a:rPr>
            </a:br>
            <a:r>
              <a:rPr lang="en-US" sz="1900" b="1">
                <a:solidFill>
                  <a:srgbClr val="FFFFFF"/>
                </a:solidFill>
              </a:rPr>
              <a:t>Insights and Recommendations Based on Regional Analysis</a:t>
            </a:r>
            <a:br>
              <a:rPr lang="en-US" sz="1900" b="1">
                <a:solidFill>
                  <a:srgbClr val="FFFFFF"/>
                </a:solidFill>
              </a:rPr>
            </a:br>
            <a:br>
              <a:rPr lang="en-US" sz="1900" b="1">
                <a:solidFill>
                  <a:srgbClr val="FFFFFF"/>
                </a:solidFill>
              </a:rPr>
            </a:br>
            <a:br>
              <a:rPr lang="en-US" sz="1900" b="1">
                <a:solidFill>
                  <a:srgbClr val="FFFFFF"/>
                </a:solidFill>
              </a:rPr>
            </a:br>
            <a:r>
              <a:rPr lang="en-US" sz="1900" b="1">
                <a:solidFill>
                  <a:srgbClr val="FFFFFF"/>
                </a:solidFill>
              </a:rPr>
              <a:t>Prepared by : Sarah Alabbadi </a:t>
            </a:r>
            <a:br>
              <a:rPr lang="en-US" sz="1900" b="1">
                <a:solidFill>
                  <a:srgbClr val="FFFFFF"/>
                </a:solidFill>
              </a:rPr>
            </a:br>
            <a:br>
              <a:rPr lang="en-US" sz="1900" b="1">
                <a:solidFill>
                  <a:srgbClr val="FFFFFF"/>
                </a:solidFill>
              </a:rPr>
            </a:br>
            <a:r>
              <a:rPr lang="en-US" sz="1900" b="1">
                <a:solidFill>
                  <a:srgbClr val="FFFFFF"/>
                </a:solidFill>
              </a:rPr>
              <a:t>Date:4/1/2025</a:t>
            </a:r>
            <a:br>
              <a:rPr lang="en-US" sz="1900" b="1">
                <a:solidFill>
                  <a:srgbClr val="FFFFFF"/>
                </a:solidFill>
              </a:rPr>
            </a:br>
            <a:endParaRPr lang="en-US" sz="1900" b="1">
              <a:solidFill>
                <a:srgbClr val="FFFFFF"/>
              </a:solidFill>
            </a:endParaRPr>
          </a:p>
        </p:txBody>
      </p:sp>
      <p:sp>
        <p:nvSpPr>
          <p:cNvPr id="228" name="Rectangle 22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69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C6BB5-2C86-C2AD-07A1-704EEA8845EF}"/>
              </a:ext>
            </a:extLst>
          </p:cNvPr>
          <p:cNvSpPr>
            <a:spLocks noGrp="1"/>
          </p:cNvSpPr>
          <p:nvPr>
            <p:ph type="title"/>
          </p:nvPr>
        </p:nvSpPr>
        <p:spPr>
          <a:xfrm>
            <a:off x="645064" y="525982"/>
            <a:ext cx="4282983" cy="1200361"/>
          </a:xfrm>
        </p:spPr>
        <p:txBody>
          <a:bodyPr anchor="b">
            <a:normAutofit/>
          </a:bodyPr>
          <a:lstStyle/>
          <a:p>
            <a:r>
              <a:rPr lang="en-US" sz="3300"/>
              <a:t>The best selling product by 18102 customer</a:t>
            </a:r>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E62863-6D2F-6DFC-030F-6FFEC0181999}"/>
              </a:ext>
            </a:extLst>
          </p:cNvPr>
          <p:cNvSpPr>
            <a:spLocks noGrp="1"/>
          </p:cNvSpPr>
          <p:nvPr>
            <p:ph idx="1"/>
          </p:nvPr>
        </p:nvSpPr>
        <p:spPr>
          <a:xfrm>
            <a:off x="645066" y="2031101"/>
            <a:ext cx="4282984" cy="3511943"/>
          </a:xfrm>
        </p:spPr>
        <p:txBody>
          <a:bodyPr anchor="ctr">
            <a:normAutofit/>
          </a:bodyPr>
          <a:lstStyle/>
          <a:p>
            <a:endParaRPr lang="en-US" sz="1800" dirty="0"/>
          </a:p>
          <a:p>
            <a:pPr marL="0" indent="0">
              <a:buNone/>
            </a:pPr>
            <a:endParaRPr lang="en-US" sz="1800" dirty="0"/>
          </a:p>
          <a:p>
            <a:r>
              <a:rPr lang="en-US" sz="1800" dirty="0"/>
              <a:t>The best selling product 22189  </a:t>
            </a:r>
            <a:r>
              <a:rPr lang="en-US" sz="1800"/>
              <a:t>StockCode</a:t>
            </a:r>
            <a:endParaRPr lang="en-US" sz="1800" dirty="0"/>
          </a:p>
          <a:p>
            <a:r>
              <a:rPr lang="en-US" sz="1800" dirty="0"/>
              <a:t>The description for this product (</a:t>
            </a:r>
            <a:r>
              <a:rPr lang="en-US" sz="1800" dirty="0">
                <a:ea typeface="+mn-lt"/>
                <a:cs typeface="+mn-lt"/>
              </a:rPr>
              <a:t>CREAM HEART CARD HOLDER)</a:t>
            </a:r>
            <a:endParaRPr lang="en-US" sz="1800" dirty="0"/>
          </a:p>
          <a:p>
            <a:endParaRPr lang="en-US" sz="1800" dirty="0"/>
          </a:p>
          <a:p>
            <a:pPr marL="0" indent="0">
              <a:buNone/>
            </a:pPr>
            <a:endParaRPr lang="en-US" sz="1800" dirty="0"/>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umber of items&#10;&#10;Description automatically generated">
            <a:extLst>
              <a:ext uri="{FF2B5EF4-FFF2-40B4-BE49-F238E27FC236}">
                <a16:creationId xmlns:a16="http://schemas.microsoft.com/office/drawing/2014/main" id="{167D4237-F19D-48A5-2938-0529CA777E24}"/>
              </a:ext>
            </a:extLst>
          </p:cNvPr>
          <p:cNvPicPr>
            <a:picLocks noChangeAspect="1"/>
          </p:cNvPicPr>
          <p:nvPr/>
        </p:nvPicPr>
        <p:blipFill>
          <a:blip r:embed="rId2"/>
          <a:stretch>
            <a:fillRect/>
          </a:stretch>
        </p:blipFill>
        <p:spPr>
          <a:xfrm>
            <a:off x="5987738" y="1230198"/>
            <a:ext cx="5628018" cy="4164733"/>
          </a:xfrm>
          <a:prstGeom prst="rect">
            <a:avLst/>
          </a:prstGeom>
        </p:spPr>
      </p:pic>
    </p:spTree>
    <p:extLst>
      <p:ext uri="{BB962C8B-B14F-4D97-AF65-F5344CB8AC3E}">
        <p14:creationId xmlns:p14="http://schemas.microsoft.com/office/powerpoint/2010/main" val="341730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65C1A-D517-0D19-9D8F-B740B5673EF6}"/>
              </a:ext>
            </a:extLst>
          </p:cNvPr>
          <p:cNvSpPr>
            <a:spLocks noGrp="1"/>
          </p:cNvSpPr>
          <p:nvPr>
            <p:ph type="title"/>
          </p:nvPr>
        </p:nvSpPr>
        <p:spPr>
          <a:xfrm>
            <a:off x="645064" y="525982"/>
            <a:ext cx="4282983" cy="1200361"/>
          </a:xfrm>
        </p:spPr>
        <p:txBody>
          <a:bodyPr anchor="b">
            <a:normAutofit/>
          </a:bodyPr>
          <a:lstStyle/>
          <a:p>
            <a:r>
              <a:rPr lang="en-US" sz="3600"/>
              <a:t>Best selling product in UK as a Quantity</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DACF51-863F-6FE9-E8C4-45548AE8CB60}"/>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dirty="0"/>
              <a:t>22197 is </a:t>
            </a:r>
            <a:r>
              <a:rPr lang="en-US" sz="1800" dirty="0">
                <a:ea typeface="+mn-lt"/>
                <a:cs typeface="+mn-lt"/>
              </a:rPr>
              <a:t>POPCORN HOLDER</a:t>
            </a:r>
          </a:p>
          <a:p>
            <a:r>
              <a:rPr lang="en-US" sz="1800"/>
              <a:t>84077 is </a:t>
            </a:r>
            <a:r>
              <a:rPr lang="en-US" sz="1800">
                <a:ea typeface="+mn-lt"/>
                <a:cs typeface="+mn-lt"/>
              </a:rPr>
              <a:t>WORLD WAR 2 GLIDERS ASSTD DESIGNS</a:t>
            </a:r>
            <a:endParaRPr lang="en-US" sz="180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blue bars&#10;&#10;Description automatically generated">
            <a:extLst>
              <a:ext uri="{FF2B5EF4-FFF2-40B4-BE49-F238E27FC236}">
                <a16:creationId xmlns:a16="http://schemas.microsoft.com/office/drawing/2014/main" id="{DF2861B8-4224-335D-3842-4574845243B9}"/>
              </a:ext>
            </a:extLst>
          </p:cNvPr>
          <p:cNvPicPr>
            <a:picLocks noChangeAspect="1"/>
          </p:cNvPicPr>
          <p:nvPr/>
        </p:nvPicPr>
        <p:blipFill>
          <a:blip r:embed="rId2"/>
          <a:stretch>
            <a:fillRect/>
          </a:stretch>
        </p:blipFill>
        <p:spPr>
          <a:xfrm>
            <a:off x="5987738" y="1216128"/>
            <a:ext cx="5628018" cy="4192873"/>
          </a:xfrm>
          <a:prstGeom prst="rect">
            <a:avLst/>
          </a:prstGeom>
        </p:spPr>
      </p:pic>
    </p:spTree>
    <p:extLst>
      <p:ext uri="{BB962C8B-B14F-4D97-AF65-F5344CB8AC3E}">
        <p14:creationId xmlns:p14="http://schemas.microsoft.com/office/powerpoint/2010/main" val="61685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2C9C8-AF3A-52BF-E7A7-B36AC7A1ABE4}"/>
              </a:ext>
            </a:extLst>
          </p:cNvPr>
          <p:cNvSpPr>
            <a:spLocks noGrp="1"/>
          </p:cNvSpPr>
          <p:nvPr>
            <p:ph type="title"/>
          </p:nvPr>
        </p:nvSpPr>
        <p:spPr>
          <a:xfrm>
            <a:off x="699714" y="353160"/>
            <a:ext cx="7091300" cy="898581"/>
          </a:xfrm>
        </p:spPr>
        <p:txBody>
          <a:bodyPr vert="horz" lIns="91440" tIns="45720" rIns="91440" bIns="45720" rtlCol="0" anchor="ctr">
            <a:normAutofit/>
          </a:bodyPr>
          <a:lstStyle/>
          <a:p>
            <a:pPr marL="285750" indent="-285750"/>
            <a:r>
              <a:rPr lang="en-US" sz="2500">
                <a:solidFill>
                  <a:srgbClr val="FFFFFF"/>
                </a:solidFill>
              </a:rPr>
              <a:t>22197 is POPCORN HOLDER</a:t>
            </a:r>
          </a:p>
          <a:p>
            <a:pPr marL="285750" indent="-285750"/>
            <a:r>
              <a:rPr lang="en-US" sz="2500">
                <a:solidFill>
                  <a:srgbClr val="FFFFFF"/>
                </a:solidFill>
              </a:rPr>
              <a:t>84077 is WORLD WAR 2 GLIDERS ASSTD DESIGNS</a:t>
            </a:r>
          </a:p>
        </p:txBody>
      </p:sp>
      <p:pic>
        <p:nvPicPr>
          <p:cNvPr id="4" name="Content Placeholder 3" descr="Two boxes of popcorn&#10;&#10;Description automatically generated">
            <a:extLst>
              <a:ext uri="{FF2B5EF4-FFF2-40B4-BE49-F238E27FC236}">
                <a16:creationId xmlns:a16="http://schemas.microsoft.com/office/drawing/2014/main" id="{C84C8485-26C1-181B-51F1-E2898C2642AB}"/>
              </a:ext>
            </a:extLst>
          </p:cNvPr>
          <p:cNvPicPr>
            <a:picLocks noGrp="1" noChangeAspect="1"/>
          </p:cNvPicPr>
          <p:nvPr>
            <p:ph idx="1"/>
          </p:nvPr>
        </p:nvPicPr>
        <p:blipFill>
          <a:blip r:embed="rId2"/>
          <a:stretch>
            <a:fillRect/>
          </a:stretch>
        </p:blipFill>
        <p:spPr>
          <a:xfrm>
            <a:off x="1682630" y="2181426"/>
            <a:ext cx="4164205" cy="3997637"/>
          </a:xfrm>
          <a:prstGeom prst="rect">
            <a:avLst/>
          </a:prstGeom>
        </p:spPr>
      </p:pic>
      <p:pic>
        <p:nvPicPr>
          <p:cNvPr id="5" name="Picture 4" descr="A collage of toy airplanes&#10;&#10;Description automatically generated">
            <a:extLst>
              <a:ext uri="{FF2B5EF4-FFF2-40B4-BE49-F238E27FC236}">
                <a16:creationId xmlns:a16="http://schemas.microsoft.com/office/drawing/2014/main" id="{B061D1B5-C1D4-B9A8-9A95-FBE1FB18F13E}"/>
              </a:ext>
            </a:extLst>
          </p:cNvPr>
          <p:cNvPicPr>
            <a:picLocks noChangeAspect="1"/>
          </p:cNvPicPr>
          <p:nvPr/>
        </p:nvPicPr>
        <p:blipFill>
          <a:blip r:embed="rId3"/>
          <a:stretch>
            <a:fillRect/>
          </a:stretch>
        </p:blipFill>
        <p:spPr>
          <a:xfrm>
            <a:off x="6345165" y="2217815"/>
            <a:ext cx="3997831" cy="3997831"/>
          </a:xfrm>
          <a:prstGeom prst="rect">
            <a:avLst/>
          </a:prstGeom>
        </p:spPr>
      </p:pic>
    </p:spTree>
    <p:extLst>
      <p:ext uri="{BB962C8B-B14F-4D97-AF65-F5344CB8AC3E}">
        <p14:creationId xmlns:p14="http://schemas.microsoft.com/office/powerpoint/2010/main" val="65508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Right Triangle 10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E3DEA-5012-00E0-7D6D-F31F4E899D85}"/>
              </a:ext>
            </a:extLst>
          </p:cNvPr>
          <p:cNvSpPr>
            <a:spLocks noGrp="1"/>
          </p:cNvSpPr>
          <p:nvPr>
            <p:ph type="title"/>
          </p:nvPr>
        </p:nvSpPr>
        <p:spPr>
          <a:xfrm>
            <a:off x="6590001" y="656675"/>
            <a:ext cx="4546725" cy="1269039"/>
          </a:xfrm>
        </p:spPr>
        <p:txBody>
          <a:bodyPr>
            <a:normAutofit/>
          </a:bodyPr>
          <a:lstStyle/>
          <a:p>
            <a:r>
              <a:rPr lang="en-US" sz="3800" b="1" dirty="0"/>
              <a:t>Asian countries </a:t>
            </a:r>
          </a:p>
        </p:txBody>
      </p:sp>
      <p:pic>
        <p:nvPicPr>
          <p:cNvPr id="91" name="Graphic 90" descr="Earth Globe Asia-Australia">
            <a:extLst>
              <a:ext uri="{FF2B5EF4-FFF2-40B4-BE49-F238E27FC236}">
                <a16:creationId xmlns:a16="http://schemas.microsoft.com/office/drawing/2014/main" id="{E733301B-8348-A1EE-5345-EAD68719A7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5240" y="1336782"/>
            <a:ext cx="4164244" cy="4164244"/>
          </a:xfrm>
          <a:prstGeom prst="rect">
            <a:avLst/>
          </a:prstGeom>
        </p:spPr>
      </p:pic>
      <p:sp>
        <p:nvSpPr>
          <p:cNvPr id="3" name="Content Placeholder 2">
            <a:extLst>
              <a:ext uri="{FF2B5EF4-FFF2-40B4-BE49-F238E27FC236}">
                <a16:creationId xmlns:a16="http://schemas.microsoft.com/office/drawing/2014/main" id="{1455BB23-9293-795E-B8D0-72789AD0044F}"/>
              </a:ext>
            </a:extLst>
          </p:cNvPr>
          <p:cNvSpPr>
            <a:spLocks noGrp="1"/>
          </p:cNvSpPr>
          <p:nvPr>
            <p:ph idx="1"/>
          </p:nvPr>
        </p:nvSpPr>
        <p:spPr>
          <a:xfrm>
            <a:off x="6765838" y="1720664"/>
            <a:ext cx="3630543" cy="2171527"/>
          </a:xfrm>
        </p:spPr>
        <p:txBody>
          <a:bodyPr vert="horz" lIns="91440" tIns="45720" rIns="91440" bIns="45720" rtlCol="0" anchor="t">
            <a:noAutofit/>
          </a:bodyPr>
          <a:lstStyle/>
          <a:p>
            <a:pPr marL="0" indent="0">
              <a:buNone/>
            </a:pPr>
            <a:endParaRPr lang="en-US" sz="2000" dirty="0"/>
          </a:p>
          <a:p>
            <a:pPr lvl="1"/>
            <a:r>
              <a:rPr lang="en-US" sz="2000" dirty="0"/>
              <a:t>Japan</a:t>
            </a:r>
          </a:p>
          <a:p>
            <a:pPr lvl="1"/>
            <a:r>
              <a:rPr lang="en-US" sz="2000" dirty="0"/>
              <a:t>Cyprus</a:t>
            </a:r>
          </a:p>
          <a:p>
            <a:pPr lvl="1"/>
            <a:r>
              <a:rPr lang="en-US" sz="2000" dirty="0"/>
              <a:t>Israel</a:t>
            </a:r>
          </a:p>
          <a:p>
            <a:pPr lvl="1"/>
            <a:r>
              <a:rPr lang="en-US" sz="2000" dirty="0"/>
              <a:t>Bahrain</a:t>
            </a:r>
          </a:p>
          <a:p>
            <a:pPr lvl="1"/>
            <a:r>
              <a:rPr lang="en-US" sz="2000" dirty="0"/>
              <a:t>Greece</a:t>
            </a:r>
          </a:p>
          <a:p>
            <a:pPr lvl="1"/>
            <a:r>
              <a:rPr lang="en-US" sz="2000" dirty="0"/>
              <a:t>Hong Kong</a:t>
            </a:r>
          </a:p>
          <a:p>
            <a:pPr lvl="1"/>
            <a:r>
              <a:rPr lang="en-US" sz="2000" dirty="0"/>
              <a:t>Singapore</a:t>
            </a:r>
          </a:p>
          <a:p>
            <a:pPr lvl="1"/>
            <a:r>
              <a:rPr lang="en-US" sz="2000" dirty="0"/>
              <a:t>Lebanon</a:t>
            </a:r>
          </a:p>
          <a:p>
            <a:pPr lvl="1"/>
            <a:r>
              <a:rPr lang="en-US" sz="2000" dirty="0"/>
              <a:t>United Arab </a:t>
            </a:r>
            <a:r>
              <a:rPr lang="en-US" sz="2000" err="1"/>
              <a:t>Emartes</a:t>
            </a:r>
            <a:endParaRPr lang="en-US" sz="2000"/>
          </a:p>
          <a:p>
            <a:pPr lvl="1"/>
            <a:r>
              <a:rPr lang="en-US" sz="2000" dirty="0"/>
              <a:t>Saudi Arabia</a:t>
            </a:r>
          </a:p>
        </p:txBody>
      </p:sp>
      <p:sp>
        <p:nvSpPr>
          <p:cNvPr id="6" name="Content Placeholder 2">
            <a:extLst>
              <a:ext uri="{FF2B5EF4-FFF2-40B4-BE49-F238E27FC236}">
                <a16:creationId xmlns:a16="http://schemas.microsoft.com/office/drawing/2014/main" id="{1455BB23-9293-795E-B8D0-72789AD0044F}"/>
              </a:ext>
            </a:extLst>
          </p:cNvPr>
          <p:cNvSpPr>
            <a:spLocks noGrp="1"/>
          </p:cNvSpPr>
          <p:nvPr/>
        </p:nvSpPr>
        <p:spPr>
          <a:xfrm>
            <a:off x="3079661" y="2383849"/>
            <a:ext cx="3510106" cy="384073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Tree>
    <p:extLst>
      <p:ext uri="{BB962C8B-B14F-4D97-AF65-F5344CB8AC3E}">
        <p14:creationId xmlns:p14="http://schemas.microsoft.com/office/powerpoint/2010/main" val="264487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9FCBA-BF36-6D8D-6F70-C5B1F2A08910}"/>
              </a:ext>
            </a:extLst>
          </p:cNvPr>
          <p:cNvSpPr>
            <a:spLocks noGrp="1"/>
          </p:cNvSpPr>
          <p:nvPr>
            <p:ph type="title"/>
          </p:nvPr>
        </p:nvSpPr>
        <p:spPr>
          <a:xfrm>
            <a:off x="645064" y="525982"/>
            <a:ext cx="4282983" cy="1200361"/>
          </a:xfrm>
        </p:spPr>
        <p:txBody>
          <a:bodyPr anchor="b">
            <a:normAutofit/>
          </a:bodyPr>
          <a:lstStyle/>
          <a:p>
            <a:r>
              <a:rPr lang="en-US" sz="3300" b="1">
                <a:ea typeface="+mj-lt"/>
                <a:cs typeface="+mj-lt"/>
              </a:rPr>
              <a:t>Net Sales description in Asian Countries</a:t>
            </a:r>
            <a:endParaRPr lang="en-US" sz="3300" b="1"/>
          </a:p>
          <a:p>
            <a:endParaRPr lang="en-US" sz="3300" b="1"/>
          </a:p>
        </p:txBody>
      </p:sp>
      <p:sp>
        <p:nvSpPr>
          <p:cNvPr id="75" name="Rectangle 7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633228-D7DA-66B0-86F6-DB523B6A3CA2}"/>
              </a:ext>
            </a:extLst>
          </p:cNvPr>
          <p:cNvSpPr>
            <a:spLocks noGrp="1"/>
          </p:cNvSpPr>
          <p:nvPr>
            <p:ph idx="1"/>
          </p:nvPr>
        </p:nvSpPr>
        <p:spPr>
          <a:xfrm>
            <a:off x="69972" y="1944837"/>
            <a:ext cx="4282984" cy="3511943"/>
          </a:xfrm>
        </p:spPr>
        <p:txBody>
          <a:bodyPr vert="horz" lIns="91440" tIns="45720" rIns="91440" bIns="45720" rtlCol="0" anchor="ctr">
            <a:normAutofit/>
          </a:bodyPr>
          <a:lstStyle/>
          <a:p>
            <a:r>
              <a:rPr lang="en-US" sz="1800">
                <a:latin typeface="Roboto"/>
                <a:ea typeface="Roboto"/>
                <a:cs typeface="Roboto"/>
              </a:rPr>
              <a:t>-Japan holds the largest share at 41.9%, indicating its significant contribution to sales in the region.</a:t>
            </a:r>
            <a:endParaRPr lang="en-US" sz="1800"/>
          </a:p>
          <a:p>
            <a:r>
              <a:rPr lang="en-US" sz="1800">
                <a:latin typeface="Roboto"/>
                <a:ea typeface="Roboto"/>
                <a:cs typeface="Roboto"/>
              </a:rPr>
              <a:t>-Cyprus ranks second with 15.3%, Singapore at 10.8%</a:t>
            </a:r>
            <a:endParaRPr lang="en-US" sz="1800"/>
          </a:p>
          <a:p>
            <a:endParaRPr lang="en-US" sz="1800"/>
          </a:p>
        </p:txBody>
      </p:sp>
      <p:sp>
        <p:nvSpPr>
          <p:cNvPr id="77" name="Rectangle 7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e chart with different colored circles&#10;&#10;Description automatically generated">
            <a:extLst>
              <a:ext uri="{FF2B5EF4-FFF2-40B4-BE49-F238E27FC236}">
                <a16:creationId xmlns:a16="http://schemas.microsoft.com/office/drawing/2014/main" id="{C2A86A93-7E12-108C-69F1-9B6B12163315}"/>
              </a:ext>
            </a:extLst>
          </p:cNvPr>
          <p:cNvPicPr>
            <a:picLocks noChangeAspect="1"/>
          </p:cNvPicPr>
          <p:nvPr/>
        </p:nvPicPr>
        <p:blipFill>
          <a:blip r:embed="rId2"/>
          <a:stretch>
            <a:fillRect/>
          </a:stretch>
        </p:blipFill>
        <p:spPr>
          <a:xfrm>
            <a:off x="4133061" y="1268688"/>
            <a:ext cx="7482695" cy="4073377"/>
          </a:xfrm>
          <a:prstGeom prst="rect">
            <a:avLst/>
          </a:prstGeom>
        </p:spPr>
      </p:pic>
    </p:spTree>
    <p:extLst>
      <p:ext uri="{BB962C8B-B14F-4D97-AF65-F5344CB8AC3E}">
        <p14:creationId xmlns:p14="http://schemas.microsoft.com/office/powerpoint/2010/main" val="337548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7AA2D-0423-E8E2-46A0-AAF78C2A0797}"/>
              </a:ext>
            </a:extLst>
          </p:cNvPr>
          <p:cNvSpPr>
            <a:spLocks noGrp="1"/>
          </p:cNvSpPr>
          <p:nvPr>
            <p:ph type="title"/>
          </p:nvPr>
        </p:nvSpPr>
        <p:spPr>
          <a:xfrm>
            <a:off x="589560" y="856180"/>
            <a:ext cx="4560584" cy="1128068"/>
          </a:xfrm>
        </p:spPr>
        <p:txBody>
          <a:bodyPr anchor="ctr">
            <a:normAutofit/>
          </a:bodyPr>
          <a:lstStyle/>
          <a:p>
            <a:r>
              <a:rPr lang="en-US" sz="4000"/>
              <a:t>Insights Asian Region </a:t>
            </a:r>
          </a:p>
        </p:txBody>
      </p:sp>
      <p:grpSp>
        <p:nvGrpSpPr>
          <p:cNvPr id="118" name="Group 1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 name="Rectangle 10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Rectangle 1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7AA814-AA79-1CD0-6075-6AD19871D12A}"/>
              </a:ext>
            </a:extLst>
          </p:cNvPr>
          <p:cNvSpPr>
            <a:spLocks noGrp="1"/>
          </p:cNvSpPr>
          <p:nvPr>
            <p:ph idx="1"/>
          </p:nvPr>
        </p:nvSpPr>
        <p:spPr>
          <a:xfrm>
            <a:off x="590719" y="2330505"/>
            <a:ext cx="4559425" cy="3979585"/>
          </a:xfrm>
        </p:spPr>
        <p:txBody>
          <a:bodyPr anchor="ctr">
            <a:normAutofit/>
          </a:bodyPr>
          <a:lstStyle/>
          <a:p>
            <a:r>
              <a:rPr lang="en-US" sz="2000"/>
              <a:t>Results:</a:t>
            </a:r>
          </a:p>
          <a:p>
            <a:pPr lvl="1"/>
            <a:r>
              <a:rPr lang="en-US" sz="2000"/>
              <a:t>Total net sales 84418.41</a:t>
            </a:r>
          </a:p>
          <a:p>
            <a:pPr lvl="1"/>
            <a:r>
              <a:rPr lang="en-US" sz="2000"/>
              <a:t>Most purchased country is Japan</a:t>
            </a:r>
          </a:p>
          <a:p>
            <a:pPr lvl="1"/>
            <a:r>
              <a:rPr lang="en-US" sz="2000"/>
              <a:t>Low overall cancellation rates</a:t>
            </a:r>
          </a:p>
        </p:txBody>
      </p:sp>
      <p:sp>
        <p:nvSpPr>
          <p:cNvPr id="121" name="Rectangle 1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of sales per asian country&#10;&#10;Description automatically generated">
            <a:extLst>
              <a:ext uri="{FF2B5EF4-FFF2-40B4-BE49-F238E27FC236}">
                <a16:creationId xmlns:a16="http://schemas.microsoft.com/office/drawing/2014/main" id="{FDD6AF4D-9C5E-7917-1486-F585071181BD}"/>
              </a:ext>
            </a:extLst>
          </p:cNvPr>
          <p:cNvPicPr>
            <a:picLocks noChangeAspect="1"/>
          </p:cNvPicPr>
          <p:nvPr/>
        </p:nvPicPr>
        <p:blipFill>
          <a:blip r:embed="rId2">
            <a:extLst>
              <a:ext uri="{28A0092B-C50C-407E-A947-70E740481C1C}">
                <a14:useLocalDpi xmlns:a14="http://schemas.microsoft.com/office/drawing/2010/main" val="0"/>
              </a:ext>
            </a:extLst>
          </a:blip>
          <a:srcRect t="1623" b="2165"/>
          <a:stretch/>
        </p:blipFill>
        <p:spPr>
          <a:xfrm>
            <a:off x="5143902" y="1086899"/>
            <a:ext cx="6273673" cy="5216164"/>
          </a:xfrm>
          <a:prstGeom prst="rect">
            <a:avLst/>
          </a:prstGeom>
        </p:spPr>
      </p:pic>
    </p:spTree>
    <p:extLst>
      <p:ext uri="{BB962C8B-B14F-4D97-AF65-F5344CB8AC3E}">
        <p14:creationId xmlns:p14="http://schemas.microsoft.com/office/powerpoint/2010/main" val="84044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7AA2D-0423-E8E2-46A0-AAF78C2A0797}"/>
              </a:ext>
            </a:extLst>
          </p:cNvPr>
          <p:cNvSpPr>
            <a:spLocks noGrp="1"/>
          </p:cNvSpPr>
          <p:nvPr>
            <p:ph type="title"/>
          </p:nvPr>
        </p:nvSpPr>
        <p:spPr>
          <a:xfrm>
            <a:off x="645064" y="525982"/>
            <a:ext cx="4282983" cy="1200361"/>
          </a:xfrm>
        </p:spPr>
        <p:txBody>
          <a:bodyPr anchor="b">
            <a:normAutofit/>
          </a:bodyPr>
          <a:lstStyle/>
          <a:p>
            <a:r>
              <a:rPr lang="en-US" sz="2800" b="1">
                <a:ea typeface="+mj-lt"/>
                <a:cs typeface="+mj-lt"/>
              </a:rPr>
              <a:t>Monthly Net Sales change in Asian Countries</a:t>
            </a:r>
            <a:endParaRPr lang="en-US" sz="2800" b="1"/>
          </a:p>
          <a:p>
            <a:endParaRPr lang="en-US" sz="2800" b="1"/>
          </a:p>
        </p:txBody>
      </p:sp>
      <p:sp>
        <p:nvSpPr>
          <p:cNvPr id="113" name="Rectangle 1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7AA814-AA79-1CD0-6075-6AD19871D12A}"/>
              </a:ext>
            </a:extLst>
          </p:cNvPr>
          <p:cNvSpPr>
            <a:spLocks noGrp="1"/>
          </p:cNvSpPr>
          <p:nvPr>
            <p:ph idx="1"/>
          </p:nvPr>
        </p:nvSpPr>
        <p:spPr>
          <a:xfrm>
            <a:off x="645066" y="2031101"/>
            <a:ext cx="4282984" cy="3511943"/>
          </a:xfrm>
        </p:spPr>
        <p:txBody>
          <a:bodyPr anchor="ctr">
            <a:normAutofit/>
          </a:bodyPr>
          <a:lstStyle/>
          <a:p>
            <a:r>
              <a:rPr lang="en-US" sz="1800" b="1" i="1"/>
              <a:t>Results</a:t>
            </a:r>
            <a:r>
              <a:rPr lang="en-US" sz="1800"/>
              <a:t>:</a:t>
            </a:r>
          </a:p>
          <a:p>
            <a:pPr lvl="1"/>
            <a:r>
              <a:rPr lang="en-US" sz="1800" dirty="0">
                <a:latin typeface="Roboto"/>
                <a:ea typeface="Roboto"/>
                <a:cs typeface="Roboto"/>
              </a:rPr>
              <a:t>The highest sales point was at the beginning of the year (January), while there were significant drops in May and </a:t>
            </a:r>
            <a:r>
              <a:rPr lang="en-US" sz="1800" dirty="0" err="1">
                <a:latin typeface="Roboto"/>
                <a:ea typeface="Roboto"/>
                <a:cs typeface="Roboto"/>
              </a:rPr>
              <a:t>september</a:t>
            </a:r>
            <a:r>
              <a:rPr lang="en-US" sz="1800" dirty="0">
                <a:latin typeface="Roboto"/>
                <a:ea typeface="Roboto"/>
                <a:cs typeface="Roboto"/>
              </a:rPr>
              <a:t> and December</a:t>
            </a:r>
          </a:p>
          <a:p>
            <a:pPr lvl="1"/>
            <a:r>
              <a:rPr lang="en-US" sz="1800" b="1">
                <a:latin typeface="Roboto"/>
                <a:ea typeface="Roboto"/>
                <a:cs typeface="Roboto"/>
              </a:rPr>
              <a:t>The peak season in Asian countries :</a:t>
            </a:r>
          </a:p>
          <a:p>
            <a:pPr lvl="1"/>
            <a:r>
              <a:rPr lang="en-US" sz="1800" b="1">
                <a:latin typeface="Roboto"/>
                <a:ea typeface="Roboto"/>
                <a:cs typeface="Roboto"/>
              </a:rPr>
              <a:t>Spring (March to May):</a:t>
            </a:r>
            <a:br>
              <a:rPr lang="en-US" sz="1800" b="1">
                <a:latin typeface="Roboto"/>
                <a:ea typeface="Roboto"/>
                <a:cs typeface="Roboto"/>
              </a:rPr>
            </a:br>
            <a:r>
              <a:rPr lang="en-US" sz="1800" b="1">
                <a:latin typeface="Roboto"/>
                <a:ea typeface="Roboto"/>
                <a:cs typeface="Roboto"/>
              </a:rPr>
              <a:t> • Cherry Blossom Season</a:t>
            </a:r>
          </a:p>
          <a:p>
            <a:pPr lvl="1"/>
            <a:r>
              <a:rPr lang="en-US" sz="1800" b="1">
                <a:latin typeface="Roboto"/>
                <a:ea typeface="Roboto"/>
                <a:cs typeface="Roboto"/>
              </a:rPr>
              <a:t>. Winter (December to February):</a:t>
            </a:r>
            <a:br>
              <a:rPr lang="en-US" sz="1800" b="1">
                <a:latin typeface="Roboto"/>
                <a:ea typeface="Roboto"/>
                <a:cs typeface="Roboto"/>
              </a:rPr>
            </a:br>
            <a:r>
              <a:rPr lang="en-US" sz="1800" b="1">
                <a:latin typeface="Roboto"/>
                <a:ea typeface="Roboto"/>
                <a:cs typeface="Roboto"/>
              </a:rPr>
              <a:t> • New Year</a:t>
            </a:r>
          </a:p>
        </p:txBody>
      </p:sp>
      <p:sp>
        <p:nvSpPr>
          <p:cNvPr id="114" name="Rectangle 1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showing the growth of a number of sales&#10;&#10;Description automatically generated">
            <a:extLst>
              <a:ext uri="{FF2B5EF4-FFF2-40B4-BE49-F238E27FC236}">
                <a16:creationId xmlns:a16="http://schemas.microsoft.com/office/drawing/2014/main" id="{3F0D3375-7659-B580-510D-71AF12457C54}"/>
              </a:ext>
            </a:extLst>
          </p:cNvPr>
          <p:cNvPicPr>
            <a:picLocks noChangeAspect="1"/>
          </p:cNvPicPr>
          <p:nvPr/>
        </p:nvPicPr>
        <p:blipFill>
          <a:blip r:embed="rId2"/>
          <a:stretch>
            <a:fillRect/>
          </a:stretch>
        </p:blipFill>
        <p:spPr>
          <a:xfrm>
            <a:off x="5987738" y="1286479"/>
            <a:ext cx="5628018" cy="4052172"/>
          </a:xfrm>
          <a:prstGeom prst="rect">
            <a:avLst/>
          </a:prstGeom>
        </p:spPr>
      </p:pic>
    </p:spTree>
    <p:extLst>
      <p:ext uri="{BB962C8B-B14F-4D97-AF65-F5344CB8AC3E}">
        <p14:creationId xmlns:p14="http://schemas.microsoft.com/office/powerpoint/2010/main" val="292044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A2DC0-C35A-C976-07EA-09503527168D}"/>
              </a:ext>
            </a:extLst>
          </p:cNvPr>
          <p:cNvSpPr>
            <a:spLocks noGrp="1"/>
          </p:cNvSpPr>
          <p:nvPr>
            <p:ph type="title"/>
          </p:nvPr>
        </p:nvSpPr>
        <p:spPr>
          <a:xfrm>
            <a:off x="616310" y="525982"/>
            <a:ext cx="4886830" cy="1200361"/>
          </a:xfrm>
        </p:spPr>
        <p:txBody>
          <a:bodyPr anchor="b">
            <a:normAutofit/>
          </a:bodyPr>
          <a:lstStyle/>
          <a:p>
            <a:r>
              <a:rPr lang="en-US" sz="2500" b="1">
                <a:latin typeface="Roboto"/>
                <a:ea typeface="Roboto"/>
                <a:cs typeface="Roboto"/>
              </a:rPr>
              <a:t> The most purchased customer in Asian country</a:t>
            </a:r>
            <a:endParaRPr lang="en-US" sz="2500" b="1"/>
          </a:p>
          <a:p>
            <a:endParaRPr lang="en-US" sz="2500" b="1"/>
          </a:p>
        </p:txBody>
      </p:sp>
      <p:sp>
        <p:nvSpPr>
          <p:cNvPr id="29" name="Rectangle 2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7065B8-BB6E-83AD-04C7-8C0082311044}"/>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a:t>Key customer: 12753 in Japan  </a:t>
            </a:r>
          </a:p>
          <a:p>
            <a:pPr marL="0" indent="0">
              <a:buNone/>
            </a:pPr>
            <a:endParaRPr lang="en-US" sz="1800"/>
          </a:p>
          <a:p>
            <a:endParaRPr lang="en-US" sz="1800"/>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sales&#10;&#10;Description automatically generated">
            <a:extLst>
              <a:ext uri="{FF2B5EF4-FFF2-40B4-BE49-F238E27FC236}">
                <a16:creationId xmlns:a16="http://schemas.microsoft.com/office/drawing/2014/main" id="{07FDF6C3-9197-7B45-516F-2010AB49EBDA}"/>
              </a:ext>
            </a:extLst>
          </p:cNvPr>
          <p:cNvPicPr>
            <a:picLocks noChangeAspect="1"/>
          </p:cNvPicPr>
          <p:nvPr/>
        </p:nvPicPr>
        <p:blipFill>
          <a:blip r:embed="rId2"/>
          <a:stretch>
            <a:fillRect/>
          </a:stretch>
        </p:blipFill>
        <p:spPr>
          <a:xfrm>
            <a:off x="4621890" y="1134135"/>
            <a:ext cx="7252658" cy="4141201"/>
          </a:xfrm>
          <a:prstGeom prst="rect">
            <a:avLst/>
          </a:prstGeom>
        </p:spPr>
      </p:pic>
    </p:spTree>
    <p:extLst>
      <p:ext uri="{BB962C8B-B14F-4D97-AF65-F5344CB8AC3E}">
        <p14:creationId xmlns:p14="http://schemas.microsoft.com/office/powerpoint/2010/main" val="3092550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4B7204-1FEF-ADAD-9189-4AF128BD8338}"/>
              </a:ext>
            </a:extLst>
          </p:cNvPr>
          <p:cNvSpPr>
            <a:spLocks noGrp="1"/>
          </p:cNvSpPr>
          <p:nvPr>
            <p:ph type="title"/>
          </p:nvPr>
        </p:nvSpPr>
        <p:spPr>
          <a:xfrm>
            <a:off x="213745" y="1518019"/>
            <a:ext cx="5634453" cy="869682"/>
          </a:xfrm>
        </p:spPr>
        <p:txBody>
          <a:bodyPr anchor="b">
            <a:normAutofit fontScale="90000"/>
          </a:bodyPr>
          <a:lstStyle/>
          <a:p>
            <a:r>
              <a:rPr lang="en-US" sz="3600" b="1" dirty="0">
                <a:ea typeface="+mj-lt"/>
                <a:cs typeface="+mj-lt"/>
              </a:rPr>
              <a:t>Total net sales for </a:t>
            </a:r>
            <a:r>
              <a:rPr lang="en-US" sz="3600" b="1" dirty="0" err="1">
                <a:ea typeface="+mj-lt"/>
                <a:cs typeface="+mj-lt"/>
              </a:rPr>
              <a:t>best selling</a:t>
            </a:r>
            <a:r>
              <a:rPr lang="en-US" sz="3600" b="1" dirty="0">
                <a:ea typeface="+mj-lt"/>
                <a:cs typeface="+mj-lt"/>
              </a:rPr>
              <a:t> Products</a:t>
            </a:r>
            <a:endParaRPr lang="en-US" sz="3600" b="1" dirty="0"/>
          </a:p>
          <a:p>
            <a:endParaRPr lang="en-US" sz="3600" b="1"/>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BF4A5F-4D99-878F-A6A8-7AAA118540A0}"/>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dirty="0">
                <a:ea typeface="+mn-lt"/>
                <a:cs typeface="+mn-lt"/>
              </a:rPr>
              <a:t>The product with the stock code "23084" achieves the highest sales compared to other products.</a:t>
            </a:r>
            <a:endParaRPr lang="en-US" sz="1800" dirty="0"/>
          </a:p>
          <a:p>
            <a:endParaRPr lang="en-US" sz="180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sales&#10;&#10;Description automatically generated">
            <a:extLst>
              <a:ext uri="{FF2B5EF4-FFF2-40B4-BE49-F238E27FC236}">
                <a16:creationId xmlns:a16="http://schemas.microsoft.com/office/drawing/2014/main" id="{7770DD13-34D3-219A-611E-25096B86D09B}"/>
              </a:ext>
            </a:extLst>
          </p:cNvPr>
          <p:cNvPicPr>
            <a:picLocks noChangeAspect="1"/>
          </p:cNvPicPr>
          <p:nvPr/>
        </p:nvPicPr>
        <p:blipFill>
          <a:blip r:embed="rId2"/>
          <a:stretch>
            <a:fillRect/>
          </a:stretch>
        </p:blipFill>
        <p:spPr>
          <a:xfrm>
            <a:off x="5987738" y="1216128"/>
            <a:ext cx="5628018" cy="4192873"/>
          </a:xfrm>
          <a:prstGeom prst="rect">
            <a:avLst/>
          </a:prstGeom>
        </p:spPr>
      </p:pic>
    </p:spTree>
    <p:extLst>
      <p:ext uri="{BB962C8B-B14F-4D97-AF65-F5344CB8AC3E}">
        <p14:creationId xmlns:p14="http://schemas.microsoft.com/office/powerpoint/2010/main" val="698148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A5AF111-81E4-DCDA-E1C6-6037535A56B8}"/>
              </a:ext>
            </a:extLst>
          </p:cNvPr>
          <p:cNvSpPr>
            <a:spLocks noGrp="1"/>
          </p:cNvSpPr>
          <p:nvPr>
            <p:ph idx="1"/>
          </p:nvPr>
        </p:nvSpPr>
        <p:spPr>
          <a:xfrm>
            <a:off x="645066" y="2031101"/>
            <a:ext cx="4282984" cy="3511943"/>
          </a:xfrm>
        </p:spPr>
        <p:txBody>
          <a:bodyPr anchor="ctr">
            <a:normAutofit/>
          </a:bodyPr>
          <a:lstStyle/>
          <a:p>
            <a:r>
              <a:rPr lang="en-US" sz="2500"/>
              <a:t>The product with the stock code "23084" is </a:t>
            </a:r>
            <a:r>
              <a:rPr lang="en-US" sz="2500">
                <a:latin typeface="Aptos Display"/>
              </a:rPr>
              <a:t>RABBIT NIGHT LIGHT</a:t>
            </a:r>
          </a:p>
          <a:p>
            <a:endParaRPr lang="en-US"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hand over a pink toy&#10;&#10;Description automatically generated">
            <a:extLst>
              <a:ext uri="{FF2B5EF4-FFF2-40B4-BE49-F238E27FC236}">
                <a16:creationId xmlns:a16="http://schemas.microsoft.com/office/drawing/2014/main" id="{170AF589-7B0C-D006-35D9-654F436306C7}"/>
              </a:ext>
            </a:extLst>
          </p:cNvPr>
          <p:cNvPicPr>
            <a:picLocks noChangeAspect="1"/>
          </p:cNvPicPr>
          <p:nvPr/>
        </p:nvPicPr>
        <p:blipFill>
          <a:blip r:embed="rId2"/>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1065491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29F21-0727-40A1-9779-B3FAA392E7B6}"/>
              </a:ext>
            </a:extLst>
          </p:cNvPr>
          <p:cNvSpPr>
            <a:spLocks noGrp="1"/>
          </p:cNvSpPr>
          <p:nvPr>
            <p:ph type="title"/>
          </p:nvPr>
        </p:nvSpPr>
        <p:spPr>
          <a:xfrm>
            <a:off x="838200" y="365125"/>
            <a:ext cx="10515600" cy="1325563"/>
          </a:xfrm>
        </p:spPr>
        <p:txBody>
          <a:bodyPr>
            <a:normAutofit/>
          </a:bodyPr>
          <a:lstStyle/>
          <a:p>
            <a:r>
              <a:rPr lang="en-US"/>
              <a:t>Introduction</a:t>
            </a:r>
          </a:p>
        </p:txBody>
      </p:sp>
      <p:graphicFrame>
        <p:nvGraphicFramePr>
          <p:cNvPr id="38" name="Content Placeholder 2">
            <a:extLst>
              <a:ext uri="{FF2B5EF4-FFF2-40B4-BE49-F238E27FC236}">
                <a16:creationId xmlns:a16="http://schemas.microsoft.com/office/drawing/2014/main" id="{DA5E0729-BC4F-2596-B3BC-09662E92BEA1}"/>
              </a:ext>
            </a:extLst>
          </p:cNvPr>
          <p:cNvGraphicFramePr>
            <a:graphicFrameLocks noGrp="1"/>
          </p:cNvGraphicFramePr>
          <p:nvPr>
            <p:ph idx="1"/>
            <p:extLst>
              <p:ext uri="{D42A27DB-BD31-4B8C-83A1-F6EECF244321}">
                <p14:modId xmlns:p14="http://schemas.microsoft.com/office/powerpoint/2010/main" val="3436708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802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Right Triangle 10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E3DEA-5012-00E0-7D6D-F31F4E899D85}"/>
              </a:ext>
            </a:extLst>
          </p:cNvPr>
          <p:cNvSpPr>
            <a:spLocks noGrp="1"/>
          </p:cNvSpPr>
          <p:nvPr>
            <p:ph type="title"/>
          </p:nvPr>
        </p:nvSpPr>
        <p:spPr>
          <a:xfrm>
            <a:off x="6590001" y="656675"/>
            <a:ext cx="4546725" cy="1269039"/>
          </a:xfrm>
        </p:spPr>
        <p:txBody>
          <a:bodyPr>
            <a:normAutofit/>
          </a:bodyPr>
          <a:lstStyle/>
          <a:p>
            <a:r>
              <a:rPr lang="en-US" sz="3800" b="1" dirty="0"/>
              <a:t>Non-Asian countries </a:t>
            </a:r>
          </a:p>
        </p:txBody>
      </p:sp>
      <p:pic>
        <p:nvPicPr>
          <p:cNvPr id="91" name="Graphic 90" descr="Earth Globe Asia-Australia">
            <a:extLst>
              <a:ext uri="{FF2B5EF4-FFF2-40B4-BE49-F238E27FC236}">
                <a16:creationId xmlns:a16="http://schemas.microsoft.com/office/drawing/2014/main" id="{E733301B-8348-A1EE-5345-EAD68719A7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5240" y="1336782"/>
            <a:ext cx="4164244" cy="4164244"/>
          </a:xfrm>
          <a:prstGeom prst="rect">
            <a:avLst/>
          </a:prstGeom>
        </p:spPr>
      </p:pic>
      <p:sp>
        <p:nvSpPr>
          <p:cNvPr id="6" name="Content Placeholder 2">
            <a:extLst>
              <a:ext uri="{FF2B5EF4-FFF2-40B4-BE49-F238E27FC236}">
                <a16:creationId xmlns:a16="http://schemas.microsoft.com/office/drawing/2014/main" id="{1455BB23-9293-795E-B8D0-72789AD0044F}"/>
              </a:ext>
            </a:extLst>
          </p:cNvPr>
          <p:cNvSpPr>
            <a:spLocks noGrp="1"/>
          </p:cNvSpPr>
          <p:nvPr/>
        </p:nvSpPr>
        <p:spPr>
          <a:xfrm>
            <a:off x="3079661" y="2383849"/>
            <a:ext cx="3510106" cy="384073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10" name="Content Placeholder 2">
            <a:extLst>
              <a:ext uri="{FF2B5EF4-FFF2-40B4-BE49-F238E27FC236}">
                <a16:creationId xmlns:a16="http://schemas.microsoft.com/office/drawing/2014/main" id="{C6768ECA-6826-4FC0-F86D-2DFA7B18EFA7}"/>
              </a:ext>
            </a:extLst>
          </p:cNvPr>
          <p:cNvSpPr txBox="1">
            <a:spLocks/>
          </p:cNvSpPr>
          <p:nvPr/>
        </p:nvSpPr>
        <p:spPr>
          <a:xfrm>
            <a:off x="6582915" y="1987969"/>
            <a:ext cx="4282984" cy="351194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France', 'Australia', 'Netherlands', 'Germany', 'Norway', 'EIRE',       'Switzerland', 'Spain', 'Poland', 'Portugal', 'Italy', 'Belgium',       'Lithuania', 'Iceland', 'Channel Islands', 'Denmark', 'Sweden',       'Austria', 'Finland', 'Czech Republic', 'Canada', 'Unspecified',       'Brazil', 'USA', 'European Community', 'Malta', 'RSA</a:t>
            </a:r>
          </a:p>
        </p:txBody>
      </p:sp>
    </p:spTree>
    <p:extLst>
      <p:ext uri="{BB962C8B-B14F-4D97-AF65-F5344CB8AC3E}">
        <p14:creationId xmlns:p14="http://schemas.microsoft.com/office/powerpoint/2010/main" val="67931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EE4CD-3C4B-D85E-1DFB-F6293AE03459}"/>
              </a:ext>
            </a:extLst>
          </p:cNvPr>
          <p:cNvSpPr>
            <a:spLocks noGrp="1"/>
          </p:cNvSpPr>
          <p:nvPr>
            <p:ph type="title"/>
          </p:nvPr>
        </p:nvSpPr>
        <p:spPr>
          <a:xfrm>
            <a:off x="645064" y="525982"/>
            <a:ext cx="4282983" cy="1200361"/>
          </a:xfrm>
        </p:spPr>
        <p:txBody>
          <a:bodyPr anchor="b">
            <a:normAutofit/>
          </a:bodyPr>
          <a:lstStyle/>
          <a:p>
            <a:r>
              <a:rPr lang="en-US" sz="3100"/>
              <a:t>Monthly Net Sales Trends for Non_ Asian Countries</a:t>
            </a:r>
          </a:p>
        </p:txBody>
      </p:sp>
      <p:sp>
        <p:nvSpPr>
          <p:cNvPr id="26" name="Rectangle 2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showing the growth of a number of companies&#10;&#10;Description automatically generated with medium confidence">
            <a:extLst>
              <a:ext uri="{FF2B5EF4-FFF2-40B4-BE49-F238E27FC236}">
                <a16:creationId xmlns:a16="http://schemas.microsoft.com/office/drawing/2014/main" id="{65B8DBDE-855A-D90E-38E4-3FDC35741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413109"/>
            <a:ext cx="5628018" cy="3798912"/>
          </a:xfrm>
          <a:prstGeom prst="rect">
            <a:avLst/>
          </a:prstGeom>
        </p:spPr>
      </p:pic>
      <p:sp>
        <p:nvSpPr>
          <p:cNvPr id="5" name="Content Placeholder 4">
            <a:extLst>
              <a:ext uri="{FF2B5EF4-FFF2-40B4-BE49-F238E27FC236}">
                <a16:creationId xmlns:a16="http://schemas.microsoft.com/office/drawing/2014/main" id="{83A64AE0-0339-408E-2D12-F2F2DEEDFEA2}"/>
              </a:ext>
            </a:extLst>
          </p:cNvPr>
          <p:cNvSpPr>
            <a:spLocks noGrp="1"/>
          </p:cNvSpPr>
          <p:nvPr>
            <p:ph idx="1"/>
          </p:nvPr>
        </p:nvSpPr>
        <p:spPr>
          <a:xfrm>
            <a:off x="320616" y="1940644"/>
            <a:ext cx="5167222" cy="3273037"/>
          </a:xfrm>
        </p:spPr>
        <p:txBody>
          <a:bodyPr vert="horz" lIns="91440" tIns="45720" rIns="91440" bIns="45720" rtlCol="0" anchor="t">
            <a:normAutofit lnSpcReduction="10000"/>
          </a:bodyPr>
          <a:lstStyle/>
          <a:p>
            <a:pPr marL="0" indent="0">
              <a:buNone/>
            </a:pPr>
            <a:br>
              <a:rPr lang="en-US" dirty="0"/>
            </a:br>
            <a:endParaRPr lang="en-US" dirty="0"/>
          </a:p>
          <a:p>
            <a:r>
              <a:rPr lang="en-US" dirty="0">
                <a:ea typeface="+mn-lt"/>
                <a:cs typeface="+mn-lt"/>
              </a:rPr>
              <a:t>The sales increase in September then decline at the end oof the year</a:t>
            </a:r>
            <a:endParaRPr lang="en-US" dirty="0"/>
          </a:p>
          <a:p>
            <a:r>
              <a:rPr lang="en-US" dirty="0">
                <a:ea typeface="+mn-lt"/>
                <a:cs typeface="+mn-lt"/>
              </a:rPr>
              <a:t>Non-Asian countries are affected by the Beck Season more than Asian countries.</a:t>
            </a:r>
            <a:endParaRPr lang="en-US" dirty="0"/>
          </a:p>
          <a:p>
            <a:endParaRPr lang="en-US" dirty="0"/>
          </a:p>
        </p:txBody>
      </p:sp>
    </p:spTree>
    <p:extLst>
      <p:ext uri="{BB962C8B-B14F-4D97-AF65-F5344CB8AC3E}">
        <p14:creationId xmlns:p14="http://schemas.microsoft.com/office/powerpoint/2010/main" val="2325676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6" name="Rectangle 9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CA629-A2F8-27B2-3D71-42032CBC8B14}"/>
              </a:ext>
            </a:extLst>
          </p:cNvPr>
          <p:cNvSpPr>
            <a:spLocks noGrp="1"/>
          </p:cNvSpPr>
          <p:nvPr>
            <p:ph type="title"/>
          </p:nvPr>
        </p:nvSpPr>
        <p:spPr>
          <a:xfrm>
            <a:off x="1043631" y="873940"/>
            <a:ext cx="5052369" cy="1035781"/>
          </a:xfrm>
        </p:spPr>
        <p:txBody>
          <a:bodyPr anchor="ctr">
            <a:normAutofit/>
          </a:bodyPr>
          <a:lstStyle/>
          <a:p>
            <a:r>
              <a:rPr lang="en-US" sz="3300"/>
              <a:t>Insights Non_Asian Region </a:t>
            </a:r>
          </a:p>
        </p:txBody>
      </p:sp>
      <p:sp>
        <p:nvSpPr>
          <p:cNvPr id="100" name="Rectangle 9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descr="A graph of net sales&#10;&#10;Description automatically generated">
            <a:extLst>
              <a:ext uri="{FF2B5EF4-FFF2-40B4-BE49-F238E27FC236}">
                <a16:creationId xmlns:a16="http://schemas.microsoft.com/office/drawing/2014/main" id="{56BB2206-30D9-1708-C378-8C9E09C9A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93" y="1368632"/>
            <a:ext cx="4223252" cy="4181019"/>
          </a:xfrm>
          <a:prstGeom prst="rect">
            <a:avLst/>
          </a:prstGeom>
        </p:spPr>
      </p:pic>
      <p:sp>
        <p:nvSpPr>
          <p:cNvPr id="144" name="Content Placeholder 143">
            <a:extLst>
              <a:ext uri="{FF2B5EF4-FFF2-40B4-BE49-F238E27FC236}">
                <a16:creationId xmlns:a16="http://schemas.microsoft.com/office/drawing/2014/main" id="{F6EF0447-BD3F-99B1-7E69-8BE9B6C9CA2A}"/>
              </a:ext>
            </a:extLst>
          </p:cNvPr>
          <p:cNvSpPr>
            <a:spLocks noGrp="1"/>
          </p:cNvSpPr>
          <p:nvPr>
            <p:ph idx="1"/>
          </p:nvPr>
        </p:nvSpPr>
        <p:spPr>
          <a:xfrm>
            <a:off x="737559" y="2587624"/>
            <a:ext cx="6188015" cy="3603716"/>
          </a:xfrm>
        </p:spPr>
        <p:txBody>
          <a:bodyPr vert="horz" lIns="91440" tIns="45720" rIns="91440" bIns="45720" rtlCol="0" anchor="t">
            <a:normAutofit/>
          </a:bodyPr>
          <a:lstStyle/>
          <a:p>
            <a:r>
              <a:rPr lang="en-US" sz="2000" dirty="0"/>
              <a:t>Total Net Sales in </a:t>
            </a:r>
            <a:r>
              <a:rPr lang="en-US" sz="2000" dirty="0" err="1"/>
              <a:t>non Asian</a:t>
            </a:r>
            <a:r>
              <a:rPr lang="en-US" sz="2000" dirty="0"/>
              <a:t> countries</a:t>
            </a:r>
            <a:r>
              <a:rPr lang="en-US" sz="2000" b="1" u="sng" dirty="0"/>
              <a:t> </a:t>
            </a:r>
            <a:r>
              <a:rPr lang="en-US" sz="2000" b="1" u="sng" dirty="0">
                <a:latin typeface="Calibri"/>
                <a:ea typeface="Calibri"/>
                <a:cs typeface="Calibri"/>
              </a:rPr>
              <a:t>1475523.16 </a:t>
            </a:r>
            <a:endParaRPr lang="en-US" sz="2000" b="1" u="sng" dirty="0">
              <a:latin typeface="Aptos" panose="02110004020202020204"/>
              <a:ea typeface="Calibri"/>
              <a:cs typeface="Calibri"/>
            </a:endParaRPr>
          </a:p>
          <a:p>
            <a:endParaRPr lang="en-US" sz="2400" b="1" u="sng" dirty="0">
              <a:latin typeface="Calibri"/>
              <a:ea typeface="Calibri"/>
              <a:cs typeface="Calibri"/>
            </a:endParaRPr>
          </a:p>
          <a:p>
            <a:pPr marL="0" indent="0">
              <a:buNone/>
            </a:pPr>
            <a:endParaRPr lang="en-US" sz="2400" b="1" u="sng" dirty="0">
              <a:latin typeface="Calibri"/>
              <a:ea typeface="Calibri"/>
              <a:cs typeface="Calibri"/>
            </a:endParaRPr>
          </a:p>
          <a:p>
            <a:pPr>
              <a:lnSpc>
                <a:spcPct val="100000"/>
              </a:lnSpc>
              <a:spcBef>
                <a:spcPts val="0"/>
              </a:spcBef>
            </a:pPr>
            <a:r>
              <a:rPr lang="en-US" sz="2000" dirty="0">
                <a:latin typeface="Calibri"/>
                <a:ea typeface="Calibri"/>
                <a:cs typeface="Calibri"/>
              </a:rPr>
              <a:t>Key contributing </a:t>
            </a:r>
            <a:r>
              <a:rPr lang="en-US" sz="2000" dirty="0" err="1">
                <a:latin typeface="Calibri"/>
                <a:ea typeface="Calibri"/>
                <a:cs typeface="Calibri"/>
              </a:rPr>
              <a:t>countries:Netherlands,France,Germany</a:t>
            </a:r>
            <a:r>
              <a:rPr lang="en-US" sz="2000" dirty="0">
                <a:latin typeface="Calibri"/>
                <a:ea typeface="Calibri"/>
                <a:cs typeface="Calibri"/>
              </a:rPr>
              <a:t> and EIRE.</a:t>
            </a:r>
          </a:p>
          <a:p>
            <a:endParaRPr lang="en-US" sz="2400" b="1" u="sng" dirty="0">
              <a:latin typeface="Calibri"/>
              <a:ea typeface="Calibri"/>
              <a:cs typeface="Calibri"/>
            </a:endParaRPr>
          </a:p>
          <a:p>
            <a:endParaRPr lang="en-US" sz="2400" b="1" u="sng" dirty="0">
              <a:latin typeface="Calibri"/>
              <a:ea typeface="Calibri"/>
              <a:cs typeface="Calibri"/>
            </a:endParaRPr>
          </a:p>
        </p:txBody>
      </p:sp>
    </p:spTree>
    <p:extLst>
      <p:ext uri="{BB962C8B-B14F-4D97-AF65-F5344CB8AC3E}">
        <p14:creationId xmlns:p14="http://schemas.microsoft.com/office/powerpoint/2010/main" val="3157147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DAF61E-CA92-EF46-B918-27B9F8A3663B}"/>
              </a:ext>
            </a:extLst>
          </p:cNvPr>
          <p:cNvSpPr>
            <a:spLocks noGrp="1"/>
          </p:cNvSpPr>
          <p:nvPr>
            <p:ph type="title"/>
          </p:nvPr>
        </p:nvSpPr>
        <p:spPr>
          <a:xfrm>
            <a:off x="199967" y="733500"/>
            <a:ext cx="5145265" cy="2326235"/>
          </a:xfrm>
        </p:spPr>
        <p:txBody>
          <a:bodyPr vert="horz" lIns="91440" tIns="45720" rIns="91440" bIns="45720" rtlCol="0" anchor="b">
            <a:normAutofit/>
          </a:bodyPr>
          <a:lstStyle/>
          <a:p>
            <a:r>
              <a:rPr lang="en-US" sz="4000" b="1" kern="1200">
                <a:solidFill>
                  <a:srgbClr val="FFFFFF"/>
                </a:solidFill>
                <a:latin typeface="+mj-lt"/>
                <a:ea typeface="+mj-ea"/>
                <a:cs typeface="+mj-cs"/>
              </a:rPr>
              <a:t>Total Net Sales For Top 10 customer in </a:t>
            </a:r>
            <a:r>
              <a:rPr lang="en-US" sz="4000" b="1" kern="1200" err="1">
                <a:solidFill>
                  <a:srgbClr val="FFFFFF"/>
                </a:solidFill>
                <a:latin typeface="+mj-lt"/>
                <a:ea typeface="+mj-ea"/>
                <a:cs typeface="+mj-cs"/>
              </a:rPr>
              <a:t>non Asian</a:t>
            </a:r>
            <a:r>
              <a:rPr lang="en-US" sz="4000" b="1" kern="1200">
                <a:solidFill>
                  <a:srgbClr val="FFFFFF"/>
                </a:solidFill>
                <a:latin typeface="+mj-lt"/>
                <a:ea typeface="+mj-ea"/>
                <a:cs typeface="+mj-cs"/>
              </a:rPr>
              <a:t> Countries</a:t>
            </a:r>
            <a:endParaRPr lang="en-US">
              <a:ea typeface="+mj-ea"/>
              <a:cs typeface="+mj-cs"/>
            </a:endParaRPr>
          </a:p>
          <a:p>
            <a:pPr algn="r"/>
            <a:endParaRPr lang="en-US" sz="4000" b="1"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BE4C3651-9E74-CD47-B65C-B314B61100D5}"/>
              </a:ext>
            </a:extLst>
          </p:cNvPr>
          <p:cNvSpPr>
            <a:spLocks noGrp="1"/>
          </p:cNvSpPr>
          <p:nvPr>
            <p:ph idx="1"/>
          </p:nvPr>
        </p:nvSpPr>
        <p:spPr>
          <a:xfrm>
            <a:off x="428206" y="3667015"/>
            <a:ext cx="4126272" cy="1375145"/>
          </a:xfrm>
        </p:spPr>
        <p:txBody>
          <a:bodyPr vert="horz" lIns="91440" tIns="45720" rIns="91440" bIns="45720" rtlCol="0" anchor="t">
            <a:normAutofit fontScale="85000" lnSpcReduction="10000"/>
          </a:bodyPr>
          <a:lstStyle/>
          <a:p>
            <a:pPr marL="0" indent="0">
              <a:buNone/>
            </a:pPr>
            <a:r>
              <a:rPr lang="en-US" sz="2400" kern="1200" dirty="0">
                <a:solidFill>
                  <a:srgbClr val="FFFFFF"/>
                </a:solidFill>
                <a:latin typeface="+mn-lt"/>
                <a:ea typeface="+mn-ea"/>
                <a:cs typeface="+mn-cs"/>
              </a:rPr>
              <a:t>Key customers:</a:t>
            </a:r>
            <a:r>
              <a:rPr lang="en-US" sz="2400" dirty="0">
                <a:solidFill>
                  <a:srgbClr val="FFFFFF"/>
                </a:solidFill>
              </a:rPr>
              <a:t> 14646 has the highest net sales.</a:t>
            </a:r>
          </a:p>
          <a:p>
            <a:pPr marL="0" indent="0">
              <a:buNone/>
            </a:pPr>
            <a:r>
              <a:rPr lang="en-US" sz="2400" dirty="0">
                <a:solidFill>
                  <a:srgbClr val="FFFFFF"/>
                </a:solidFill>
                <a:ea typeface="+mn-lt"/>
                <a:cs typeface="+mn-lt"/>
              </a:rPr>
              <a:t>Customers 14911,12415  and 14156 have similar total purchases.</a:t>
            </a:r>
            <a:endParaRPr lang="en-US" dirty="0"/>
          </a:p>
        </p:txBody>
      </p:sp>
      <p:pic>
        <p:nvPicPr>
          <p:cNvPr id="5" name="Picture 4" descr="A graph of sales&#10;&#10;Description automatically generated">
            <a:extLst>
              <a:ext uri="{FF2B5EF4-FFF2-40B4-BE49-F238E27FC236}">
                <a16:creationId xmlns:a16="http://schemas.microsoft.com/office/drawing/2014/main" id="{A4EE30D9-8A38-EF97-168D-C07F8F1957F2}"/>
              </a:ext>
            </a:extLst>
          </p:cNvPr>
          <p:cNvPicPr>
            <a:picLocks noChangeAspect="1"/>
          </p:cNvPicPr>
          <p:nvPr/>
        </p:nvPicPr>
        <p:blipFill>
          <a:blip r:embed="rId2"/>
          <a:stretch>
            <a:fillRect/>
          </a:stretch>
        </p:blipFill>
        <p:spPr>
          <a:xfrm>
            <a:off x="5190227" y="1718694"/>
            <a:ext cx="6801640" cy="4138161"/>
          </a:xfrm>
          <a:prstGeom prst="rect">
            <a:avLst/>
          </a:prstGeom>
        </p:spPr>
      </p:pic>
    </p:spTree>
    <p:extLst>
      <p:ext uri="{BB962C8B-B14F-4D97-AF65-F5344CB8AC3E}">
        <p14:creationId xmlns:p14="http://schemas.microsoft.com/office/powerpoint/2010/main" val="557369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1C3BB-6471-8D6F-EAC1-6ECBF3740289}"/>
              </a:ext>
            </a:extLst>
          </p:cNvPr>
          <p:cNvSpPr>
            <a:spLocks noGrp="1"/>
          </p:cNvSpPr>
          <p:nvPr>
            <p:ph type="title"/>
          </p:nvPr>
        </p:nvSpPr>
        <p:spPr>
          <a:xfrm>
            <a:off x="216246" y="257605"/>
            <a:ext cx="8227941" cy="1642970"/>
          </a:xfrm>
        </p:spPr>
        <p:txBody>
          <a:bodyPr anchor="b">
            <a:normAutofit/>
          </a:bodyPr>
          <a:lstStyle/>
          <a:p>
            <a:r>
              <a:rPr lang="en-US" sz="3700" b="1">
                <a:ea typeface="+mj-lt"/>
                <a:cs typeface="+mj-lt"/>
              </a:rPr>
              <a:t>Best Ten  selling products by quantity in Non_Asian countries</a:t>
            </a:r>
            <a:endParaRPr lang="en-US" sz="3700" b="1"/>
          </a:p>
          <a:p>
            <a:endParaRPr lang="en-US" sz="3700" b="1"/>
          </a:p>
        </p:txBody>
      </p:sp>
      <p:sp>
        <p:nvSpPr>
          <p:cNvPr id="3" name="Content Placeholder 2">
            <a:extLst>
              <a:ext uri="{FF2B5EF4-FFF2-40B4-BE49-F238E27FC236}">
                <a16:creationId xmlns:a16="http://schemas.microsoft.com/office/drawing/2014/main" id="{589863B0-0347-56ED-08C4-C68D96ACA24C}"/>
              </a:ext>
            </a:extLst>
          </p:cNvPr>
          <p:cNvSpPr>
            <a:spLocks noGrp="1"/>
          </p:cNvSpPr>
          <p:nvPr>
            <p:ph idx="1"/>
          </p:nvPr>
        </p:nvSpPr>
        <p:spPr>
          <a:xfrm>
            <a:off x="-5265" y="3326045"/>
            <a:ext cx="5315189" cy="3535083"/>
          </a:xfrm>
        </p:spPr>
        <p:txBody>
          <a:bodyPr vert="horz" lIns="91440" tIns="45720" rIns="91440" bIns="45720" rtlCol="0" anchor="t">
            <a:normAutofit/>
          </a:bodyPr>
          <a:lstStyle/>
          <a:p>
            <a:r>
              <a:rPr lang="en-US" sz="2300" dirty="0">
                <a:ea typeface="+mn-lt"/>
                <a:cs typeface="+mn-lt"/>
              </a:rPr>
              <a:t>The </a:t>
            </a:r>
            <a:r>
              <a:rPr lang="en-US" sz="2300" dirty="0" err="1">
                <a:ea typeface="+mn-lt"/>
                <a:cs typeface="+mn-lt"/>
              </a:rPr>
              <a:t>Stockcode</a:t>
            </a:r>
            <a:r>
              <a:rPr lang="en-US" sz="2300" dirty="0">
                <a:ea typeface="+mn-lt"/>
                <a:cs typeface="+mn-lt"/>
              </a:rPr>
              <a:t> 23084(</a:t>
            </a:r>
            <a:r>
              <a:rPr lang="en-US" sz="1100" dirty="0">
                <a:solidFill>
                  <a:srgbClr val="6AA94F"/>
                </a:solidFill>
                <a:ea typeface="+mn-lt"/>
                <a:cs typeface="+mn-lt"/>
              </a:rPr>
              <a:t> </a:t>
            </a:r>
            <a:r>
              <a:rPr lang="en-US" sz="2300" b="1" dirty="0">
                <a:ea typeface="+mn-lt"/>
                <a:cs typeface="+mn-lt"/>
              </a:rPr>
              <a:t>RABBIT NIGHT LIGHT)</a:t>
            </a:r>
          </a:p>
          <a:p>
            <a:r>
              <a:rPr lang="en-US" sz="2300" dirty="0">
                <a:ea typeface="+mn-lt"/>
                <a:cs typeface="+mn-lt"/>
              </a:rPr>
              <a:t> 22492 (</a:t>
            </a:r>
            <a:r>
              <a:rPr lang="en-US" sz="2300" b="1" dirty="0">
                <a:ea typeface="+mn-lt"/>
                <a:cs typeface="+mn-lt"/>
              </a:rPr>
              <a:t>MINI PAINT SET VINTAGE</a:t>
            </a:r>
            <a:r>
              <a:rPr lang="en-US" sz="2300" dirty="0">
                <a:ea typeface="+mn-lt"/>
                <a:cs typeface="+mn-lt"/>
              </a:rPr>
              <a:t>)</a:t>
            </a:r>
          </a:p>
          <a:p>
            <a:r>
              <a:rPr lang="en-US" sz="2300" dirty="0">
                <a:ea typeface="+mn-lt"/>
                <a:cs typeface="+mn-lt"/>
              </a:rPr>
              <a:t>and 21212 (</a:t>
            </a:r>
            <a:r>
              <a:rPr lang="en-US" sz="2300" b="1" dirty="0">
                <a:ea typeface="+mn-lt"/>
                <a:cs typeface="+mn-lt"/>
              </a:rPr>
              <a:t>PACK OF 72 RETROSPOT CAKE CASES</a:t>
            </a:r>
            <a:r>
              <a:rPr lang="en-US" sz="2300" dirty="0">
                <a:ea typeface="+mn-lt"/>
                <a:cs typeface="+mn-lt"/>
              </a:rPr>
              <a:t>)have the most Quantities selling</a:t>
            </a:r>
            <a:endParaRPr lang="en-US" sz="2300"/>
          </a:p>
          <a:p>
            <a:endParaRPr lang="en-US" sz="2000" dirty="0"/>
          </a:p>
        </p:txBody>
      </p:sp>
      <p:sp>
        <p:nvSpPr>
          <p:cNvPr id="26" name="Rectangle 2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graph of blue bars&#10;&#10;Description automatically generated">
            <a:extLst>
              <a:ext uri="{FF2B5EF4-FFF2-40B4-BE49-F238E27FC236}">
                <a16:creationId xmlns:a16="http://schemas.microsoft.com/office/drawing/2014/main" id="{6D46A0A6-C101-548F-A792-5BC561E76F6D}"/>
              </a:ext>
            </a:extLst>
          </p:cNvPr>
          <p:cNvPicPr>
            <a:picLocks noChangeAspect="1"/>
          </p:cNvPicPr>
          <p:nvPr/>
        </p:nvPicPr>
        <p:blipFill>
          <a:blip r:embed="rId2"/>
          <a:stretch>
            <a:fillRect/>
          </a:stretch>
        </p:blipFill>
        <p:spPr>
          <a:xfrm>
            <a:off x="5537590" y="1407038"/>
            <a:ext cx="6197737" cy="4722796"/>
          </a:xfrm>
          <a:prstGeom prst="rect">
            <a:avLst/>
          </a:prstGeom>
        </p:spPr>
      </p:pic>
    </p:spTree>
    <p:extLst>
      <p:ext uri="{BB962C8B-B14F-4D97-AF65-F5344CB8AC3E}">
        <p14:creationId xmlns:p14="http://schemas.microsoft.com/office/powerpoint/2010/main" val="406598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0" name="Content Placeholder 9">
            <a:extLst>
              <a:ext uri="{FF2B5EF4-FFF2-40B4-BE49-F238E27FC236}">
                <a16:creationId xmlns:a16="http://schemas.microsoft.com/office/drawing/2014/main" id="{7C3C0302-3270-04E5-1399-F9407751F69B}"/>
              </a:ext>
            </a:extLst>
          </p:cNvPr>
          <p:cNvSpPr>
            <a:spLocks noGrp="1"/>
          </p:cNvSpPr>
          <p:nvPr>
            <p:ph idx="1"/>
          </p:nvPr>
        </p:nvSpPr>
        <p:spPr>
          <a:xfrm>
            <a:off x="377572" y="3175284"/>
            <a:ext cx="6293522" cy="2103520"/>
          </a:xfrm>
        </p:spPr>
        <p:txBody>
          <a:bodyPr vert="horz" lIns="91440" tIns="45720" rIns="91440" bIns="45720" rtlCol="0" anchor="t">
            <a:normAutofit/>
          </a:bodyPr>
          <a:lstStyle/>
          <a:p>
            <a:r>
              <a:rPr lang="en-US" sz="2300" dirty="0">
                <a:solidFill>
                  <a:schemeClr val="bg1"/>
                </a:solidFill>
              </a:rPr>
              <a:t>The </a:t>
            </a:r>
            <a:r>
              <a:rPr lang="en-US" sz="2300" dirty="0" err="1">
                <a:solidFill>
                  <a:schemeClr val="bg1"/>
                </a:solidFill>
              </a:rPr>
              <a:t>Stockcode</a:t>
            </a:r>
            <a:r>
              <a:rPr lang="en-US" sz="2300" dirty="0">
                <a:solidFill>
                  <a:schemeClr val="bg1"/>
                </a:solidFill>
              </a:rPr>
              <a:t> 23084(</a:t>
            </a:r>
            <a:r>
              <a:rPr lang="en-US" sz="1100" dirty="0">
                <a:solidFill>
                  <a:schemeClr val="bg1"/>
                </a:solidFill>
              </a:rPr>
              <a:t> </a:t>
            </a:r>
            <a:r>
              <a:rPr lang="en-US" sz="2300" b="1" dirty="0">
                <a:solidFill>
                  <a:schemeClr val="bg1"/>
                </a:solidFill>
              </a:rPr>
              <a:t>RABBIT NIGHT LIGHT)</a:t>
            </a:r>
            <a:endParaRPr lang="en-US" sz="2300" dirty="0">
              <a:solidFill>
                <a:schemeClr val="bg1"/>
              </a:solidFill>
            </a:endParaRPr>
          </a:p>
          <a:p>
            <a:r>
              <a:rPr lang="en-US" sz="2300" dirty="0">
                <a:solidFill>
                  <a:schemeClr val="bg1"/>
                </a:solidFill>
              </a:rPr>
              <a:t>22492 (</a:t>
            </a:r>
            <a:r>
              <a:rPr lang="en-US" sz="2300" b="1" dirty="0">
                <a:solidFill>
                  <a:schemeClr val="bg1"/>
                </a:solidFill>
              </a:rPr>
              <a:t>MINI PAINT SET VINTAGE</a:t>
            </a:r>
            <a:r>
              <a:rPr lang="en-US" sz="2300" dirty="0">
                <a:solidFill>
                  <a:schemeClr val="bg1"/>
                </a:solidFill>
              </a:rPr>
              <a:t>)</a:t>
            </a:r>
          </a:p>
          <a:p>
            <a:r>
              <a:rPr lang="en-US" sz="2300" dirty="0">
                <a:solidFill>
                  <a:schemeClr val="bg1"/>
                </a:solidFill>
              </a:rPr>
              <a:t>21212 (</a:t>
            </a:r>
            <a:r>
              <a:rPr lang="en-US" sz="2300" b="1" dirty="0">
                <a:solidFill>
                  <a:schemeClr val="bg1"/>
                </a:solidFill>
              </a:rPr>
              <a:t>PACK OF 72 RETROSPOT CAKE CASES</a:t>
            </a:r>
            <a:r>
              <a:rPr lang="en-US" sz="2300" dirty="0">
                <a:solidFill>
                  <a:schemeClr val="bg1"/>
                </a:solidFill>
              </a:rPr>
              <a:t>)have the most Quantities selling</a:t>
            </a:r>
            <a:endParaRPr lang="en-US" dirty="0">
              <a:solidFill>
                <a:schemeClr val="bg1"/>
              </a:solidFill>
            </a:endParaRPr>
          </a:p>
        </p:txBody>
      </p:sp>
      <p:sp>
        <p:nvSpPr>
          <p:cNvPr id="21" name="Freeform: Shape 20">
            <a:extLst>
              <a:ext uri="{FF2B5EF4-FFF2-40B4-BE49-F238E27FC236}">
                <a16:creationId xmlns:a16="http://schemas.microsoft.com/office/drawing/2014/main" id="{59463AC4-F96D-4507-9EE0-A831B7910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5" name="Picture 4" descr="A cupcake wrapper in a plastic box&#10;&#10;Description automatically generated">
            <a:extLst>
              <a:ext uri="{FF2B5EF4-FFF2-40B4-BE49-F238E27FC236}">
                <a16:creationId xmlns:a16="http://schemas.microsoft.com/office/drawing/2014/main" id="{BDA620D7-CDB6-83F9-E57E-118A44C48BB1}"/>
              </a:ext>
            </a:extLst>
          </p:cNvPr>
          <p:cNvPicPr>
            <a:picLocks noChangeAspect="1"/>
          </p:cNvPicPr>
          <p:nvPr/>
        </p:nvPicPr>
        <p:blipFill>
          <a:blip r:embed="rId3"/>
          <a:srcRect l="687" r="5194" b="-1"/>
          <a:stretch/>
        </p:blipFill>
        <p:spPr>
          <a:xfrm>
            <a:off x="6423487" y="929609"/>
            <a:ext cx="2518114" cy="2518114"/>
          </a:xfrm>
          <a:custGeom>
            <a:avLst/>
            <a:gdLst/>
            <a:ahLst/>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pic>
      <p:pic>
        <p:nvPicPr>
          <p:cNvPr id="4" name="Content Placeholder 3" descr="A hand over a pink toy&#10;&#10;Description automatically generated">
            <a:extLst>
              <a:ext uri="{FF2B5EF4-FFF2-40B4-BE49-F238E27FC236}">
                <a16:creationId xmlns:a16="http://schemas.microsoft.com/office/drawing/2014/main" id="{D1828CE9-065D-E9CC-352F-7885D1B0653E}"/>
              </a:ext>
            </a:extLst>
          </p:cNvPr>
          <p:cNvPicPr>
            <a:picLocks noChangeAspect="1"/>
          </p:cNvPicPr>
          <p:nvPr/>
        </p:nvPicPr>
        <p:blipFill>
          <a:blip r:embed="rId4"/>
          <a:srcRect r="2" b="2"/>
          <a:stretch/>
        </p:blipFill>
        <p:spPr>
          <a:xfrm>
            <a:off x="9090426" y="86636"/>
            <a:ext cx="2952748" cy="2952748"/>
          </a:xfrm>
          <a:custGeom>
            <a:avLst/>
            <a:gdLst/>
            <a:ahLst/>
            <a:cxnLst/>
            <a:rect l="l" t="t" r="r" b="b"/>
            <a:pathLst>
              <a:path w="2361890" h="2361890">
                <a:moveTo>
                  <a:pt x="1180945" y="0"/>
                </a:moveTo>
                <a:cubicBezTo>
                  <a:pt x="1833163" y="0"/>
                  <a:pt x="2361890" y="528727"/>
                  <a:pt x="2361890" y="1180945"/>
                </a:cubicBezTo>
                <a:cubicBezTo>
                  <a:pt x="2361890" y="1833163"/>
                  <a:pt x="1833163" y="2361890"/>
                  <a:pt x="1180945" y="2361890"/>
                </a:cubicBezTo>
                <a:cubicBezTo>
                  <a:pt x="528727" y="2361890"/>
                  <a:pt x="0" y="1833163"/>
                  <a:pt x="0" y="1180945"/>
                </a:cubicBezTo>
                <a:cubicBezTo>
                  <a:pt x="0" y="528727"/>
                  <a:pt x="528727" y="0"/>
                  <a:pt x="1180945" y="0"/>
                </a:cubicBezTo>
                <a:close/>
              </a:path>
            </a:pathLst>
          </a:custGeom>
        </p:spPr>
      </p:pic>
      <p:sp>
        <p:nvSpPr>
          <p:cNvPr id="23" name="Freeform: Shape 22">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Freeform: Shape 24">
            <a:extLst>
              <a:ext uri="{FF2B5EF4-FFF2-40B4-BE49-F238E27FC236}">
                <a16:creationId xmlns:a16="http://schemas.microsoft.com/office/drawing/2014/main" id="{FC3ABE8C-1C72-4141-BADF-DD6811764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9346" y="59870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descr="A small tin with paint on it&#10;&#10;Description automatically generated">
            <a:extLst>
              <a:ext uri="{FF2B5EF4-FFF2-40B4-BE49-F238E27FC236}">
                <a16:creationId xmlns:a16="http://schemas.microsoft.com/office/drawing/2014/main" id="{3CC69E4C-668B-DFA4-F8B6-8A1908BE2727}"/>
              </a:ext>
            </a:extLst>
          </p:cNvPr>
          <p:cNvPicPr>
            <a:picLocks noChangeAspect="1"/>
          </p:cNvPicPr>
          <p:nvPr/>
        </p:nvPicPr>
        <p:blipFill>
          <a:blip r:embed="rId5"/>
          <a:srcRect/>
          <a:stretch/>
        </p:blipFill>
        <p:spPr>
          <a:xfrm>
            <a:off x="7682545" y="3175909"/>
            <a:ext cx="3454390" cy="3454390"/>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spTree>
    <p:extLst>
      <p:ext uri="{BB962C8B-B14F-4D97-AF65-F5344CB8AC3E}">
        <p14:creationId xmlns:p14="http://schemas.microsoft.com/office/powerpoint/2010/main" val="1987011499"/>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E17C-9359-B6D7-53C2-DE15073D5B5C}"/>
              </a:ext>
            </a:extLst>
          </p:cNvPr>
          <p:cNvSpPr>
            <a:spLocks noGrp="1"/>
          </p:cNvSpPr>
          <p:nvPr>
            <p:ph type="title"/>
          </p:nvPr>
        </p:nvSpPr>
        <p:spPr/>
        <p:txBody>
          <a:bodyPr/>
          <a:lstStyle/>
          <a:p>
            <a:r>
              <a:rPr lang="en-US" sz="2800" b="1" dirty="0">
                <a:ea typeface="+mj-lt"/>
                <a:cs typeface="+mj-lt"/>
              </a:rPr>
              <a:t>Top 20 Products by Net Sales</a:t>
            </a:r>
            <a:endParaRPr lang="en-US" sz="2800" b="1"/>
          </a:p>
          <a:p>
            <a:endParaRPr lang="en-US" sz="2800" b="1" dirty="0">
              <a:ea typeface="+mj-lt"/>
              <a:cs typeface="+mj-lt"/>
            </a:endParaRPr>
          </a:p>
          <a:p>
            <a:endParaRPr lang="en-US" sz="2800" b="1" dirty="0"/>
          </a:p>
        </p:txBody>
      </p:sp>
      <p:sp>
        <p:nvSpPr>
          <p:cNvPr id="3" name="Content Placeholder 2">
            <a:extLst>
              <a:ext uri="{FF2B5EF4-FFF2-40B4-BE49-F238E27FC236}">
                <a16:creationId xmlns:a16="http://schemas.microsoft.com/office/drawing/2014/main" id="{B541E1EE-4024-E84F-B516-2D4666E06A33}"/>
              </a:ext>
            </a:extLst>
          </p:cNvPr>
          <p:cNvSpPr>
            <a:spLocks noGrp="1"/>
          </p:cNvSpPr>
          <p:nvPr>
            <p:ph idx="1"/>
          </p:nvPr>
        </p:nvSpPr>
        <p:spPr>
          <a:xfrm>
            <a:off x="4314" y="1710607"/>
            <a:ext cx="5598542" cy="4466356"/>
          </a:xfrm>
        </p:spPr>
        <p:txBody>
          <a:bodyPr vert="horz" lIns="91440" tIns="45720" rIns="91440" bIns="45720" rtlCol="0" anchor="t">
            <a:normAutofit/>
          </a:bodyPr>
          <a:lstStyle/>
          <a:p>
            <a:r>
              <a:rPr lang="en-US" sz="2400" dirty="0"/>
              <a:t>Post is </a:t>
            </a:r>
            <a:r>
              <a:rPr lang="en-US" sz="2400" dirty="0">
                <a:latin typeface="Roboto"/>
                <a:ea typeface="Roboto"/>
                <a:cs typeface="Roboto"/>
              </a:rPr>
              <a:t>Postage refers to the shipping or delivery fees associated with sending products to customers These charges vary based on factors like the customer’s location, the quantity of items, or the delivery method.</a:t>
            </a:r>
            <a:endParaRPr lang="en-US" sz="2400" dirty="0"/>
          </a:p>
          <a:p>
            <a:r>
              <a:rPr lang="en-US" sz="2400" dirty="0">
                <a:latin typeface="Roboto"/>
                <a:ea typeface="Roboto"/>
                <a:cs typeface="Roboto"/>
              </a:rPr>
              <a:t>Or maybe postage </a:t>
            </a:r>
          </a:p>
          <a:p>
            <a:r>
              <a:rPr lang="en-US" sz="2400" dirty="0">
                <a:latin typeface="Roboto"/>
                <a:ea typeface="Roboto"/>
                <a:cs typeface="Roboto"/>
              </a:rPr>
              <a:t>22423 and 23084 stock code had most </a:t>
            </a:r>
            <a:r>
              <a:rPr lang="en-US" sz="2400" dirty="0" err="1">
                <a:latin typeface="Roboto"/>
                <a:ea typeface="Roboto"/>
                <a:cs typeface="Roboto"/>
              </a:rPr>
              <a:t>pyrchased</a:t>
            </a:r>
            <a:r>
              <a:rPr lang="en-US" sz="2400" dirty="0">
                <a:latin typeface="Roboto"/>
                <a:ea typeface="Roboto"/>
                <a:cs typeface="Roboto"/>
              </a:rPr>
              <a:t> in </a:t>
            </a:r>
            <a:r>
              <a:rPr lang="en-US" sz="2400" dirty="0" err="1">
                <a:latin typeface="Roboto"/>
                <a:ea typeface="Roboto"/>
                <a:cs typeface="Roboto"/>
              </a:rPr>
              <a:t>non Asian</a:t>
            </a:r>
            <a:r>
              <a:rPr lang="en-US" sz="2400" dirty="0">
                <a:latin typeface="Roboto"/>
                <a:ea typeface="Roboto"/>
                <a:cs typeface="Roboto"/>
              </a:rPr>
              <a:t> countries.</a:t>
            </a:r>
          </a:p>
          <a:p>
            <a:endParaRPr lang="en-US" sz="2400" dirty="0">
              <a:latin typeface="Roboto"/>
              <a:ea typeface="Roboto"/>
              <a:cs typeface="Roboto"/>
            </a:endParaRPr>
          </a:p>
          <a:p>
            <a:endParaRPr lang="en-US" sz="2400" dirty="0"/>
          </a:p>
        </p:txBody>
      </p:sp>
      <p:pic>
        <p:nvPicPr>
          <p:cNvPr id="4" name="Picture 3" descr="A graph with numbers and a bar&#10;&#10;Description automatically generated">
            <a:extLst>
              <a:ext uri="{FF2B5EF4-FFF2-40B4-BE49-F238E27FC236}">
                <a16:creationId xmlns:a16="http://schemas.microsoft.com/office/drawing/2014/main" id="{CCA809BD-E6A3-D791-1C0D-6A3389E592CD}"/>
              </a:ext>
            </a:extLst>
          </p:cNvPr>
          <p:cNvPicPr>
            <a:picLocks noChangeAspect="1"/>
          </p:cNvPicPr>
          <p:nvPr/>
        </p:nvPicPr>
        <p:blipFill>
          <a:blip r:embed="rId2"/>
          <a:stretch>
            <a:fillRect/>
          </a:stretch>
        </p:blipFill>
        <p:spPr>
          <a:xfrm>
            <a:off x="5784191" y="1190625"/>
            <a:ext cx="6000750" cy="4476750"/>
          </a:xfrm>
          <a:prstGeom prst="rect">
            <a:avLst/>
          </a:prstGeom>
        </p:spPr>
      </p:pic>
    </p:spTree>
    <p:extLst>
      <p:ext uri="{BB962C8B-B14F-4D97-AF65-F5344CB8AC3E}">
        <p14:creationId xmlns:p14="http://schemas.microsoft.com/office/powerpoint/2010/main" val="1574963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54E6BA-B3B1-94EF-9B6E-D083276041D0}"/>
              </a:ext>
            </a:extLst>
          </p:cNvPr>
          <p:cNvSpPr>
            <a:spLocks noGrp="1"/>
          </p:cNvSpPr>
          <p:nvPr>
            <p:ph idx="1"/>
          </p:nvPr>
        </p:nvSpPr>
        <p:spPr>
          <a:xfrm>
            <a:off x="162466" y="2125608"/>
            <a:ext cx="5299972" cy="3475092"/>
          </a:xfrm>
        </p:spPr>
        <p:txBody>
          <a:bodyPr vert="horz" lIns="91440" tIns="45720" rIns="91440" bIns="45720" rtlCol="0" anchor="t">
            <a:normAutofit/>
          </a:bodyPr>
          <a:lstStyle/>
          <a:p>
            <a:r>
              <a:rPr lang="en-US" sz="1800" dirty="0">
                <a:solidFill>
                  <a:schemeClr val="bg1">
                    <a:alpha val="80000"/>
                  </a:schemeClr>
                </a:solidFill>
              </a:rPr>
              <a:t>Post is </a:t>
            </a:r>
            <a:r>
              <a:rPr lang="en-US" sz="1800" dirty="0">
                <a:solidFill>
                  <a:schemeClr val="bg1">
                    <a:alpha val="80000"/>
                  </a:schemeClr>
                </a:solidFill>
                <a:latin typeface="Roboto"/>
                <a:ea typeface="Roboto"/>
                <a:cs typeface="Roboto"/>
              </a:rPr>
              <a:t>Postage refers to the shipping or delivery fees associated with sending products to customers These charges vary based on factors like the customer’s location, the quantity of items, or the delivery method.</a:t>
            </a:r>
          </a:p>
          <a:p>
            <a:r>
              <a:rPr lang="en-US" sz="1800" dirty="0">
                <a:solidFill>
                  <a:schemeClr val="bg1">
                    <a:alpha val="80000"/>
                  </a:schemeClr>
                </a:solidFill>
                <a:latin typeface="Roboto"/>
                <a:ea typeface="Roboto"/>
                <a:cs typeface="Roboto"/>
              </a:rPr>
              <a:t>Or maybe postage </a:t>
            </a:r>
          </a:p>
          <a:p>
            <a:r>
              <a:rPr lang="en-US" sz="1800" dirty="0">
                <a:solidFill>
                  <a:schemeClr val="bg1">
                    <a:alpha val="80000"/>
                  </a:schemeClr>
                </a:solidFill>
                <a:latin typeface="Roboto"/>
                <a:ea typeface="Roboto"/>
                <a:cs typeface="Roboto"/>
              </a:rPr>
              <a:t>22423 and 23084 stock code had most </a:t>
            </a:r>
            <a:r>
              <a:rPr lang="en-US" sz="1800" err="1">
                <a:solidFill>
                  <a:schemeClr val="bg1">
                    <a:alpha val="80000"/>
                  </a:schemeClr>
                </a:solidFill>
                <a:latin typeface="Roboto"/>
                <a:ea typeface="Roboto"/>
                <a:cs typeface="Roboto"/>
              </a:rPr>
              <a:t>pyrchased</a:t>
            </a:r>
            <a:r>
              <a:rPr lang="en-US" sz="1800" dirty="0">
                <a:solidFill>
                  <a:schemeClr val="bg1">
                    <a:alpha val="80000"/>
                  </a:schemeClr>
                </a:solidFill>
                <a:latin typeface="Roboto"/>
                <a:ea typeface="Roboto"/>
                <a:cs typeface="Roboto"/>
              </a:rPr>
              <a:t> in </a:t>
            </a:r>
            <a:r>
              <a:rPr lang="en-US" sz="1800" err="1">
                <a:solidFill>
                  <a:schemeClr val="bg1">
                    <a:alpha val="80000"/>
                  </a:schemeClr>
                </a:solidFill>
                <a:latin typeface="Roboto"/>
                <a:ea typeface="Roboto"/>
                <a:cs typeface="Roboto"/>
              </a:rPr>
              <a:t>non Asian</a:t>
            </a:r>
            <a:r>
              <a:rPr lang="en-US" sz="1800" dirty="0">
                <a:solidFill>
                  <a:schemeClr val="bg1">
                    <a:alpha val="80000"/>
                  </a:schemeClr>
                </a:solidFill>
                <a:latin typeface="Roboto"/>
                <a:ea typeface="Roboto"/>
                <a:cs typeface="Roboto"/>
              </a:rPr>
              <a:t> countries.</a:t>
            </a:r>
          </a:p>
          <a:p>
            <a:endParaRPr lang="en-US" sz="1800" dirty="0">
              <a:solidFill>
                <a:schemeClr val="bg1">
                  <a:alpha val="80000"/>
                </a:schemeClr>
              </a:solidFill>
              <a:latin typeface="Roboto"/>
              <a:ea typeface="Roboto"/>
              <a:cs typeface="Roboto"/>
            </a:endParaRPr>
          </a:p>
          <a:p>
            <a:endParaRPr lang="en-US" sz="1800" dirty="0">
              <a:solidFill>
                <a:schemeClr val="bg1">
                  <a:alpha val="80000"/>
                </a:schemeClr>
              </a:solidFill>
            </a:endParaRPr>
          </a:p>
          <a:p>
            <a:endParaRPr lang="en-US" sz="1800" dirty="0">
              <a:solidFill>
                <a:schemeClr val="bg1">
                  <a:alpha val="80000"/>
                </a:schemeClr>
              </a:solidFill>
            </a:endParaRPr>
          </a:p>
        </p:txBody>
      </p:sp>
      <p:pic>
        <p:nvPicPr>
          <p:cNvPr id="6" name="Picture 5" descr="A three tiered tray with a handle&#10;&#10;Description automatically generated">
            <a:extLst>
              <a:ext uri="{FF2B5EF4-FFF2-40B4-BE49-F238E27FC236}">
                <a16:creationId xmlns:a16="http://schemas.microsoft.com/office/drawing/2014/main" id="{62B90DE3-F48F-6E56-7673-A473682A6ED6}"/>
              </a:ext>
            </a:extLst>
          </p:cNvPr>
          <p:cNvPicPr>
            <a:picLocks noChangeAspect="1"/>
          </p:cNvPicPr>
          <p:nvPr/>
        </p:nvPicPr>
        <p:blipFill>
          <a:blip r:embed="rId2"/>
          <a:srcRect l="1559" r="940" b="-4"/>
          <a:stretch/>
        </p:blipFill>
        <p:spPr>
          <a:xfrm>
            <a:off x="5803900" y="10"/>
            <a:ext cx="3250283" cy="3333737"/>
          </a:xfrm>
          <a:custGeom>
            <a:avLst/>
            <a:gdLst/>
            <a:ahLst/>
            <a:cxnLst/>
            <a:rect l="l" t="t" r="r" b="b"/>
            <a:pathLst>
              <a:path w="3250283" h="3333747">
                <a:moveTo>
                  <a:pt x="0" y="0"/>
                </a:moveTo>
                <a:lnTo>
                  <a:pt x="3250283" y="0"/>
                </a:lnTo>
                <a:lnTo>
                  <a:pt x="3250283" y="3333747"/>
                </a:lnTo>
                <a:lnTo>
                  <a:pt x="153881" y="3333747"/>
                </a:lnTo>
                <a:lnTo>
                  <a:pt x="110925" y="3121962"/>
                </a:lnTo>
                <a:cubicBezTo>
                  <a:pt x="7248" y="2570625"/>
                  <a:pt x="-46957" y="1948326"/>
                  <a:pt x="85282" y="1225550"/>
                </a:cubicBezTo>
                <a:cubicBezTo>
                  <a:pt x="7773" y="398992"/>
                  <a:pt x="51080" y="378883"/>
                  <a:pt x="0" y="0"/>
                </a:cubicBezTo>
                <a:close/>
              </a:path>
            </a:pathLst>
          </a:custGeom>
        </p:spPr>
      </p:pic>
      <p:pic>
        <p:nvPicPr>
          <p:cNvPr id="4" name="Picture 3" descr="A collection of postage stamps with american flag&#10;&#10;Description automatically generated">
            <a:extLst>
              <a:ext uri="{FF2B5EF4-FFF2-40B4-BE49-F238E27FC236}">
                <a16:creationId xmlns:a16="http://schemas.microsoft.com/office/drawing/2014/main" id="{2EFCF834-36C2-D823-B9A5-7CEC7957B3A6}"/>
              </a:ext>
            </a:extLst>
          </p:cNvPr>
          <p:cNvPicPr>
            <a:picLocks noChangeAspect="1"/>
          </p:cNvPicPr>
          <p:nvPr/>
        </p:nvPicPr>
        <p:blipFill>
          <a:blip r:embed="rId3"/>
          <a:srcRect t="2606" r="-5" b="3507"/>
          <a:stretch/>
        </p:blipFill>
        <p:spPr>
          <a:xfrm>
            <a:off x="9244684" y="10"/>
            <a:ext cx="2947316" cy="3333737"/>
          </a:xfrm>
          <a:custGeom>
            <a:avLst/>
            <a:gdLst/>
            <a:ahLst/>
            <a:cxnLst/>
            <a:rect l="l" t="t" r="r" b="b"/>
            <a:pathLst>
              <a:path w="2947316" h="3333747">
                <a:moveTo>
                  <a:pt x="0" y="0"/>
                </a:moveTo>
                <a:lnTo>
                  <a:pt x="2947316" y="0"/>
                </a:lnTo>
                <a:lnTo>
                  <a:pt x="2947316" y="3333747"/>
                </a:lnTo>
                <a:lnTo>
                  <a:pt x="0" y="3333747"/>
                </a:lnTo>
                <a:close/>
              </a:path>
            </a:pathLst>
          </a:custGeom>
        </p:spPr>
      </p:pic>
      <p:pic>
        <p:nvPicPr>
          <p:cNvPr id="5" name="Picture 4" descr="A three tiered tray with a gold handle&#10;&#10;Description automatically generated">
            <a:extLst>
              <a:ext uri="{FF2B5EF4-FFF2-40B4-BE49-F238E27FC236}">
                <a16:creationId xmlns:a16="http://schemas.microsoft.com/office/drawing/2014/main" id="{905E86B0-98CF-4A6A-75BA-0FA45AD052D7}"/>
              </a:ext>
            </a:extLst>
          </p:cNvPr>
          <p:cNvPicPr>
            <a:picLocks noChangeAspect="1"/>
          </p:cNvPicPr>
          <p:nvPr/>
        </p:nvPicPr>
        <p:blipFill>
          <a:blip r:embed="rId4"/>
          <a:srcRect t="22133" r="-1" b="863"/>
          <a:stretch/>
        </p:blipFill>
        <p:spPr>
          <a:xfrm>
            <a:off x="5803900" y="3524255"/>
            <a:ext cx="3250283" cy="3333745"/>
          </a:xfrm>
          <a:custGeom>
            <a:avLst/>
            <a:gdLst/>
            <a:ahLst/>
            <a:cxnLst/>
            <a:rect l="l" t="t" r="r" b="b"/>
            <a:pathLst>
              <a:path w="3250283" h="3333745">
                <a:moveTo>
                  <a:pt x="197729" y="0"/>
                </a:moveTo>
                <a:lnTo>
                  <a:pt x="3250283" y="0"/>
                </a:lnTo>
                <a:lnTo>
                  <a:pt x="3250283" y="3333745"/>
                </a:lnTo>
                <a:lnTo>
                  <a:pt x="0" y="3333745"/>
                </a:lnTo>
                <a:cubicBezTo>
                  <a:pt x="274943" y="2546345"/>
                  <a:pt x="463273" y="2235195"/>
                  <a:pt x="465050" y="1435095"/>
                </a:cubicBezTo>
                <a:cubicBezTo>
                  <a:pt x="461219" y="1077114"/>
                  <a:pt x="364351" y="694874"/>
                  <a:pt x="260702" y="269789"/>
                </a:cubicBezTo>
                <a:close/>
              </a:path>
            </a:pathLst>
          </a:custGeom>
        </p:spPr>
      </p:pic>
      <p:grpSp>
        <p:nvGrpSpPr>
          <p:cNvPr id="46" name="Group 45">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38" name="Freeform: Shape 37">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descr="A hand over a pink toy&#10;&#10;Description automatically generated">
            <a:extLst>
              <a:ext uri="{FF2B5EF4-FFF2-40B4-BE49-F238E27FC236}">
                <a16:creationId xmlns:a16="http://schemas.microsoft.com/office/drawing/2014/main" id="{08EA74CF-671B-2BBA-9D83-BCB92576E476}"/>
              </a:ext>
            </a:extLst>
          </p:cNvPr>
          <p:cNvPicPr>
            <a:picLocks noChangeAspect="1"/>
          </p:cNvPicPr>
          <p:nvPr/>
        </p:nvPicPr>
        <p:blipFill>
          <a:blip r:embed="rId6"/>
          <a:srcRect l="10650" r="937" b="-4"/>
          <a:stretch/>
        </p:blipFill>
        <p:spPr>
          <a:xfrm>
            <a:off x="9244684" y="3524255"/>
            <a:ext cx="2947316" cy="3333745"/>
          </a:xfrm>
          <a:custGeom>
            <a:avLst/>
            <a:gdLst/>
            <a:ahLst/>
            <a:cxnLst/>
            <a:rect l="l" t="t" r="r" b="b"/>
            <a:pathLst>
              <a:path w="2947316" h="3333745">
                <a:moveTo>
                  <a:pt x="0" y="0"/>
                </a:moveTo>
                <a:lnTo>
                  <a:pt x="2947316" y="0"/>
                </a:lnTo>
                <a:lnTo>
                  <a:pt x="2947316" y="3333745"/>
                </a:lnTo>
                <a:lnTo>
                  <a:pt x="0" y="3333745"/>
                </a:lnTo>
                <a:close/>
              </a:path>
            </a:pathLst>
          </a:custGeom>
        </p:spPr>
      </p:pic>
    </p:spTree>
    <p:extLst>
      <p:ext uri="{BB962C8B-B14F-4D97-AF65-F5344CB8AC3E}">
        <p14:creationId xmlns:p14="http://schemas.microsoft.com/office/powerpoint/2010/main" val="4154577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BB26-9890-FA9F-4B75-E060ECE12CB1}"/>
              </a:ext>
            </a:extLst>
          </p:cNvPr>
          <p:cNvSpPr>
            <a:spLocks noGrp="1"/>
          </p:cNvSpPr>
          <p:nvPr>
            <p:ph type="title"/>
          </p:nvPr>
        </p:nvSpPr>
        <p:spPr>
          <a:xfrm>
            <a:off x="8153400" y="1128094"/>
            <a:ext cx="3434180" cy="1415270"/>
          </a:xfrm>
        </p:spPr>
        <p:txBody>
          <a:bodyPr anchor="t">
            <a:normAutofit/>
          </a:bodyPr>
          <a:lstStyle/>
          <a:p>
            <a:r>
              <a:rPr lang="en-US" sz="3200"/>
              <a:t>Cancellations Analysis </a:t>
            </a:r>
          </a:p>
        </p:txBody>
      </p:sp>
      <p:sp>
        <p:nvSpPr>
          <p:cNvPr id="24" name="Rectangle 23">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ar graph with numbers and a number of items&#10;&#10;Description automatically generated with medium confidence">
            <a:extLst>
              <a:ext uri="{FF2B5EF4-FFF2-40B4-BE49-F238E27FC236}">
                <a16:creationId xmlns:a16="http://schemas.microsoft.com/office/drawing/2014/main" id="{D5E28840-7EE9-AD12-330B-54CA455E9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35" y="873557"/>
            <a:ext cx="6221895" cy="5117508"/>
          </a:xfrm>
          <a:prstGeom prst="rect">
            <a:avLst/>
          </a:prstGeom>
        </p:spPr>
      </p:pic>
      <p:cxnSp>
        <p:nvCxnSpPr>
          <p:cNvPr id="26" name="Straight Connector 25">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Content Placeholder 11">
            <a:extLst>
              <a:ext uri="{FF2B5EF4-FFF2-40B4-BE49-F238E27FC236}">
                <a16:creationId xmlns:a16="http://schemas.microsoft.com/office/drawing/2014/main" id="{C9918B20-7944-EE32-5232-E0667C5600FF}"/>
              </a:ext>
            </a:extLst>
          </p:cNvPr>
          <p:cNvSpPr>
            <a:spLocks noGrp="1"/>
          </p:cNvSpPr>
          <p:nvPr>
            <p:ph idx="1"/>
          </p:nvPr>
        </p:nvSpPr>
        <p:spPr>
          <a:xfrm>
            <a:off x="8153400" y="2543364"/>
            <a:ext cx="3434180" cy="3599019"/>
          </a:xfrm>
        </p:spPr>
        <p:txBody>
          <a:bodyPr vert="horz" lIns="91440" tIns="45720" rIns="91440" bIns="45720" rtlCol="0">
            <a:normAutofit/>
          </a:bodyPr>
          <a:lstStyle/>
          <a:p>
            <a:pPr>
              <a:spcBef>
                <a:spcPts val="0"/>
              </a:spcBef>
            </a:pPr>
            <a:r>
              <a:rPr lang="en-US" sz="2000">
                <a:latin typeface="Calibri"/>
                <a:ea typeface="Calibri"/>
                <a:cs typeface="Calibri"/>
              </a:rPr>
              <a:t>Product like </a:t>
            </a:r>
            <a:r>
              <a:rPr lang="en-US" sz="2000" b="1">
                <a:latin typeface="Calibri"/>
                <a:ea typeface="Calibri"/>
                <a:cs typeface="Calibri"/>
              </a:rPr>
              <a:t>23843 </a:t>
            </a:r>
            <a:r>
              <a:rPr lang="en-US" sz="2000">
                <a:latin typeface="Calibri"/>
                <a:ea typeface="Calibri"/>
                <a:cs typeface="Calibri"/>
              </a:rPr>
              <a:t>and </a:t>
            </a:r>
            <a:r>
              <a:rPr lang="en-US" sz="2000" b="1">
                <a:latin typeface="Calibri"/>
                <a:ea typeface="Calibri"/>
                <a:cs typeface="Calibri"/>
              </a:rPr>
              <a:t>23166 </a:t>
            </a:r>
            <a:r>
              <a:rPr lang="en-US" sz="2000">
                <a:latin typeface="Calibri"/>
                <a:ea typeface="Calibri"/>
                <a:cs typeface="Calibri"/>
              </a:rPr>
              <a:t>have the highest cancellation rates </a:t>
            </a:r>
            <a:endParaRPr lang="en-US" sz="2000"/>
          </a:p>
          <a:p>
            <a:pPr>
              <a:spcBef>
                <a:spcPts val="0"/>
              </a:spcBef>
            </a:pPr>
            <a:r>
              <a:rPr lang="en-US" sz="2000">
                <a:latin typeface="Calibri"/>
                <a:ea typeface="Calibri"/>
                <a:cs typeface="Calibri"/>
              </a:rPr>
              <a:t>Cancellations often linked to popular product with high order volumes </a:t>
            </a:r>
          </a:p>
          <a:p>
            <a:endParaRPr lang="en-US" sz="2000" dirty="0"/>
          </a:p>
        </p:txBody>
      </p:sp>
    </p:spTree>
    <p:extLst>
      <p:ext uri="{BB962C8B-B14F-4D97-AF65-F5344CB8AC3E}">
        <p14:creationId xmlns:p14="http://schemas.microsoft.com/office/powerpoint/2010/main" val="163562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9D24C7B-D75A-45CC-4615-2211E68A932B}"/>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Cancellation products</a:t>
            </a: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E44E53-AB58-9E5B-54EA-46B86484CB12}"/>
              </a:ext>
            </a:extLst>
          </p:cNvPr>
          <p:cNvSpPr>
            <a:spLocks noGrp="1"/>
          </p:cNvSpPr>
          <p:nvPr>
            <p:ph idx="1"/>
          </p:nvPr>
        </p:nvSpPr>
        <p:spPr>
          <a:xfrm>
            <a:off x="533400" y="3151475"/>
            <a:ext cx="5562600" cy="2316968"/>
          </a:xfrm>
        </p:spPr>
        <p:txBody>
          <a:bodyPr vert="horz" lIns="91440" tIns="45720" rIns="91440" bIns="45720" rtlCol="0" anchor="t">
            <a:normAutofit/>
          </a:bodyPr>
          <a:lstStyle/>
          <a:p>
            <a:r>
              <a:rPr lang="en-US" sz="2000" b="1" dirty="0">
                <a:solidFill>
                  <a:schemeClr val="bg1"/>
                </a:solidFill>
                <a:ea typeface="+mn-lt"/>
                <a:cs typeface="+mn-lt"/>
              </a:rPr>
              <a:t>23843  </a:t>
            </a:r>
            <a:r>
              <a:rPr lang="en-US" sz="2000" dirty="0">
                <a:solidFill>
                  <a:schemeClr val="bg1"/>
                </a:solidFill>
                <a:ea typeface="+mn-lt"/>
                <a:cs typeface="+mn-lt"/>
              </a:rPr>
              <a:t>PAPER CRAFT , LITTLE BIRDIE</a:t>
            </a:r>
            <a:endParaRPr lang="en-US" sz="2000" b="1" dirty="0">
              <a:solidFill>
                <a:schemeClr val="bg1"/>
              </a:solidFill>
            </a:endParaRPr>
          </a:p>
          <a:p>
            <a:endParaRPr lang="en-US" sz="2000" dirty="0">
              <a:solidFill>
                <a:schemeClr val="bg1"/>
              </a:solidFill>
              <a:ea typeface="+mn-lt"/>
              <a:cs typeface="+mn-lt"/>
            </a:endParaRPr>
          </a:p>
          <a:p>
            <a:endParaRPr lang="en-US" sz="2000" dirty="0">
              <a:solidFill>
                <a:schemeClr val="bg1"/>
              </a:solidFill>
              <a:ea typeface="+mn-lt"/>
              <a:cs typeface="+mn-lt"/>
            </a:endParaRPr>
          </a:p>
          <a:p>
            <a:pPr marL="0" indent="0">
              <a:buNone/>
            </a:pPr>
            <a:endParaRPr lang="en-US" sz="2000" dirty="0">
              <a:solidFill>
                <a:schemeClr val="bg1"/>
              </a:solidFill>
              <a:ea typeface="+mn-lt"/>
              <a:cs typeface="+mn-lt"/>
            </a:endParaRPr>
          </a:p>
          <a:p>
            <a:r>
              <a:rPr lang="en-US" sz="2000" b="1" dirty="0">
                <a:solidFill>
                  <a:schemeClr val="bg1"/>
                </a:solidFill>
                <a:ea typeface="+mn-lt"/>
                <a:cs typeface="+mn-lt"/>
              </a:rPr>
              <a:t>23166</a:t>
            </a:r>
            <a:r>
              <a:rPr lang="en-US" sz="2000" dirty="0">
                <a:solidFill>
                  <a:schemeClr val="bg1"/>
                </a:solidFill>
                <a:ea typeface="+mn-lt"/>
                <a:cs typeface="+mn-lt"/>
              </a:rPr>
              <a:t> is MEDIUM CERAMIC TOP STORAGE JAR</a:t>
            </a:r>
            <a:endParaRPr lang="en-US" sz="2000" dirty="0">
              <a:solidFill>
                <a:schemeClr val="bg1"/>
              </a:solidFill>
            </a:endParaRPr>
          </a:p>
          <a:p>
            <a:endParaRPr lang="en-US" sz="2000">
              <a:solidFill>
                <a:schemeClr val="bg1"/>
              </a:solidFill>
            </a:endParaRPr>
          </a:p>
          <a:p>
            <a:endParaRPr lang="en-US" sz="2000" b="1">
              <a:solidFill>
                <a:schemeClr val="bg1"/>
              </a:solidFill>
            </a:endParaRPr>
          </a:p>
        </p:txBody>
      </p:sp>
      <p:pic>
        <p:nvPicPr>
          <p:cNvPr id="4" name="Picture 3" descr="SBC_nm-694218_693081_0.jpg">
            <a:extLst>
              <a:ext uri="{FF2B5EF4-FFF2-40B4-BE49-F238E27FC236}">
                <a16:creationId xmlns:a16="http://schemas.microsoft.com/office/drawing/2014/main" id="{D378AA71-0201-AB9D-72C0-24D44A741ED3}"/>
              </a:ext>
            </a:extLst>
          </p:cNvPr>
          <p:cNvPicPr>
            <a:picLocks noChangeAspect="1"/>
          </p:cNvPicPr>
          <p:nvPr/>
        </p:nvPicPr>
        <p:blipFill>
          <a:blip r:embed="rId2"/>
          <a:stretch>
            <a:fillRect/>
          </a:stretch>
        </p:blipFill>
        <p:spPr>
          <a:xfrm>
            <a:off x="7047247" y="369913"/>
            <a:ext cx="2784532" cy="2784532"/>
          </a:xfrm>
          <a:prstGeom prst="rect">
            <a:avLst/>
          </a:prstGeom>
        </p:spPr>
      </p:pic>
      <p:sp>
        <p:nvSpPr>
          <p:cNvPr id="29" name="Rectangle 2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jars on a counter&#10;&#10;Description automatically generated">
            <a:extLst>
              <a:ext uri="{FF2B5EF4-FFF2-40B4-BE49-F238E27FC236}">
                <a16:creationId xmlns:a16="http://schemas.microsoft.com/office/drawing/2014/main" id="{3ADA67E3-6B02-F0AA-471C-5EE7053ED288}"/>
              </a:ext>
            </a:extLst>
          </p:cNvPr>
          <p:cNvPicPr>
            <a:picLocks noChangeAspect="1"/>
          </p:cNvPicPr>
          <p:nvPr/>
        </p:nvPicPr>
        <p:blipFill>
          <a:blip r:embed="rId3"/>
          <a:stretch>
            <a:fillRect/>
          </a:stretch>
        </p:blipFill>
        <p:spPr>
          <a:xfrm>
            <a:off x="8162262" y="3730267"/>
            <a:ext cx="3341438" cy="2784532"/>
          </a:xfrm>
          <a:prstGeom prst="rect">
            <a:avLst/>
          </a:prstGeom>
        </p:spPr>
      </p:pic>
      <p:sp>
        <p:nvSpPr>
          <p:cNvPr id="30" name="Rectangle 29">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59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D0126-1B53-9209-9B60-10D827AF73A0}"/>
              </a:ext>
            </a:extLst>
          </p:cNvPr>
          <p:cNvSpPr>
            <a:spLocks noGrp="1"/>
          </p:cNvSpPr>
          <p:nvPr>
            <p:ph type="title"/>
          </p:nvPr>
        </p:nvSpPr>
        <p:spPr>
          <a:xfrm>
            <a:off x="1150286" y="501594"/>
            <a:ext cx="4790364" cy="1668424"/>
          </a:xfrm>
        </p:spPr>
        <p:txBody>
          <a:bodyPr anchor="b">
            <a:normAutofit/>
          </a:bodyPr>
          <a:lstStyle/>
          <a:p>
            <a:r>
              <a:rPr lang="en-US" sz="4000"/>
              <a:t>Data cleaning process</a:t>
            </a:r>
            <a:br>
              <a:rPr lang="en-US" sz="4000"/>
            </a:br>
            <a:endParaRPr lang="en-US" sz="4000"/>
          </a:p>
        </p:txBody>
      </p:sp>
      <p:pic>
        <p:nvPicPr>
          <p:cNvPr id="15" name="Picture 14" descr="A screenshot of a computer&#10;&#10;Description automatically generated">
            <a:extLst>
              <a:ext uri="{FF2B5EF4-FFF2-40B4-BE49-F238E27FC236}">
                <a16:creationId xmlns:a16="http://schemas.microsoft.com/office/drawing/2014/main" id="{1F3DB8F8-D1FA-772C-5D5D-790A60523C8E}"/>
              </a:ext>
            </a:extLst>
          </p:cNvPr>
          <p:cNvPicPr>
            <a:picLocks noChangeAspect="1"/>
          </p:cNvPicPr>
          <p:nvPr/>
        </p:nvPicPr>
        <p:blipFill>
          <a:blip r:embed="rId2"/>
          <a:stretch>
            <a:fillRect/>
          </a:stretch>
        </p:blipFill>
        <p:spPr>
          <a:xfrm>
            <a:off x="6350057" y="924452"/>
            <a:ext cx="2670313" cy="4647038"/>
          </a:xfrm>
          <a:prstGeom prst="rect">
            <a:avLst/>
          </a:prstGeom>
        </p:spPr>
      </p:pic>
      <p:pic>
        <p:nvPicPr>
          <p:cNvPr id="30" name="Picture 29" descr="A screenshot of a computer&#10;&#10;Description automatically generated">
            <a:extLst>
              <a:ext uri="{FF2B5EF4-FFF2-40B4-BE49-F238E27FC236}">
                <a16:creationId xmlns:a16="http://schemas.microsoft.com/office/drawing/2014/main" id="{222EA529-769C-57EB-A3FF-2D7FD907D227}"/>
              </a:ext>
            </a:extLst>
          </p:cNvPr>
          <p:cNvPicPr>
            <a:picLocks noChangeAspect="1"/>
          </p:cNvPicPr>
          <p:nvPr/>
        </p:nvPicPr>
        <p:blipFill>
          <a:blip r:embed="rId3"/>
          <a:stretch>
            <a:fillRect/>
          </a:stretch>
        </p:blipFill>
        <p:spPr>
          <a:xfrm>
            <a:off x="9349409" y="670377"/>
            <a:ext cx="1659288" cy="2429953"/>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6E22D76E-3A1B-0926-8AAD-55CE87B69E70}"/>
              </a:ext>
            </a:extLst>
          </p:cNvPr>
          <p:cNvPicPr>
            <a:picLocks noChangeAspect="1"/>
          </p:cNvPicPr>
          <p:nvPr/>
        </p:nvPicPr>
        <p:blipFill>
          <a:blip r:embed="rId4"/>
          <a:stretch>
            <a:fillRect/>
          </a:stretch>
        </p:blipFill>
        <p:spPr>
          <a:xfrm>
            <a:off x="9349409" y="3429000"/>
            <a:ext cx="1764346" cy="2401957"/>
          </a:xfrm>
          <a:prstGeom prst="rect">
            <a:avLst/>
          </a:prstGeom>
        </p:spPr>
      </p:pic>
      <p:sp>
        <p:nvSpPr>
          <p:cNvPr id="37" name="Rectangle 36">
            <a:extLst>
              <a:ext uri="{FF2B5EF4-FFF2-40B4-BE49-F238E27FC236}">
                <a16:creationId xmlns:a16="http://schemas.microsoft.com/office/drawing/2014/main" id="{FA169C72-4010-413C-A913-4BD6E2D12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8C3C99-2F64-46DC-9F81-BAA40930E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7F7929C2-5CBB-FF75-274A-1F210ADA4EA0}"/>
              </a:ext>
            </a:extLst>
          </p:cNvPr>
          <p:cNvGraphicFramePr>
            <a:graphicFrameLocks noGrp="1"/>
          </p:cNvGraphicFramePr>
          <p:nvPr>
            <p:ph idx="1"/>
            <p:extLst>
              <p:ext uri="{D42A27DB-BD31-4B8C-83A1-F6EECF244321}">
                <p14:modId xmlns:p14="http://schemas.microsoft.com/office/powerpoint/2010/main" val="3807261574"/>
              </p:ext>
            </p:extLst>
          </p:nvPr>
        </p:nvGraphicFramePr>
        <p:xfrm>
          <a:off x="1150286" y="2399857"/>
          <a:ext cx="4667553" cy="34257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72516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68E93A6-EAD8-7BBC-4F5C-8A51530E053C}"/>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Recommendations for cancellation incidents </a:t>
            </a:r>
          </a:p>
        </p:txBody>
      </p:sp>
      <p:graphicFrame>
        <p:nvGraphicFramePr>
          <p:cNvPr id="42" name="TextBox 9">
            <a:extLst>
              <a:ext uri="{FF2B5EF4-FFF2-40B4-BE49-F238E27FC236}">
                <a16:creationId xmlns:a16="http://schemas.microsoft.com/office/drawing/2014/main" id="{91638027-1C5E-20D7-86F3-8D7BB0B11ACE}"/>
              </a:ext>
            </a:extLst>
          </p:cNvPr>
          <p:cNvGraphicFramePr/>
          <p:nvPr>
            <p:extLst>
              <p:ext uri="{D42A27DB-BD31-4B8C-83A1-F6EECF244321}">
                <p14:modId xmlns:p14="http://schemas.microsoft.com/office/powerpoint/2010/main" val="269809226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8487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E6CA01B-0DEB-4E9A-9768-B728DA42C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26629-2E23-EBCE-1290-792CDFBA9E27}"/>
              </a:ext>
            </a:extLst>
          </p:cNvPr>
          <p:cNvSpPr>
            <a:spLocks noGrp="1"/>
          </p:cNvSpPr>
          <p:nvPr>
            <p:ph type="title"/>
          </p:nvPr>
        </p:nvSpPr>
        <p:spPr>
          <a:xfrm>
            <a:off x="804672" y="802955"/>
            <a:ext cx="6318649" cy="1454051"/>
          </a:xfrm>
        </p:spPr>
        <p:txBody>
          <a:bodyPr anchor="b">
            <a:normAutofit/>
          </a:bodyPr>
          <a:lstStyle/>
          <a:p>
            <a:r>
              <a:rPr lang="en-US" sz="3600" b="1">
                <a:solidFill>
                  <a:schemeClr val="tx2"/>
                </a:solidFill>
              </a:rPr>
              <a:t>Average </a:t>
            </a:r>
            <a:r>
              <a:rPr lang="en-US" sz="3600" b="1">
                <a:solidFill>
                  <a:schemeClr val="tx2"/>
                </a:solidFill>
                <a:ea typeface="+mj-lt"/>
                <a:cs typeface="+mj-lt"/>
              </a:rPr>
              <a:t>purchase transaction for each region</a:t>
            </a:r>
            <a:endParaRPr lang="en-US" sz="3600" b="1">
              <a:solidFill>
                <a:schemeClr val="tx2"/>
              </a:solidFill>
            </a:endParaRPr>
          </a:p>
        </p:txBody>
      </p:sp>
      <p:grpSp>
        <p:nvGrpSpPr>
          <p:cNvPr id="24" name="Group 23">
            <a:extLst>
              <a:ext uri="{FF2B5EF4-FFF2-40B4-BE49-F238E27FC236}">
                <a16:creationId xmlns:a16="http://schemas.microsoft.com/office/drawing/2014/main" id="{A57D8C8E-634E-4E83-9657-225A4DFE4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155"/>
            <a:ext cx="2514948" cy="2174333"/>
            <a:chOff x="-305" y="-4155"/>
            <a:chExt cx="2514948" cy="2174333"/>
          </a:xfrm>
        </p:grpSpPr>
        <p:sp>
          <p:nvSpPr>
            <p:cNvPr id="16" name="Freeform: Shape 15">
              <a:extLst>
                <a:ext uri="{FF2B5EF4-FFF2-40B4-BE49-F238E27FC236}">
                  <a16:creationId xmlns:a16="http://schemas.microsoft.com/office/drawing/2014/main" id="{9D5D1578-BE90-4A7E-9856-BB4025E5A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8ADDDE1-EC05-4BE5-9866-89714E0B7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A118A52-E1FF-455C-B1A1-1CF50EE0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30E1677B-677B-48F1-971D-9E7F3CA51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A screenshot of a computer screen&#10;&#10;Description automatically generated">
            <a:extLst>
              <a:ext uri="{FF2B5EF4-FFF2-40B4-BE49-F238E27FC236}">
                <a16:creationId xmlns:a16="http://schemas.microsoft.com/office/drawing/2014/main" id="{EAF01721-2C17-D14D-A7BD-56D204E3CE11}"/>
              </a:ext>
            </a:extLst>
          </p:cNvPr>
          <p:cNvPicPr>
            <a:picLocks noChangeAspect="1"/>
          </p:cNvPicPr>
          <p:nvPr/>
        </p:nvPicPr>
        <p:blipFill>
          <a:blip r:embed="rId2"/>
          <a:stretch>
            <a:fillRect/>
          </a:stretch>
        </p:blipFill>
        <p:spPr>
          <a:xfrm>
            <a:off x="7112530" y="637604"/>
            <a:ext cx="4723865" cy="1276206"/>
          </a:xfrm>
          <a:prstGeom prst="rect">
            <a:avLst/>
          </a:prstGeom>
        </p:spPr>
      </p:pic>
      <p:sp>
        <p:nvSpPr>
          <p:cNvPr id="6" name="Content Placeholder 5">
            <a:extLst>
              <a:ext uri="{FF2B5EF4-FFF2-40B4-BE49-F238E27FC236}">
                <a16:creationId xmlns:a16="http://schemas.microsoft.com/office/drawing/2014/main" id="{AA874BE3-0BB5-E9A3-8F15-7A9AA1C6421F}"/>
              </a:ext>
            </a:extLst>
          </p:cNvPr>
          <p:cNvSpPr>
            <a:spLocks noGrp="1"/>
          </p:cNvSpPr>
          <p:nvPr>
            <p:ph idx="1"/>
          </p:nvPr>
        </p:nvSpPr>
        <p:spPr>
          <a:xfrm>
            <a:off x="804672" y="2421682"/>
            <a:ext cx="5771957" cy="3639289"/>
          </a:xfrm>
        </p:spPr>
        <p:txBody>
          <a:bodyPr vert="horz" lIns="91440" tIns="45720" rIns="91440" bIns="45720" rtlCol="0" anchor="ctr">
            <a:normAutofit/>
          </a:bodyPr>
          <a:lstStyle/>
          <a:p>
            <a:r>
              <a:rPr lang="en-US" sz="2200" dirty="0">
                <a:solidFill>
                  <a:schemeClr val="tx2"/>
                </a:solidFill>
              </a:rPr>
              <a:t>Average net sales in </a:t>
            </a:r>
            <a:r>
              <a:rPr lang="en-US" sz="2200" err="1">
                <a:solidFill>
                  <a:schemeClr val="tx2"/>
                </a:solidFill>
              </a:rPr>
              <a:t>unitd</a:t>
            </a:r>
            <a:r>
              <a:rPr lang="en-US" sz="2200" dirty="0">
                <a:solidFill>
                  <a:schemeClr val="tx2"/>
                </a:solidFill>
              </a:rPr>
              <a:t> kingdom </a:t>
            </a:r>
            <a:r>
              <a:rPr lang="en-US" sz="2200" b="1" dirty="0">
                <a:solidFill>
                  <a:schemeClr val="tx2"/>
                </a:solidFill>
              </a:rPr>
              <a:t>16.5</a:t>
            </a:r>
            <a:r>
              <a:rPr lang="en-US" sz="2200" dirty="0">
                <a:solidFill>
                  <a:schemeClr val="tx2"/>
                </a:solidFill>
              </a:rPr>
              <a:t> </a:t>
            </a:r>
          </a:p>
          <a:p>
            <a:endParaRPr lang="en-US" sz="2200" dirty="0">
              <a:solidFill>
                <a:schemeClr val="tx2"/>
              </a:solidFill>
            </a:endParaRPr>
          </a:p>
          <a:p>
            <a:r>
              <a:rPr lang="en-US" sz="2200" dirty="0">
                <a:solidFill>
                  <a:schemeClr val="tx2"/>
                </a:solidFill>
              </a:rPr>
              <a:t>Average net sales in Asian </a:t>
            </a:r>
            <a:r>
              <a:rPr lang="en-US" sz="2200" err="1">
                <a:solidFill>
                  <a:schemeClr val="tx2"/>
                </a:solidFill>
              </a:rPr>
              <a:t>Rgion</a:t>
            </a:r>
            <a:r>
              <a:rPr lang="en-US" sz="2200" dirty="0">
                <a:solidFill>
                  <a:schemeClr val="tx2"/>
                </a:solidFill>
              </a:rPr>
              <a:t> </a:t>
            </a:r>
            <a:r>
              <a:rPr lang="en-US" sz="2200" b="1" dirty="0">
                <a:solidFill>
                  <a:schemeClr val="tx2"/>
                </a:solidFill>
              </a:rPr>
              <a:t>40.5</a:t>
            </a:r>
          </a:p>
          <a:p>
            <a:endParaRPr lang="en-US" sz="2200" b="1" dirty="0">
              <a:solidFill>
                <a:schemeClr val="tx2"/>
              </a:solidFill>
            </a:endParaRPr>
          </a:p>
          <a:p>
            <a:r>
              <a:rPr lang="en-US" sz="2200" dirty="0">
                <a:solidFill>
                  <a:schemeClr val="tx2"/>
                </a:solidFill>
              </a:rPr>
              <a:t>Average net sales in </a:t>
            </a:r>
            <a:r>
              <a:rPr lang="en-US" sz="2200" err="1">
                <a:solidFill>
                  <a:schemeClr val="tx2"/>
                </a:solidFill>
              </a:rPr>
              <a:t>non_asian</a:t>
            </a:r>
            <a:r>
              <a:rPr lang="en-US" sz="2200" dirty="0">
                <a:solidFill>
                  <a:schemeClr val="tx2"/>
                </a:solidFill>
              </a:rPr>
              <a:t> region </a:t>
            </a:r>
            <a:r>
              <a:rPr lang="en-US" sz="2200" b="1" dirty="0">
                <a:solidFill>
                  <a:schemeClr val="tx2"/>
                </a:solidFill>
              </a:rPr>
              <a:t>33.2</a:t>
            </a:r>
          </a:p>
          <a:p>
            <a:endParaRPr lang="en-US" sz="2200" dirty="0">
              <a:solidFill>
                <a:schemeClr val="tx2"/>
              </a:solidFill>
            </a:endParaRPr>
          </a:p>
        </p:txBody>
      </p:sp>
      <p:pic>
        <p:nvPicPr>
          <p:cNvPr id="4" name="Picture 3" descr="A screenshot of a computer&#10;&#10;Description automatically generated">
            <a:extLst>
              <a:ext uri="{FF2B5EF4-FFF2-40B4-BE49-F238E27FC236}">
                <a16:creationId xmlns:a16="http://schemas.microsoft.com/office/drawing/2014/main" id="{B1B56A92-754C-BC7E-EBB2-A23FED2BC682}"/>
              </a:ext>
            </a:extLst>
          </p:cNvPr>
          <p:cNvPicPr>
            <a:picLocks noChangeAspect="1"/>
          </p:cNvPicPr>
          <p:nvPr/>
        </p:nvPicPr>
        <p:blipFill>
          <a:blip r:embed="rId3"/>
          <a:stretch>
            <a:fillRect/>
          </a:stretch>
        </p:blipFill>
        <p:spPr>
          <a:xfrm>
            <a:off x="7083775" y="2620445"/>
            <a:ext cx="4752620" cy="117208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15DDD97-EC4F-F417-E973-087BE149D64A}"/>
              </a:ext>
            </a:extLst>
          </p:cNvPr>
          <p:cNvPicPr>
            <a:picLocks noChangeAspect="1"/>
          </p:cNvPicPr>
          <p:nvPr/>
        </p:nvPicPr>
        <p:blipFill>
          <a:blip r:embed="rId4"/>
          <a:stretch>
            <a:fillRect/>
          </a:stretch>
        </p:blipFill>
        <p:spPr>
          <a:xfrm>
            <a:off x="7055020" y="4574070"/>
            <a:ext cx="4781375" cy="1126400"/>
          </a:xfrm>
          <a:prstGeom prst="rect">
            <a:avLst/>
          </a:prstGeom>
        </p:spPr>
      </p:pic>
    </p:spTree>
    <p:extLst>
      <p:ext uri="{BB962C8B-B14F-4D97-AF65-F5344CB8AC3E}">
        <p14:creationId xmlns:p14="http://schemas.microsoft.com/office/powerpoint/2010/main" val="3566663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Slide Background">
            <a:extLst>
              <a:ext uri="{FF2B5EF4-FFF2-40B4-BE49-F238E27FC236}">
                <a16:creationId xmlns:a16="http://schemas.microsoft.com/office/drawing/2014/main" id="{699EBD07-7968-467C-82EE-7283E4651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Content Placeholder 10" descr="A diagram of a customer life cycle&#10;&#10;Description automatically generated">
            <a:extLst>
              <a:ext uri="{FF2B5EF4-FFF2-40B4-BE49-F238E27FC236}">
                <a16:creationId xmlns:a16="http://schemas.microsoft.com/office/drawing/2014/main" id="{2C7EE749-D62D-E1C3-EF37-7D6F6071FB7D}"/>
              </a:ext>
            </a:extLst>
          </p:cNvPr>
          <p:cNvPicPr>
            <a:picLocks noChangeAspect="1"/>
          </p:cNvPicPr>
          <p:nvPr/>
        </p:nvPicPr>
        <p:blipFill>
          <a:blip r:embed="rId2">
            <a:extLst>
              <a:ext uri="{28A0092B-C50C-407E-A947-70E740481C1C}">
                <a14:useLocalDpi xmlns:a14="http://schemas.microsoft.com/office/drawing/2010/main" val="0"/>
              </a:ext>
            </a:extLst>
          </a:blip>
          <a:srcRect r="4595" b="3"/>
          <a:stretch/>
        </p:blipFill>
        <p:spPr>
          <a:xfrm>
            <a:off x="20" y="10"/>
            <a:ext cx="6095979" cy="5143487"/>
          </a:xfrm>
          <a:prstGeom prst="rect">
            <a:avLst/>
          </a:prstGeom>
        </p:spPr>
      </p:pic>
      <p:pic>
        <p:nvPicPr>
          <p:cNvPr id="13" name="Picture 12" descr="A diagram of a customer lifecycle&#10;&#10;Description automatically generated">
            <a:extLst>
              <a:ext uri="{FF2B5EF4-FFF2-40B4-BE49-F238E27FC236}">
                <a16:creationId xmlns:a16="http://schemas.microsoft.com/office/drawing/2014/main" id="{6A7ADDE0-7054-0568-1734-736ABDE1FC5B}"/>
              </a:ext>
            </a:extLst>
          </p:cNvPr>
          <p:cNvPicPr>
            <a:picLocks noChangeAspect="1"/>
          </p:cNvPicPr>
          <p:nvPr/>
        </p:nvPicPr>
        <p:blipFill>
          <a:blip r:embed="rId3">
            <a:extLst>
              <a:ext uri="{28A0092B-C50C-407E-A947-70E740481C1C}">
                <a14:useLocalDpi xmlns:a14="http://schemas.microsoft.com/office/drawing/2010/main" val="0"/>
              </a:ext>
            </a:extLst>
          </a:blip>
          <a:srcRect b="8288"/>
          <a:stretch/>
        </p:blipFill>
        <p:spPr>
          <a:xfrm>
            <a:off x="6096000" y="10"/>
            <a:ext cx="6095999" cy="5143487"/>
          </a:xfrm>
          <a:prstGeom prst="rect">
            <a:avLst/>
          </a:prstGeom>
        </p:spPr>
      </p:pic>
      <p:sp useBgFill="1">
        <p:nvSpPr>
          <p:cNvPr id="55" name="Rectangle 54">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43498"/>
            <a:ext cx="12192000" cy="1714502"/>
          </a:xfrm>
          <a:prstGeom prst="rect">
            <a:avLst/>
          </a:prstGeom>
          <a:ln>
            <a:noFill/>
          </a:ln>
          <a:effectLst>
            <a:outerShdw blurRad="596900" dist="330200" dir="1080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1742F-EF33-1699-B0C8-E649A8729A3C}"/>
              </a:ext>
            </a:extLst>
          </p:cNvPr>
          <p:cNvSpPr>
            <a:spLocks noGrp="1"/>
          </p:cNvSpPr>
          <p:nvPr>
            <p:ph type="title"/>
          </p:nvPr>
        </p:nvSpPr>
        <p:spPr>
          <a:xfrm>
            <a:off x="589555" y="5405955"/>
            <a:ext cx="7015500" cy="1171499"/>
          </a:xfrm>
        </p:spPr>
        <p:txBody>
          <a:bodyPr vert="horz" lIns="91440" tIns="45720" rIns="91440" bIns="45720" rtlCol="0" anchor="ctr">
            <a:normAutofit/>
          </a:bodyPr>
          <a:lstStyle/>
          <a:p>
            <a:r>
              <a:rPr lang="en-US" sz="3200" kern="1200" dirty="0">
                <a:solidFill>
                  <a:schemeClr val="tx1"/>
                </a:solidFill>
                <a:latin typeface="+mj-lt"/>
                <a:ea typeface="+mj-ea"/>
                <a:cs typeface="+mj-cs"/>
              </a:rPr>
              <a:t>Average duration for customer=266 Days</a:t>
            </a:r>
          </a:p>
        </p:txBody>
      </p:sp>
    </p:spTree>
    <p:extLst>
      <p:ext uri="{BB962C8B-B14F-4D97-AF65-F5344CB8AC3E}">
        <p14:creationId xmlns:p14="http://schemas.microsoft.com/office/powerpoint/2010/main" val="56660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ontent Placeholder 2">
            <a:extLst>
              <a:ext uri="{FF2B5EF4-FFF2-40B4-BE49-F238E27FC236}">
                <a16:creationId xmlns:a16="http://schemas.microsoft.com/office/drawing/2014/main" id="{333AED43-74DF-1BE2-9F60-D38F0A5F9455}"/>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a:t>25% of customers have a duration with the company of 203 days or less</a:t>
            </a:r>
          </a:p>
          <a:p>
            <a:r>
              <a:rPr lang="en-US" sz="1800"/>
              <a:t>50% of customers have a duration with the company of 337 days or less </a:t>
            </a:r>
          </a:p>
          <a:p>
            <a:r>
              <a:rPr lang="en-US" sz="1800"/>
              <a:t>75% of customers have a duration with the company of 375 days or less </a:t>
            </a:r>
          </a:p>
        </p:txBody>
      </p:sp>
      <p:sp>
        <p:nvSpPr>
          <p:cNvPr id="85" name="Rectangle 8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A7BD53D1-6A90-6CBC-15E8-AC591B757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98" y="1094931"/>
            <a:ext cx="6792583" cy="3630136"/>
          </a:xfrm>
          <a:prstGeom prst="rect">
            <a:avLst/>
          </a:prstGeom>
        </p:spPr>
      </p:pic>
    </p:spTree>
    <p:extLst>
      <p:ext uri="{BB962C8B-B14F-4D97-AF65-F5344CB8AC3E}">
        <p14:creationId xmlns:p14="http://schemas.microsoft.com/office/powerpoint/2010/main" val="3220294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46DB8-55A8-D2C6-15B8-148E11053D63}"/>
              </a:ext>
            </a:extLst>
          </p:cNvPr>
          <p:cNvSpPr>
            <a:spLocks noGrp="1"/>
          </p:cNvSpPr>
          <p:nvPr>
            <p:ph type="title"/>
          </p:nvPr>
        </p:nvSpPr>
        <p:spPr>
          <a:xfrm>
            <a:off x="1043631" y="873940"/>
            <a:ext cx="5052369" cy="1035781"/>
          </a:xfrm>
        </p:spPr>
        <p:txBody>
          <a:bodyPr anchor="ctr">
            <a:normAutofit/>
          </a:bodyPr>
          <a:lstStyle/>
          <a:p>
            <a:r>
              <a:rPr lang="en-US" sz="3300"/>
              <a:t>Total sales comparison by region </a:t>
            </a:r>
          </a:p>
        </p:txBody>
      </p:sp>
      <p:sp>
        <p:nvSpPr>
          <p:cNvPr id="3" name="Content Placeholder 2">
            <a:extLst>
              <a:ext uri="{FF2B5EF4-FFF2-40B4-BE49-F238E27FC236}">
                <a16:creationId xmlns:a16="http://schemas.microsoft.com/office/drawing/2014/main" id="{20C261E7-B726-9A82-1179-7786C8B07F45}"/>
              </a:ext>
            </a:extLst>
          </p:cNvPr>
          <p:cNvSpPr>
            <a:spLocks noGrp="1"/>
          </p:cNvSpPr>
          <p:nvPr>
            <p:ph idx="1"/>
          </p:nvPr>
        </p:nvSpPr>
        <p:spPr>
          <a:xfrm>
            <a:off x="1045029" y="2524721"/>
            <a:ext cx="4991629" cy="3677123"/>
          </a:xfrm>
        </p:spPr>
        <p:txBody>
          <a:bodyPr anchor="ctr">
            <a:normAutofit/>
          </a:bodyPr>
          <a:lstStyle/>
          <a:p>
            <a:r>
              <a:rPr lang="en-US" sz="1800"/>
              <a:t>The United Kingdom accounts for the majority of sales </a:t>
            </a:r>
          </a:p>
          <a:p>
            <a:r>
              <a:rPr lang="en-US" sz="1800"/>
              <a:t>Non Asian regions contribute a small  but steady portion </a:t>
            </a:r>
          </a:p>
          <a:p>
            <a:r>
              <a:rPr lang="en-US" sz="1800"/>
              <a:t>Asian regions show potential but have a smaller total share </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sales comparison by region&#10;&#10;Description automatically generated">
            <a:extLst>
              <a:ext uri="{FF2B5EF4-FFF2-40B4-BE49-F238E27FC236}">
                <a16:creationId xmlns:a16="http://schemas.microsoft.com/office/drawing/2014/main" id="{42F1A53D-DE5E-D3A1-CFF4-32C6258A5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93" y="1706492"/>
            <a:ext cx="4223252" cy="3505299"/>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75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78A3C-17B8-D29F-9CB7-0E23F378EB06}"/>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Average sales comparison by region</a:t>
            </a:r>
          </a:p>
        </p:txBody>
      </p:sp>
      <p:sp>
        <p:nvSpPr>
          <p:cNvPr id="42" name="Rectangle 4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blue rectangular bars&#10;&#10;Description automatically generated with medium confidence">
            <a:extLst>
              <a:ext uri="{FF2B5EF4-FFF2-40B4-BE49-F238E27FC236}">
                <a16:creationId xmlns:a16="http://schemas.microsoft.com/office/drawing/2014/main" id="{4B2B58B2-2127-94F5-38E5-3F8D65072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45778"/>
            <a:ext cx="5628018" cy="4333573"/>
          </a:xfrm>
          <a:prstGeom prst="rect">
            <a:avLst/>
          </a:prstGeom>
        </p:spPr>
      </p:pic>
      <p:sp>
        <p:nvSpPr>
          <p:cNvPr id="46" name="Rectangle 4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675D041-12EF-9FFB-0B6C-9C102CDC065D}"/>
              </a:ext>
            </a:extLst>
          </p:cNvPr>
          <p:cNvSpPr txBox="1"/>
          <p:nvPr/>
        </p:nvSpPr>
        <p:spPr>
          <a:xfrm>
            <a:off x="7239012" y="2031101"/>
            <a:ext cx="4282984" cy="35119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28600" indent="-228600">
              <a:lnSpc>
                <a:spcPct val="90000"/>
              </a:lnSpc>
              <a:spcAft>
                <a:spcPts val="600"/>
              </a:spcAft>
              <a:buFont typeface="Arial" panose="020B0604020202020204" pitchFamily="34" charset="0"/>
              <a:buChar char="•"/>
            </a:pPr>
            <a:r>
              <a:rPr lang="en-US"/>
              <a:t>Asian regions lead in average sales per transaction ​</a:t>
            </a:r>
          </a:p>
          <a:p>
            <a:pPr marL="228600" indent="-228600">
              <a:lnSpc>
                <a:spcPct val="90000"/>
              </a:lnSpc>
              <a:spcAft>
                <a:spcPts val="600"/>
              </a:spcAft>
              <a:buFont typeface="Arial" panose="020B0604020202020204" pitchFamily="34" charset="0"/>
              <a:buChar char="•"/>
            </a:pPr>
            <a:r>
              <a:rPr lang="en-US"/>
              <a:t>Uk shows lower average sales despite dominating total sales ​</a:t>
            </a:r>
          </a:p>
        </p:txBody>
      </p:sp>
      <p:sp>
        <p:nvSpPr>
          <p:cNvPr id="48" name="Rectangle 4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941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0FB161-BA0A-2055-543A-981FA312A43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Recommendations:</a:t>
            </a:r>
          </a:p>
        </p:txBody>
      </p:sp>
      <p:graphicFrame>
        <p:nvGraphicFramePr>
          <p:cNvPr id="7" name="Content Placeholder 2">
            <a:extLst>
              <a:ext uri="{FF2B5EF4-FFF2-40B4-BE49-F238E27FC236}">
                <a16:creationId xmlns:a16="http://schemas.microsoft.com/office/drawing/2014/main" id="{6E1D8007-1E2F-2A47-6EA9-32B2CAFED653}"/>
              </a:ext>
            </a:extLst>
          </p:cNvPr>
          <p:cNvGraphicFramePr>
            <a:graphicFrameLocks noGrp="1"/>
          </p:cNvGraphicFramePr>
          <p:nvPr>
            <p:ph idx="1"/>
            <p:extLst>
              <p:ext uri="{D42A27DB-BD31-4B8C-83A1-F6EECF244321}">
                <p14:modId xmlns:p14="http://schemas.microsoft.com/office/powerpoint/2010/main" val="34969607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8963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53ACF5-8360-E3CE-743C-6674CCDF0B8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conclusion</a:t>
            </a:r>
          </a:p>
        </p:txBody>
      </p:sp>
      <p:graphicFrame>
        <p:nvGraphicFramePr>
          <p:cNvPr id="5" name="Content Placeholder 2">
            <a:extLst>
              <a:ext uri="{FF2B5EF4-FFF2-40B4-BE49-F238E27FC236}">
                <a16:creationId xmlns:a16="http://schemas.microsoft.com/office/drawing/2014/main" id="{5F054B76-F166-843C-6960-4F6AFFC534DA}"/>
              </a:ext>
            </a:extLst>
          </p:cNvPr>
          <p:cNvGraphicFramePr>
            <a:graphicFrameLocks noGrp="1"/>
          </p:cNvGraphicFramePr>
          <p:nvPr>
            <p:ph idx="1"/>
            <p:extLst>
              <p:ext uri="{D42A27DB-BD31-4B8C-83A1-F6EECF244321}">
                <p14:modId xmlns:p14="http://schemas.microsoft.com/office/powerpoint/2010/main" val="302921051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188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7461F7-B549-B2E9-82F7-6E5367735EC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Q&amp;A</a:t>
            </a:r>
          </a:p>
        </p:txBody>
      </p:sp>
      <p:graphicFrame>
        <p:nvGraphicFramePr>
          <p:cNvPr id="5" name="Content Placeholder 2">
            <a:extLst>
              <a:ext uri="{FF2B5EF4-FFF2-40B4-BE49-F238E27FC236}">
                <a16:creationId xmlns:a16="http://schemas.microsoft.com/office/drawing/2014/main" id="{3B34A1B4-E7EE-1E73-4500-5DBC573C3C6E}"/>
              </a:ext>
            </a:extLst>
          </p:cNvPr>
          <p:cNvGraphicFramePr>
            <a:graphicFrameLocks noGrp="1"/>
          </p:cNvGraphicFramePr>
          <p:nvPr>
            <p:ph idx="1"/>
            <p:extLst>
              <p:ext uri="{D42A27DB-BD31-4B8C-83A1-F6EECF244321}">
                <p14:modId xmlns:p14="http://schemas.microsoft.com/office/powerpoint/2010/main" val="175563731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4429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4E9-32C6-D6D8-FE4B-8B79B1D2C33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7CF584E4-6650-B9D6-4177-D6E3C6E7E6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337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4" name="Oval 10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Rectangle 11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14" name="Straight Connector 11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2" name="Straight Connector 12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A screenshot of a computer&#10;&#10;Description automatically generated">
            <a:extLst>
              <a:ext uri="{FF2B5EF4-FFF2-40B4-BE49-F238E27FC236}">
                <a16:creationId xmlns:a16="http://schemas.microsoft.com/office/drawing/2014/main" id="{B5CAACBC-2C65-2F70-A256-22EF449BCB81}"/>
              </a:ext>
            </a:extLst>
          </p:cNvPr>
          <p:cNvPicPr>
            <a:picLocks noChangeAspect="1"/>
          </p:cNvPicPr>
          <p:nvPr/>
        </p:nvPicPr>
        <p:blipFill>
          <a:blip r:embed="rId2"/>
          <a:stretch>
            <a:fillRect/>
          </a:stretch>
        </p:blipFill>
        <p:spPr>
          <a:xfrm>
            <a:off x="1968454" y="868735"/>
            <a:ext cx="9836650" cy="2792089"/>
          </a:xfrm>
          <a:prstGeom prst="rect">
            <a:avLst/>
          </a:prstGeom>
        </p:spPr>
      </p:pic>
      <p:grpSp>
        <p:nvGrpSpPr>
          <p:cNvPr id="127" name="Group 12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128" name="Straight Connector 12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33" name="Oval 13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1B3E5B-8915-69A1-5BA1-6004BBF6704F}"/>
              </a:ext>
            </a:extLst>
          </p:cNvPr>
          <p:cNvSpPr>
            <a:spLocks noGrp="1"/>
          </p:cNvSpPr>
          <p:nvPr>
            <p:ph idx="1"/>
          </p:nvPr>
        </p:nvSpPr>
        <p:spPr>
          <a:xfrm>
            <a:off x="3049833" y="3946257"/>
            <a:ext cx="8438959" cy="2215862"/>
          </a:xfrm>
          <a:noFill/>
        </p:spPr>
        <p:txBody>
          <a:bodyPr vert="horz" lIns="91440" tIns="45720" rIns="91440" bIns="45720" rtlCol="0" anchor="t">
            <a:normAutofit/>
          </a:bodyPr>
          <a:lstStyle/>
          <a:p>
            <a:pPr>
              <a:spcBef>
                <a:spcPts val="0"/>
              </a:spcBef>
            </a:pPr>
            <a:r>
              <a:rPr lang="en-US" sz="1800" dirty="0">
                <a:solidFill>
                  <a:schemeClr val="bg1"/>
                </a:solidFill>
                <a:latin typeface="Calibri"/>
                <a:ea typeface="Calibri"/>
                <a:cs typeface="Calibri"/>
              </a:rPr>
              <a:t>Added a new columns to segment data like Net sales </a:t>
            </a:r>
          </a:p>
          <a:p>
            <a:pPr>
              <a:spcBef>
                <a:spcPts val="0"/>
              </a:spcBef>
            </a:pPr>
            <a:endParaRPr lang="en-US" sz="1800" dirty="0">
              <a:solidFill>
                <a:schemeClr val="bg1"/>
              </a:solidFill>
              <a:latin typeface="Calibri"/>
              <a:ea typeface="Calibri"/>
              <a:cs typeface="Calibri"/>
            </a:endParaRPr>
          </a:p>
          <a:p>
            <a:pPr>
              <a:spcBef>
                <a:spcPts val="0"/>
              </a:spcBef>
            </a:pPr>
            <a:endParaRPr lang="en-US" sz="1800" dirty="0">
              <a:solidFill>
                <a:schemeClr val="bg1"/>
              </a:solidFill>
              <a:latin typeface="Calibri"/>
              <a:ea typeface="Calibri"/>
              <a:cs typeface="Calibri"/>
            </a:endParaRPr>
          </a:p>
          <a:p>
            <a:pPr>
              <a:spcBef>
                <a:spcPts val="0"/>
              </a:spcBef>
            </a:pPr>
            <a:r>
              <a:rPr lang="en-US" sz="1800" dirty="0">
                <a:solidFill>
                  <a:schemeClr val="bg1"/>
                </a:solidFill>
                <a:latin typeface="Calibri"/>
                <a:ea typeface="Calibri"/>
                <a:cs typeface="Calibri"/>
              </a:rPr>
              <a:t>Extracted the date and time into separate columns </a:t>
            </a:r>
            <a:r>
              <a:rPr lang="en-US" sz="1800" dirty="0" err="1">
                <a:solidFill>
                  <a:schemeClr val="bg1"/>
                </a:solidFill>
                <a:latin typeface="Calibri"/>
                <a:ea typeface="Calibri"/>
                <a:cs typeface="Calibri"/>
              </a:rPr>
              <a:t>fo</a:t>
            </a:r>
            <a:r>
              <a:rPr lang="en-US" sz="1800" dirty="0">
                <a:solidFill>
                  <a:schemeClr val="bg1"/>
                </a:solidFill>
                <a:latin typeface="Calibri"/>
                <a:ea typeface="Calibri"/>
                <a:cs typeface="Calibri"/>
              </a:rPr>
              <a:t> better analysis</a:t>
            </a:r>
          </a:p>
          <a:p>
            <a:pPr>
              <a:spcBef>
                <a:spcPts val="0"/>
              </a:spcBef>
            </a:pPr>
            <a:endParaRPr lang="en-US" sz="1800" dirty="0">
              <a:solidFill>
                <a:schemeClr val="bg1"/>
              </a:solidFill>
              <a:latin typeface="Calibri"/>
              <a:ea typeface="Calibri"/>
              <a:cs typeface="Calibri"/>
            </a:endParaRPr>
          </a:p>
          <a:p>
            <a:pPr>
              <a:spcBef>
                <a:spcPts val="0"/>
              </a:spcBef>
            </a:pPr>
            <a:endParaRPr lang="en-US" sz="1800" dirty="0">
              <a:solidFill>
                <a:schemeClr val="bg1"/>
              </a:solidFill>
              <a:latin typeface="Calibri"/>
              <a:ea typeface="Calibri"/>
              <a:cs typeface="Calibri"/>
            </a:endParaRPr>
          </a:p>
          <a:p>
            <a:pPr>
              <a:spcBef>
                <a:spcPts val="0"/>
              </a:spcBef>
            </a:pPr>
            <a:r>
              <a:rPr lang="en-US" sz="1800" dirty="0">
                <a:solidFill>
                  <a:schemeClr val="bg1"/>
                </a:solidFill>
                <a:latin typeface="Calibri"/>
                <a:ea typeface="Calibri"/>
                <a:cs typeface="Calibri"/>
              </a:rPr>
              <a:t>Created a "Day </a:t>
            </a:r>
            <a:r>
              <a:rPr lang="en-US" sz="1800" dirty="0" err="1">
                <a:solidFill>
                  <a:schemeClr val="bg1"/>
                </a:solidFill>
                <a:latin typeface="Calibri"/>
                <a:ea typeface="Calibri"/>
                <a:cs typeface="Calibri"/>
              </a:rPr>
              <a:t>name"columns</a:t>
            </a:r>
            <a:r>
              <a:rPr lang="en-US" sz="1800" dirty="0">
                <a:solidFill>
                  <a:schemeClr val="bg1"/>
                </a:solidFill>
                <a:latin typeface="Calibri"/>
                <a:ea typeface="Calibri"/>
                <a:cs typeface="Calibri"/>
              </a:rPr>
              <a:t> to better analyze trends by weekdays</a:t>
            </a:r>
          </a:p>
          <a:p>
            <a:endParaRPr lang="en-US" sz="1800">
              <a:solidFill>
                <a:schemeClr val="bg1"/>
              </a:solidFill>
            </a:endParaRPr>
          </a:p>
        </p:txBody>
      </p:sp>
    </p:spTree>
    <p:extLst>
      <p:ext uri="{BB962C8B-B14F-4D97-AF65-F5344CB8AC3E}">
        <p14:creationId xmlns:p14="http://schemas.microsoft.com/office/powerpoint/2010/main" val="397726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F32F59-A97A-8636-3518-E0ADF0FD06CB}"/>
              </a:ext>
            </a:extLst>
          </p:cNvPr>
          <p:cNvSpPr>
            <a:spLocks noGrp="1"/>
          </p:cNvSpPr>
          <p:nvPr>
            <p:ph type="title"/>
          </p:nvPr>
        </p:nvSpPr>
        <p:spPr>
          <a:xfrm>
            <a:off x="458757" y="96993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Total sales per country</a:t>
            </a:r>
          </a:p>
          <a:p>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32CCF980-BEC6-AA63-8A0E-EF29C5158819}"/>
              </a:ext>
            </a:extLst>
          </p:cNvPr>
          <p:cNvSpPr>
            <a:spLocks noGrp="1"/>
          </p:cNvSpPr>
          <p:nvPr>
            <p:ph idx="1"/>
          </p:nvPr>
        </p:nvSpPr>
        <p:spPr>
          <a:xfrm>
            <a:off x="142458" y="3236597"/>
            <a:ext cx="3753623" cy="1436608"/>
          </a:xfrm>
        </p:spPr>
        <p:txBody>
          <a:bodyPr vert="horz" lIns="91440" tIns="45720" rIns="91440" bIns="45720" rtlCol="0" anchor="b">
            <a:normAutofit/>
          </a:bodyPr>
          <a:lstStyle/>
          <a:p>
            <a:pPr marL="0" indent="0">
              <a:buNone/>
            </a:pPr>
            <a:r>
              <a:rPr lang="en-US" sz="2000" kern="1200">
                <a:solidFill>
                  <a:srgbClr val="FFFFFF"/>
                </a:solidFill>
                <a:latin typeface="+mn-lt"/>
                <a:ea typeface="+mn-ea"/>
                <a:cs typeface="+mn-cs"/>
              </a:rPr>
              <a:t>Because of the big difference in sales , we  found a way to give clearer insights.</a:t>
            </a:r>
          </a:p>
        </p:txBody>
      </p:sp>
      <p:pic>
        <p:nvPicPr>
          <p:cNvPr id="4" name="Picture 3" descr="A graph of the country&#10;&#10;Description automatically generated">
            <a:extLst>
              <a:ext uri="{FF2B5EF4-FFF2-40B4-BE49-F238E27FC236}">
                <a16:creationId xmlns:a16="http://schemas.microsoft.com/office/drawing/2014/main" id="{62A093E8-B297-D243-DC4F-56A63638CC0B}"/>
              </a:ext>
            </a:extLst>
          </p:cNvPr>
          <p:cNvPicPr>
            <a:picLocks noChangeAspect="1"/>
          </p:cNvPicPr>
          <p:nvPr/>
        </p:nvPicPr>
        <p:blipFill>
          <a:blip r:embed="rId2"/>
          <a:stretch>
            <a:fillRect/>
          </a:stretch>
        </p:blipFill>
        <p:spPr>
          <a:xfrm>
            <a:off x="4502428" y="728377"/>
            <a:ext cx="7225748" cy="5401246"/>
          </a:xfrm>
          <a:prstGeom prst="rect">
            <a:avLst/>
          </a:prstGeom>
        </p:spPr>
      </p:pic>
    </p:spTree>
    <p:extLst>
      <p:ext uri="{BB962C8B-B14F-4D97-AF65-F5344CB8AC3E}">
        <p14:creationId xmlns:p14="http://schemas.microsoft.com/office/powerpoint/2010/main" val="352518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1C7D4B-3567-4886-7B19-04C6986FF25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Approaches</a:t>
            </a:r>
            <a:br>
              <a:rPr lang="en-US" sz="4000">
                <a:solidFill>
                  <a:srgbClr val="FFFFFF"/>
                </a:solidFill>
              </a:rPr>
            </a:br>
            <a:r>
              <a:rPr lang="en-US" sz="4000">
                <a:solidFill>
                  <a:srgbClr val="FFFFFF"/>
                </a:solidFill>
              </a:rPr>
              <a:t>Data segmentation Approach</a:t>
            </a:r>
          </a:p>
        </p:txBody>
      </p:sp>
      <p:graphicFrame>
        <p:nvGraphicFramePr>
          <p:cNvPr id="34" name="Content Placeholder 2">
            <a:extLst>
              <a:ext uri="{FF2B5EF4-FFF2-40B4-BE49-F238E27FC236}">
                <a16:creationId xmlns:a16="http://schemas.microsoft.com/office/drawing/2014/main" id="{94AE32B7-0273-D832-9D59-0D55B3D78A66}"/>
              </a:ext>
            </a:extLst>
          </p:cNvPr>
          <p:cNvGraphicFramePr>
            <a:graphicFrameLocks noGrp="1"/>
          </p:cNvGraphicFramePr>
          <p:nvPr>
            <p:ph idx="1"/>
            <p:extLst>
              <p:ext uri="{D42A27DB-BD31-4B8C-83A1-F6EECF244321}">
                <p14:modId xmlns:p14="http://schemas.microsoft.com/office/powerpoint/2010/main" val="301771372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165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6AC0F-C7C2-D6C5-7D99-74BC37E060BB}"/>
              </a:ext>
            </a:extLst>
          </p:cNvPr>
          <p:cNvSpPr>
            <a:spLocks noGrp="1"/>
          </p:cNvSpPr>
          <p:nvPr>
            <p:ph type="title"/>
          </p:nvPr>
        </p:nvSpPr>
        <p:spPr>
          <a:xfrm>
            <a:off x="645064" y="525982"/>
            <a:ext cx="4282983" cy="1200361"/>
          </a:xfrm>
        </p:spPr>
        <p:txBody>
          <a:bodyPr anchor="b">
            <a:normAutofit/>
          </a:bodyPr>
          <a:lstStyle/>
          <a:p>
            <a:r>
              <a:rPr lang="en-US" sz="3300"/>
              <a:t>Net sales per month from 12/2010-12/2011</a:t>
            </a:r>
          </a:p>
        </p:txBody>
      </p:sp>
      <p:sp>
        <p:nvSpPr>
          <p:cNvPr id="27" name="Rectangle 2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28238-F1A3-FFD6-062C-DE38B94EDF06}"/>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a:latin typeface="Roboto"/>
                <a:ea typeface="Roboto"/>
                <a:cs typeface="Roboto"/>
              </a:rPr>
              <a:t>sales were low at the beginning of the year but started to increase significantly as the months progressed. A sharp rise is observed in October and November, indicating a peak sales season likely due to events or seasonal promotions then the trend drops sharply in December.</a:t>
            </a:r>
            <a:endParaRPr lang="en-US" sz="1800"/>
          </a:p>
        </p:txBody>
      </p:sp>
      <p:sp>
        <p:nvSpPr>
          <p:cNvPr id="28" name="Rectangle 2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blue lines and numbers&#10;&#10;Description automatically generated">
            <a:extLst>
              <a:ext uri="{FF2B5EF4-FFF2-40B4-BE49-F238E27FC236}">
                <a16:creationId xmlns:a16="http://schemas.microsoft.com/office/drawing/2014/main" id="{F4CDA1C3-73B8-EACA-17D1-2037FD2F9977}"/>
              </a:ext>
            </a:extLst>
          </p:cNvPr>
          <p:cNvPicPr>
            <a:picLocks noChangeAspect="1"/>
          </p:cNvPicPr>
          <p:nvPr/>
        </p:nvPicPr>
        <p:blipFill>
          <a:blip r:embed="rId2"/>
          <a:stretch>
            <a:fillRect/>
          </a:stretch>
        </p:blipFill>
        <p:spPr>
          <a:xfrm>
            <a:off x="5973361" y="869261"/>
            <a:ext cx="5628018" cy="4685325"/>
          </a:xfrm>
          <a:prstGeom prst="rect">
            <a:avLst/>
          </a:prstGeom>
        </p:spPr>
      </p:pic>
    </p:spTree>
    <p:extLst>
      <p:ext uri="{BB962C8B-B14F-4D97-AF65-F5344CB8AC3E}">
        <p14:creationId xmlns:p14="http://schemas.microsoft.com/office/powerpoint/2010/main" val="134085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C6BB5-2C86-C2AD-07A1-704EEA8845EF}"/>
              </a:ext>
            </a:extLst>
          </p:cNvPr>
          <p:cNvSpPr>
            <a:spLocks noGrp="1"/>
          </p:cNvSpPr>
          <p:nvPr>
            <p:ph type="title"/>
          </p:nvPr>
        </p:nvSpPr>
        <p:spPr>
          <a:xfrm>
            <a:off x="1043631" y="873940"/>
            <a:ext cx="5052369" cy="1035781"/>
          </a:xfrm>
        </p:spPr>
        <p:txBody>
          <a:bodyPr anchor="ctr">
            <a:normAutofit/>
          </a:bodyPr>
          <a:lstStyle/>
          <a:p>
            <a:r>
              <a:rPr lang="en-US" sz="3600" dirty="0"/>
              <a:t>Insights United Kingdom</a:t>
            </a:r>
          </a:p>
        </p:txBody>
      </p:sp>
      <p:sp>
        <p:nvSpPr>
          <p:cNvPr id="3" name="Content Placeholder 2">
            <a:extLst>
              <a:ext uri="{FF2B5EF4-FFF2-40B4-BE49-F238E27FC236}">
                <a16:creationId xmlns:a16="http://schemas.microsoft.com/office/drawing/2014/main" id="{82E62863-6D2F-6DFC-030F-6FFEC0181999}"/>
              </a:ext>
            </a:extLst>
          </p:cNvPr>
          <p:cNvSpPr>
            <a:spLocks noGrp="1"/>
          </p:cNvSpPr>
          <p:nvPr>
            <p:ph idx="1"/>
          </p:nvPr>
        </p:nvSpPr>
        <p:spPr>
          <a:xfrm>
            <a:off x="354916" y="2524721"/>
            <a:ext cx="5724874" cy="3691500"/>
          </a:xfrm>
        </p:spPr>
        <p:txBody>
          <a:bodyPr anchor="ctr">
            <a:normAutofit/>
          </a:bodyPr>
          <a:lstStyle/>
          <a:p>
            <a:r>
              <a:rPr lang="en-US" sz="1800" dirty="0">
                <a:latin typeface="Roboto"/>
                <a:ea typeface="Roboto"/>
                <a:cs typeface="Roboto"/>
              </a:rPr>
              <a:t>Dominates total sales across all regions </a:t>
            </a:r>
          </a:p>
          <a:p>
            <a:r>
              <a:rPr lang="en-US" sz="1800" dirty="0">
                <a:latin typeface="Roboto"/>
                <a:ea typeface="Roboto"/>
                <a:cs typeface="Roboto"/>
              </a:rPr>
              <a:t>Total net sales 8187806.3</a:t>
            </a:r>
          </a:p>
          <a:p>
            <a:r>
              <a:rPr lang="en-US" sz="1800" dirty="0">
                <a:latin typeface="Roboto"/>
                <a:ea typeface="Roboto"/>
                <a:cs typeface="Roboto"/>
              </a:rPr>
              <a:t>monthly net sales in the United Kingdom a significant increase in sales is observed during the last quarter of the year, which may reflect the impact of the holiday season and celebrations on sales</a:t>
            </a:r>
            <a:endParaRPr lang="en-US" sz="1800"/>
          </a:p>
          <a:p>
            <a:pPr marL="0" indent="0">
              <a:buNone/>
            </a:pPr>
            <a:endParaRPr lang="en-US" sz="1800" dirty="0"/>
          </a:p>
          <a:p>
            <a:pPr marL="0" indent="0">
              <a:buNone/>
            </a:pPr>
            <a:endParaRPr lang="en-US" sz="1800"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umber of blue bars&#10;&#10;Description automatically generated">
            <a:extLst>
              <a:ext uri="{FF2B5EF4-FFF2-40B4-BE49-F238E27FC236}">
                <a16:creationId xmlns:a16="http://schemas.microsoft.com/office/drawing/2014/main" id="{561F62B3-AA12-81E9-C83C-D753CB560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93" y="1511167"/>
            <a:ext cx="4223252" cy="3895949"/>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47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C6BB5-2C86-C2AD-07A1-704EEA8845EF}"/>
              </a:ext>
            </a:extLst>
          </p:cNvPr>
          <p:cNvSpPr>
            <a:spLocks noGrp="1"/>
          </p:cNvSpPr>
          <p:nvPr>
            <p:ph type="title"/>
          </p:nvPr>
        </p:nvSpPr>
        <p:spPr>
          <a:xfrm>
            <a:off x="616310" y="525982"/>
            <a:ext cx="4929962" cy="1200361"/>
          </a:xfrm>
        </p:spPr>
        <p:txBody>
          <a:bodyPr anchor="b">
            <a:normAutofit/>
          </a:bodyPr>
          <a:lstStyle/>
          <a:p>
            <a:r>
              <a:rPr lang="en-US" sz="3600" dirty="0"/>
              <a:t>Key customers in United Kingdom</a:t>
            </a:r>
          </a:p>
        </p:txBody>
      </p:sp>
      <p:sp>
        <p:nvSpPr>
          <p:cNvPr id="66" name="Rectangle 6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E62863-6D2F-6DFC-030F-6FFEC0181999}"/>
              </a:ext>
            </a:extLst>
          </p:cNvPr>
          <p:cNvSpPr>
            <a:spLocks noGrp="1"/>
          </p:cNvSpPr>
          <p:nvPr>
            <p:ph idx="1"/>
          </p:nvPr>
        </p:nvSpPr>
        <p:spPr>
          <a:xfrm>
            <a:off x="645066" y="2031101"/>
            <a:ext cx="4282984" cy="3511943"/>
          </a:xfrm>
        </p:spPr>
        <p:txBody>
          <a:bodyPr anchor="ctr">
            <a:normAutofit/>
          </a:bodyPr>
          <a:lstStyle/>
          <a:p>
            <a:endParaRPr lang="en-US" sz="1800"/>
          </a:p>
          <a:p>
            <a:r>
              <a:rPr lang="en-US" sz="1800"/>
              <a:t>Key customers: 18102  and 17450 contributed significantly</a:t>
            </a:r>
          </a:p>
          <a:p>
            <a:endParaRPr lang="en-US" sz="1800"/>
          </a:p>
          <a:p>
            <a:pPr marL="0" indent="0">
              <a:buNone/>
            </a:pPr>
            <a:endParaRPr lang="en-US" sz="1800"/>
          </a:p>
        </p:txBody>
      </p:sp>
      <p:sp>
        <p:nvSpPr>
          <p:cNvPr id="67" name="Rectangle 6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number of blue bars&#10;&#10;Description automatically generated">
            <a:extLst>
              <a:ext uri="{FF2B5EF4-FFF2-40B4-BE49-F238E27FC236}">
                <a16:creationId xmlns:a16="http://schemas.microsoft.com/office/drawing/2014/main" id="{4EC42F03-B316-C06D-9B21-163D8C61CE84}"/>
              </a:ext>
            </a:extLst>
          </p:cNvPr>
          <p:cNvPicPr>
            <a:picLocks noChangeAspect="1"/>
          </p:cNvPicPr>
          <p:nvPr/>
        </p:nvPicPr>
        <p:blipFill>
          <a:blip r:embed="rId2"/>
          <a:stretch>
            <a:fillRect/>
          </a:stretch>
        </p:blipFill>
        <p:spPr>
          <a:xfrm>
            <a:off x="5987738" y="1216128"/>
            <a:ext cx="5628018" cy="4192873"/>
          </a:xfrm>
          <a:prstGeom prst="rect">
            <a:avLst/>
          </a:prstGeom>
        </p:spPr>
      </p:pic>
    </p:spTree>
    <p:extLst>
      <p:ext uri="{BB962C8B-B14F-4D97-AF65-F5344CB8AC3E}">
        <p14:creationId xmlns:p14="http://schemas.microsoft.com/office/powerpoint/2010/main" val="2072743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1145</TotalTime>
  <Words>692</Words>
  <Application>Microsoft Office PowerPoint</Application>
  <PresentationFormat>Widescreen</PresentationFormat>
  <Paragraphs>104</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 Exploratory Data Analysis for Online Retail Dataset   Insights and Recommendations Based on Regional Analysis   Prepared by : Sarah Alabbadi   Date:4/1/2025 </vt:lpstr>
      <vt:lpstr>Introduction</vt:lpstr>
      <vt:lpstr>Data cleaning process </vt:lpstr>
      <vt:lpstr>PowerPoint Presentation</vt:lpstr>
      <vt:lpstr>Total sales per country </vt:lpstr>
      <vt:lpstr>Approaches Data segmentation Approach</vt:lpstr>
      <vt:lpstr>Net sales per month from 12/2010-12/2011</vt:lpstr>
      <vt:lpstr>Insights United Kingdom</vt:lpstr>
      <vt:lpstr>Key customers in United Kingdom</vt:lpstr>
      <vt:lpstr>The best selling product by 18102 customer</vt:lpstr>
      <vt:lpstr>Best selling product in UK as a Quantity</vt:lpstr>
      <vt:lpstr>22197 is POPCORN HOLDER 84077 is WORLD WAR 2 GLIDERS ASSTD DESIGNS</vt:lpstr>
      <vt:lpstr>Asian countries </vt:lpstr>
      <vt:lpstr>Net Sales description in Asian Countries </vt:lpstr>
      <vt:lpstr>Insights Asian Region </vt:lpstr>
      <vt:lpstr>Monthly Net Sales change in Asian Countries </vt:lpstr>
      <vt:lpstr> The most purchased customer in Asian country </vt:lpstr>
      <vt:lpstr>Total net sales for best selling Products </vt:lpstr>
      <vt:lpstr>PowerPoint Presentation</vt:lpstr>
      <vt:lpstr>Non-Asian countries </vt:lpstr>
      <vt:lpstr>Monthly Net Sales Trends for Non_ Asian Countries</vt:lpstr>
      <vt:lpstr>Insights Non_Asian Region </vt:lpstr>
      <vt:lpstr>Total Net Sales For Top 10 customer in non Asian Countries </vt:lpstr>
      <vt:lpstr>Best Ten  selling products by quantity in Non_Asian countries </vt:lpstr>
      <vt:lpstr>PowerPoint Presentation</vt:lpstr>
      <vt:lpstr>Top 20 Products by Net Sales  </vt:lpstr>
      <vt:lpstr>PowerPoint Presentation</vt:lpstr>
      <vt:lpstr>Cancellations Analysis </vt:lpstr>
      <vt:lpstr>Cancellation products</vt:lpstr>
      <vt:lpstr>Recommendations for cancellation incidents </vt:lpstr>
      <vt:lpstr>Average purchase transaction for each region</vt:lpstr>
      <vt:lpstr>Average duration for customer=266 Days</vt:lpstr>
      <vt:lpstr>PowerPoint Presentation</vt:lpstr>
      <vt:lpstr>Total sales comparison by region </vt:lpstr>
      <vt:lpstr>Average sales comparison by region</vt:lpstr>
      <vt:lpstr>Recommendations:</vt:lpstr>
      <vt:lpstr>conclusion</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Yousef</dc:creator>
  <cp:lastModifiedBy>Ibrahim Yousef</cp:lastModifiedBy>
  <cp:revision>872</cp:revision>
  <dcterms:created xsi:type="dcterms:W3CDTF">2025-01-03T23:09:26Z</dcterms:created>
  <dcterms:modified xsi:type="dcterms:W3CDTF">2025-01-14T13:44:17Z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227fc4-0160-4f97-9aff-69e015a65ad2_Enabled">
    <vt:lpwstr>true</vt:lpwstr>
  </property>
  <property fmtid="{D5CDD505-2E9C-101B-9397-08002B2CF9AE}" pid="3" name="MSIP_Label_6b227fc4-0160-4f97-9aff-69e015a65ad2_SetDate">
    <vt:lpwstr>2025-01-04T00:20:21Z</vt:lpwstr>
  </property>
  <property fmtid="{D5CDD505-2E9C-101B-9397-08002B2CF9AE}" pid="4" name="MSIP_Label_6b227fc4-0160-4f97-9aff-69e015a65ad2_Method">
    <vt:lpwstr>Standard</vt:lpwstr>
  </property>
  <property fmtid="{D5CDD505-2E9C-101B-9397-08002B2CF9AE}" pid="5" name="MSIP_Label_6b227fc4-0160-4f97-9aff-69e015a65ad2_Name">
    <vt:lpwstr>Confidential-No Encryption</vt:lpwstr>
  </property>
  <property fmtid="{D5CDD505-2E9C-101B-9397-08002B2CF9AE}" pid="6" name="MSIP_Label_6b227fc4-0160-4f97-9aff-69e015a65ad2_SiteId">
    <vt:lpwstr>599e51d6-2f8c-4347-8e59-1f795a51a98c</vt:lpwstr>
  </property>
  <property fmtid="{D5CDD505-2E9C-101B-9397-08002B2CF9AE}" pid="7" name="MSIP_Label_6b227fc4-0160-4f97-9aff-69e015a65ad2_ActionId">
    <vt:lpwstr>a175e0ac-d61b-42b2-a87a-112fc93a546b</vt:lpwstr>
  </property>
  <property fmtid="{D5CDD505-2E9C-101B-9397-08002B2CF9AE}" pid="8" name="MSIP_Label_6b227fc4-0160-4f97-9aff-69e015a65ad2_ContentBits">
    <vt:lpwstr>0</vt:lpwstr>
  </property>
</Properties>
</file>