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75" r:id="rId5"/>
    <p:sldId id="323" r:id="rId6"/>
    <p:sldId id="349" r:id="rId7"/>
    <p:sldId id="324" r:id="rId8"/>
    <p:sldId id="325" r:id="rId9"/>
    <p:sldId id="326" r:id="rId10"/>
    <p:sldId id="327" r:id="rId11"/>
    <p:sldId id="328" r:id="rId12"/>
    <p:sldId id="329" r:id="rId13"/>
    <p:sldId id="258" r:id="rId14"/>
    <p:sldId id="339" r:id="rId15"/>
    <p:sldId id="340" r:id="rId16"/>
    <p:sldId id="330" r:id="rId17"/>
    <p:sldId id="355" r:id="rId18"/>
    <p:sldId id="357" r:id="rId19"/>
    <p:sldId id="358" r:id="rId20"/>
    <p:sldId id="331" r:id="rId21"/>
    <p:sldId id="281" r:id="rId22"/>
    <p:sldId id="290" r:id="rId23"/>
    <p:sldId id="304" r:id="rId24"/>
    <p:sldId id="337" r:id="rId25"/>
    <p:sldId id="359" r:id="rId26"/>
    <p:sldId id="360" r:id="rId2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8585"/>
    <a:srgbClr val="00FF00"/>
    <a:srgbClr val="00FFCC"/>
    <a:srgbClr val="FF0000"/>
    <a:srgbClr val="FFFF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02"/>
    </p:cViewPr>
  </p:sorterViewPr>
  <p:notesViewPr>
    <p:cSldViewPr>
      <p:cViewPr varScale="1">
        <p:scale>
          <a:sx n="51" d="100"/>
          <a:sy n="51" d="100"/>
        </p:scale>
        <p:origin x="-17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fld id="{CDAD111F-F084-45E8-9BAE-5C2B55764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0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3" rIns="96643" bIns="48323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fld id="{6BE79451-4B68-43A8-A400-AB5EB292F6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BC17E-A08D-4AFA-8F5B-42091EFB0904}" type="slidenum">
              <a:rPr lang="en-US"/>
              <a:pPr/>
              <a:t>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13F67-4B34-4A29-9213-A85FB28F4957}" type="slidenum">
              <a:rPr lang="en-US"/>
              <a:pPr/>
              <a:t>11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1CA69-E9C0-4EA5-802E-DFDDBDA349D1}" type="slidenum">
              <a:rPr lang="en-US"/>
              <a:pPr/>
              <a:t>12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DA3CF-5B12-4F00-816B-10DD7E020BDF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4A3CE-4766-45A9-BC5F-8EE5A600F633}" type="slidenum">
              <a:rPr lang="en-US"/>
              <a:pPr/>
              <a:t>14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297EC-1401-421A-B942-4F29F4D9DEBA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D91E1-9658-45E0-8F29-70E562F96F1E}" type="slidenum">
              <a:rPr lang="en-US"/>
              <a:pPr/>
              <a:t>19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3069-0345-43E8-A8A8-09A242567B7C}" type="slidenum">
              <a:rPr lang="en-US"/>
              <a:pPr/>
              <a:t>20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70D89-3F71-44C1-BF2D-BCE839A679A5}" type="slidenum">
              <a:rPr lang="en-US"/>
              <a:pPr/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F2BFF-BAE6-4B61-8012-C4E61809EA65}" type="slidenum">
              <a:rPr lang="en-US"/>
              <a:pPr/>
              <a:t>22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56745-1E9B-4933-8F0E-C27AC77E03A0}" type="slidenum">
              <a:rPr lang="en-US"/>
              <a:pPr/>
              <a:t>23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BA59D-D18A-4DCE-B3C6-2CFDE2A54A6E}" type="slidenum">
              <a:rPr lang="en-US"/>
              <a:pPr/>
              <a:t>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79579-AC7A-427D-9156-BAD02CE99E36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D2796-51F6-4182-A12A-F4DA3070E8B8}" type="slidenum">
              <a:rPr lang="en-US"/>
              <a:pPr/>
              <a:t>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BB49B-DE98-424E-BCE8-791DFCD001F3}" type="slidenum">
              <a:rPr lang="en-US"/>
              <a:pPr/>
              <a:t>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CB418-1FE6-4E58-99A4-9D659A3EFC1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305C1-F9C9-43AC-8A82-2760A8C33980}" type="slidenum">
              <a:rPr lang="en-US"/>
              <a:pPr/>
              <a:t>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B2046-0BA0-445D-8D85-C4F0407DD16B}" type="slidenum">
              <a:rPr lang="en-US"/>
              <a:pPr/>
              <a:t>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5D7F4-7E90-4E77-900B-E5E667E9405A}" type="slidenum">
              <a:rPr lang="en-US"/>
              <a:pPr/>
              <a:t>10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629400"/>
            <a:ext cx="2667000" cy="228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91000" y="64008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9E5EEBA7-B5DE-406B-82C2-CCC45BCCB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9" name="Group 5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03430" name="Rectangle 6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Rectangle 7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089525" y="60515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1800" b="0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410200" y="6553200"/>
            <a:ext cx="3657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/>
              <a:t>University of Virginia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 userDrawn="1"/>
        </p:nvSpPr>
        <p:spPr bwMode="auto">
          <a:xfrm>
            <a:off x="5089525" y="60515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1800" b="0"/>
          </a:p>
        </p:txBody>
      </p:sp>
      <p:sp>
        <p:nvSpPr>
          <p:cNvPr id="103437" name="Rectangle 13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353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3438" name="Rectangle 14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B671C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3439" name="Rectangle 15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4740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CDC1B8-8D2D-448D-A03F-29DD9D346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481A4A-1EC9-40FB-B83B-B570313B5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A9F56-CFFC-4C81-8558-6A9C3E8C6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6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375E51-994B-4744-BBA6-16588E8030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9525A-B95F-4138-AACA-7EA56CE5C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4FDFFB-4FF7-4C5D-A5D2-158630B308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B3FD1A-AB22-41A1-A33B-9DCD0526CB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78D38-959A-4099-9A5A-808EE3ECC3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F2C464-446C-46CF-8263-6024504B2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E855DD-BA44-43A9-84EE-A6C080F83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A44A4-2169-449B-A7C7-6CDCA653B3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3B4645-901E-4DE9-BDC8-2F2C17EFF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CCDBF6-46C8-4A78-8A75-CC4EAA112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093FD4-3C4B-4952-9425-654C338F8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6284BD-D0DE-4EE1-948D-3135440A97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43699-0701-4CEE-B74B-9868D596A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FA2251-04ED-4E0F-9091-503124B154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263EA0-8F90-4A6D-8617-808A29559F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85A21-F03E-4E2F-B845-741E2BED67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5C5EE-384B-4CF5-8F5F-D94C5402C0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AB4533-CFDC-4015-BD31-5562300EB7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B51AAC-DE0B-422F-82D7-38C4B5777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304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900" b="0"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b="0"/>
            </a:lvl1pPr>
          </a:lstStyle>
          <a:p>
            <a:fld id="{ED2FE9D0-529B-47E5-8275-7C5A8C4100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5410200" y="6477000"/>
            <a:ext cx="3657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/>
              <a:t>University of Virginia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 userDrawn="1"/>
        </p:nvSpPr>
        <p:spPr bwMode="auto">
          <a:xfrm>
            <a:off x="5089525" y="60515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1800" b="0"/>
          </a:p>
        </p:txBody>
      </p:sp>
      <p:sp>
        <p:nvSpPr>
          <p:cNvPr id="102413" name="Rectangle 13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353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414" name="Rectangle 14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B671C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415" name="Rectangle 15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4740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900" b="0"/>
            </a:lvl1pPr>
          </a:lstStyle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553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b="0"/>
            </a:lvl1pPr>
          </a:lstStyle>
          <a:p>
            <a:fld id="{9596EBC4-CA9C-4059-AAB9-11A82B3986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 userDrawn="1"/>
        </p:nvSpPr>
        <p:spPr bwMode="auto">
          <a:xfrm>
            <a:off x="5410200" y="6553200"/>
            <a:ext cx="3657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/>
              <a:t>University of Virginia</a:t>
            </a:r>
          </a:p>
        </p:txBody>
      </p:sp>
      <p:sp>
        <p:nvSpPr>
          <p:cNvPr id="100371" name="Rectangle 19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353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0372" name="Rectangle 20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B671C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0373" name="Rectangle 21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4740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grpSp>
        <p:nvGrpSpPr>
          <p:cNvPr id="100378" name="Group 26"/>
          <p:cNvGrpSpPr>
            <a:grpSpLocks/>
          </p:cNvGrpSpPr>
          <p:nvPr userDrawn="1"/>
        </p:nvGrpSpPr>
        <p:grpSpPr bwMode="auto">
          <a:xfrm>
            <a:off x="266700" y="4267200"/>
            <a:ext cx="8610600" cy="201613"/>
            <a:chOff x="144" y="1680"/>
            <a:chExt cx="5424" cy="144"/>
          </a:xfrm>
        </p:grpSpPr>
        <p:sp>
          <p:nvSpPr>
            <p:cNvPr id="100379" name="Rectangle 27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63536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9933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Rectangle 29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47405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YUrqdUyEpI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BC4D1E4-E3DE-4FBC-B44A-02A004C207CC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517650"/>
          </a:xfrm>
        </p:spPr>
        <p:txBody>
          <a:bodyPr/>
          <a:lstStyle/>
          <a:p>
            <a:pPr algn="ctr"/>
            <a:r>
              <a:rPr lang="en-US" sz="4600" dirty="0"/>
              <a:t>CS </a:t>
            </a:r>
            <a:r>
              <a:rPr lang="en-US" sz="4600" dirty="0" smtClean="0"/>
              <a:t>2102</a:t>
            </a:r>
            <a:r>
              <a:rPr lang="en-US" sz="4600" dirty="0"/>
              <a:t/>
            </a:r>
            <a:br>
              <a:rPr lang="en-US" sz="4600" dirty="0"/>
            </a:br>
            <a:r>
              <a:rPr lang="en-US" sz="4600" dirty="0"/>
              <a:t>Discrete Mathematics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352800"/>
            <a:ext cx="6400800" cy="1752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David L. Edwards</a:t>
            </a:r>
            <a:endParaRPr lang="en-US" sz="2300" b="1" dirty="0"/>
          </a:p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endParaRPr lang="en-US" sz="2300" b="1" dirty="0"/>
          </a:p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300" b="1" dirty="0" smtClean="0"/>
              <a:t>Rice Hall 502</a:t>
            </a:r>
            <a:endParaRPr lang="en-US" sz="2300" b="1" dirty="0"/>
          </a:p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300" b="1" dirty="0" smtClean="0"/>
              <a:t>434-982-2228</a:t>
            </a:r>
            <a:endParaRPr lang="en-US" sz="2300" b="1" dirty="0"/>
          </a:p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endParaRPr lang="en-US" sz="2300" b="1" dirty="0"/>
          </a:p>
          <a:p>
            <a:pPr marL="0" indent="0"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300" b="1" dirty="0" smtClean="0"/>
              <a:t>dle7pm@virginia.edu</a:t>
            </a:r>
            <a:endParaRPr lang="en-US" sz="2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F648E1-F6C9-4DD8-9897-09BD5105953E}" type="slidenum">
              <a:rPr lang="en-US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We Take This Very Seriously</a:t>
            </a:r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If You Engage In Anything Unethical, You Will be Dismissed From The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5EB19-7D29-457C-B950-7A74BCC8D2EF}" type="slidenum">
              <a:rPr lang="en-US"/>
              <a:pPr/>
              <a:t>11</a:t>
            </a:fld>
            <a:endParaRPr lang="en-US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752600" y="1524000"/>
            <a:ext cx="5410200" cy="143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/>
              <a:t>OK, Now Let’s Get To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87E81-4434-4092-9900-E6810FB9F24A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First course on discrete mathematics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Outline - concentrate on a few </a:t>
            </a:r>
            <a:r>
              <a:rPr lang="en-US" sz="2400" i="1" dirty="0"/>
              <a:t>major</a:t>
            </a:r>
            <a:r>
              <a:rPr lang="en-US" sz="2400" dirty="0"/>
              <a:t> topics: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Sets and set theory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Propositional logic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Predicate calculus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Notion of proof and various proof techniques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Relations and </a:t>
            </a:r>
            <a:r>
              <a:rPr lang="en-US" sz="2000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Graph Theory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Combinatorics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Elementary probability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Finite state </a:t>
            </a:r>
            <a:r>
              <a:rPr lang="en-US" sz="2000" dirty="0" smtClean="0"/>
              <a:t>machines (If time permits)</a:t>
            </a:r>
            <a:endParaRPr lang="en-US" sz="2000" dirty="0"/>
          </a:p>
          <a:p>
            <a:pPr lvl="1"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4400" b="1" i="1" dirty="0" smtClean="0"/>
              <a:t>But </a:t>
            </a:r>
            <a:r>
              <a:rPr lang="en-US" sz="4400" b="1" i="1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85E6EA-FC04-4C10-A9C9-B65B9A0E88F7}" type="slidenum">
              <a:rPr lang="en-US"/>
              <a:pPr/>
              <a:t>13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Big Problem—Algorithms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design</a:t>
            </a:r>
          </a:p>
          <a:p>
            <a:r>
              <a:rPr lang="en-US"/>
              <a:t>Topics include:</a:t>
            </a:r>
          </a:p>
          <a:p>
            <a:pPr lvl="1"/>
            <a:r>
              <a:rPr lang="en-US"/>
              <a:t>Algorithm running time</a:t>
            </a:r>
          </a:p>
          <a:p>
            <a:pPr lvl="1"/>
            <a:r>
              <a:rPr lang="en-US"/>
              <a:t>Numbers of operations</a:t>
            </a:r>
          </a:p>
          <a:p>
            <a:pPr lvl="1"/>
            <a:r>
              <a:rPr lang="en-US"/>
              <a:t>Probabilistic analysis</a:t>
            </a:r>
          </a:p>
          <a:p>
            <a:r>
              <a:rPr lang="en-US"/>
              <a:t>Important topics in all areas of application:</a:t>
            </a:r>
          </a:p>
          <a:p>
            <a:pPr lvl="1"/>
            <a:r>
              <a:rPr lang="en-US"/>
              <a:t>Network engineering</a:t>
            </a:r>
          </a:p>
          <a:p>
            <a:pPr lvl="1"/>
            <a:r>
              <a:rPr lang="en-US"/>
              <a:t>Software engineering</a:t>
            </a:r>
          </a:p>
          <a:p>
            <a:pPr lvl="1"/>
            <a:r>
              <a:rPr lang="en-US"/>
              <a:t>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22FCF6-BD54-4F9C-941F-29AFC8DFBC9B}" type="slidenum">
              <a:rPr lang="en-US"/>
              <a:pPr/>
              <a:t>14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Big Problem—Software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development</a:t>
            </a:r>
          </a:p>
          <a:p>
            <a:r>
              <a:rPr lang="en-US"/>
              <a:t>Topics include:</a:t>
            </a:r>
          </a:p>
          <a:p>
            <a:pPr lvl="1"/>
            <a:r>
              <a:rPr lang="en-US"/>
              <a:t>Specification</a:t>
            </a:r>
          </a:p>
          <a:p>
            <a:pPr lvl="1"/>
            <a:r>
              <a:rPr lang="en-US"/>
              <a:t>Verification</a:t>
            </a:r>
          </a:p>
          <a:p>
            <a:pPr lvl="1"/>
            <a:r>
              <a:rPr lang="en-US"/>
              <a:t>Performance analysis</a:t>
            </a:r>
          </a:p>
          <a:p>
            <a:r>
              <a:rPr lang="en-US"/>
              <a:t>Important topics in all areas of software:</a:t>
            </a:r>
          </a:p>
          <a:p>
            <a:pPr lvl="1"/>
            <a:r>
              <a:rPr lang="en-US"/>
              <a:t>Operating systems</a:t>
            </a:r>
          </a:p>
          <a:p>
            <a:pPr lvl="1"/>
            <a:r>
              <a:rPr lang="en-US"/>
              <a:t>Systems software</a:t>
            </a:r>
          </a:p>
          <a:p>
            <a:pPr lvl="1"/>
            <a:r>
              <a:rPr lang="en-US"/>
              <a:t>Application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42A420-4567-4531-9403-EEBB6E4BB3D2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Big Problem—Software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graduates end up either developing software or managing its development</a:t>
            </a:r>
          </a:p>
          <a:p>
            <a:pPr>
              <a:lnSpc>
                <a:spcPct val="90000"/>
              </a:lnSpc>
            </a:pPr>
            <a:r>
              <a:rPr lang="en-US"/>
              <a:t>Software costs increasing as hardware costs decrease</a:t>
            </a:r>
          </a:p>
          <a:p>
            <a:pPr>
              <a:lnSpc>
                <a:spcPct val="90000"/>
              </a:lnSpc>
            </a:pPr>
            <a:r>
              <a:rPr lang="en-US" b="1" i="1"/>
              <a:t>Many</a:t>
            </a:r>
            <a:r>
              <a:rPr lang="en-US"/>
              <a:t> software development disasters:</a:t>
            </a:r>
          </a:p>
          <a:p>
            <a:pPr lvl="1">
              <a:lnSpc>
                <a:spcPct val="90000"/>
              </a:lnSpc>
            </a:pPr>
            <a:r>
              <a:rPr lang="en-US"/>
              <a:t>Cost overruns</a:t>
            </a:r>
          </a:p>
          <a:p>
            <a:pPr lvl="1">
              <a:lnSpc>
                <a:spcPct val="90000"/>
              </a:lnSpc>
            </a:pPr>
            <a:r>
              <a:rPr lang="en-US"/>
              <a:t>Late delivery</a:t>
            </a:r>
          </a:p>
          <a:p>
            <a:pPr lvl="1">
              <a:lnSpc>
                <a:spcPct val="90000"/>
              </a:lnSpc>
            </a:pPr>
            <a:r>
              <a:rPr lang="en-US"/>
              <a:t>Reduced or wrong functionality</a:t>
            </a:r>
          </a:p>
          <a:p>
            <a:pPr lvl="1">
              <a:lnSpc>
                <a:spcPct val="90000"/>
              </a:lnSpc>
            </a:pPr>
            <a:r>
              <a:rPr lang="en-US"/>
              <a:t>Non-existent documentation</a:t>
            </a:r>
          </a:p>
          <a:p>
            <a:pPr lvl="1">
              <a:lnSpc>
                <a:spcPct val="90000"/>
              </a:lnSpc>
            </a:pPr>
            <a:r>
              <a:rPr lang="en-US"/>
              <a:t>Non-existent source code</a:t>
            </a:r>
          </a:p>
          <a:p>
            <a:pPr lvl="1">
              <a:lnSpc>
                <a:spcPct val="90000"/>
              </a:lnSpc>
            </a:pPr>
            <a:r>
              <a:rPr lang="en-US"/>
              <a:t>Execution-time failure</a:t>
            </a: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5715000" y="3429000"/>
            <a:ext cx="3429000" cy="2971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/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Computing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Mariner Rocket (1962)</a:t>
            </a:r>
          </a:p>
          <a:p>
            <a:r>
              <a:rPr lang="en-US" dirty="0" smtClean="0"/>
              <a:t>Trans-Siberian gas pipeline explosion (1982)</a:t>
            </a:r>
          </a:p>
          <a:p>
            <a:r>
              <a:rPr lang="en-US" dirty="0" smtClean="0"/>
              <a:t>Soviet early warning system false alarm (1983)</a:t>
            </a:r>
          </a:p>
          <a:p>
            <a:r>
              <a:rPr lang="en-US" dirty="0" smtClean="0"/>
              <a:t>Therac-25 radiation therapy malfunction (1985)</a:t>
            </a:r>
          </a:p>
          <a:p>
            <a:r>
              <a:rPr lang="en-US" dirty="0" smtClean="0"/>
              <a:t>Mars climate orbiter (1998)</a:t>
            </a:r>
          </a:p>
          <a:p>
            <a:r>
              <a:rPr lang="en-US" dirty="0" smtClean="0"/>
              <a:t>Love virus (2000)</a:t>
            </a:r>
          </a:p>
          <a:p>
            <a:r>
              <a:rPr lang="en-US" dirty="0" smtClean="0"/>
              <a:t>And many others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((c) John Knight 2011)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A44A4-2169-449B-A7C7-6CDCA653B3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oliblog.com/wordpress/wp-content/uploads/HLIC/70fe5f7b7bf272a73ba89d5c9c87a8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7" y="397852"/>
            <a:ext cx="32480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zoliblog.com/wordpress/wp-content/uploads/HLIC/1f4bbd12bebca1c11d04986d5dacbc9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2" y="3332162"/>
            <a:ext cx="46005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2373" y="867141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9900"/>
                </a:solidFill>
              </a:rPr>
              <a:t>Times Square, </a:t>
            </a:r>
            <a:r>
              <a:rPr lang="en-US" sz="1800" dirty="0">
                <a:solidFill>
                  <a:srgbClr val="FF9900"/>
                </a:solidFill>
              </a:rPr>
              <a:t> December 2nd, </a:t>
            </a:r>
            <a:r>
              <a:rPr lang="en-US" sz="1800" dirty="0" smtClean="0">
                <a:solidFill>
                  <a:srgbClr val="FF9900"/>
                </a:solidFill>
              </a:rPr>
              <a:t>2007</a:t>
            </a:r>
            <a:endParaRPr lang="en-US" sz="1800" dirty="0">
              <a:solidFill>
                <a:srgbClr val="FF99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631" y="6491495"/>
            <a:ext cx="3315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333FF"/>
                </a:solidFill>
              </a:rPr>
              <a:t>http://www.zoliblog.com/2007/12/02/if-you-crash-crash-big/</a:t>
            </a:r>
          </a:p>
        </p:txBody>
      </p:sp>
    </p:spTree>
    <p:extLst>
      <p:ext uri="{BB962C8B-B14F-4D97-AF65-F5344CB8AC3E}">
        <p14:creationId xmlns:p14="http://schemas.microsoft.com/office/powerpoint/2010/main" val="5574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9" y="2677775"/>
            <a:ext cx="892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http://www.youtube.com/watch?v=kYUrqdUyEpI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236AD6-6C52-4951-B7D5-5452775BAAFE}" type="slidenum">
              <a:rPr lang="en-US"/>
              <a:pPr/>
              <a:t>19</a:t>
            </a:fld>
            <a:endParaRPr lang="en-US"/>
          </a:p>
        </p:txBody>
      </p:sp>
      <p:pic>
        <p:nvPicPr>
          <p:cNvPr id="138244" name="Picture 4" descr="j022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429000"/>
            <a:ext cx="2730500" cy="2743200"/>
          </a:xfrm>
          <a:prstGeom prst="rect">
            <a:avLst/>
          </a:prstGeom>
          <a:noFill/>
        </p:spPr>
      </p:pic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Big Problem—Software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/>
              <a:t>Many failures attributed to software:</a:t>
            </a:r>
          </a:p>
          <a:p>
            <a:pPr lvl="1"/>
            <a:r>
              <a:rPr lang="en-US" sz="2000" dirty="0"/>
              <a:t>Shuttle launch anomaly (first launch)</a:t>
            </a:r>
          </a:p>
          <a:p>
            <a:pPr lvl="1"/>
            <a:r>
              <a:rPr lang="en-US" sz="2000" dirty="0"/>
              <a:t>Social security disaster</a:t>
            </a:r>
          </a:p>
          <a:p>
            <a:pPr lvl="1"/>
            <a:r>
              <a:rPr lang="en-US" sz="2000" dirty="0"/>
              <a:t>Bank of New York government bond trading system failure</a:t>
            </a:r>
          </a:p>
          <a:p>
            <a:pPr lvl="1"/>
            <a:r>
              <a:rPr lang="en-US" sz="2000" dirty="0"/>
              <a:t>Outages of ATT long distance </a:t>
            </a:r>
            <a:r>
              <a:rPr lang="en-US" sz="2000" dirty="0" smtClean="0"/>
              <a:t>switches (MLK day, 1990)</a:t>
            </a:r>
            <a:endParaRPr lang="en-US" sz="2000" dirty="0"/>
          </a:p>
          <a:p>
            <a:pPr lvl="1"/>
            <a:r>
              <a:rPr lang="en-US" sz="2000" dirty="0"/>
              <a:t>Death and injury from </a:t>
            </a:r>
            <a:r>
              <a:rPr lang="en-US" sz="2000" dirty="0" err="1"/>
              <a:t>Therac</a:t>
            </a:r>
            <a:r>
              <a:rPr lang="en-US" sz="2000" dirty="0"/>
              <a:t> 25</a:t>
            </a:r>
          </a:p>
          <a:p>
            <a:pPr lvl="1"/>
            <a:r>
              <a:rPr lang="en-US" sz="2000" dirty="0" err="1"/>
              <a:t>Ariane</a:t>
            </a:r>
            <a:r>
              <a:rPr lang="en-US" sz="2000" dirty="0"/>
              <a:t> V explosion</a:t>
            </a:r>
          </a:p>
          <a:p>
            <a:pPr lvl="1"/>
            <a:r>
              <a:rPr lang="en-US" sz="2000" dirty="0"/>
              <a:t>Mars spacecraft crashed or disabled, including all three rovers</a:t>
            </a:r>
          </a:p>
          <a:p>
            <a:r>
              <a:rPr lang="en-US" sz="2400" dirty="0"/>
              <a:t>Cost of failure becoming very high:</a:t>
            </a:r>
          </a:p>
          <a:p>
            <a:pPr lvl="1"/>
            <a:r>
              <a:rPr lang="en-US" sz="2000" dirty="0"/>
              <a:t>Financial</a:t>
            </a:r>
          </a:p>
          <a:p>
            <a:pPr lvl="1"/>
            <a:r>
              <a:rPr lang="en-US" sz="2000" dirty="0" smtClean="0"/>
              <a:t>Loss </a:t>
            </a:r>
            <a:r>
              <a:rPr lang="en-US" sz="2000" dirty="0"/>
              <a:t>of life or </a:t>
            </a:r>
            <a:r>
              <a:rPr lang="en-US" sz="2000" dirty="0" smtClean="0"/>
              <a:t>loss </a:t>
            </a:r>
            <a:r>
              <a:rPr lang="en-US" sz="2000" dirty="0"/>
              <a:t>of equipment</a:t>
            </a:r>
          </a:p>
          <a:p>
            <a:pPr lvl="1"/>
            <a:r>
              <a:rPr lang="en-US" sz="2000" dirty="0"/>
              <a:t>Inconvenience</a:t>
            </a:r>
          </a:p>
        </p:txBody>
      </p:sp>
      <p:pic>
        <p:nvPicPr>
          <p:cNvPr id="138245" name="Picture 5" descr="j02220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638800"/>
            <a:ext cx="890588" cy="893763"/>
          </a:xfrm>
          <a:prstGeom prst="rect">
            <a:avLst/>
          </a:prstGeom>
          <a:noFill/>
        </p:spPr>
      </p:pic>
      <p:pic>
        <p:nvPicPr>
          <p:cNvPr id="138246" name="Picture 6" descr="j02220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1600200"/>
            <a:ext cx="1063625" cy="1066800"/>
          </a:xfrm>
          <a:prstGeom prst="rect">
            <a:avLst/>
          </a:prstGeom>
          <a:noFill/>
        </p:spPr>
      </p:pic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3053423">
            <a:off x="533400" y="3086100"/>
            <a:ext cx="8305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We Are Talking Serious Money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66EB61-5B09-4C69-BCB5-669E3FA1CE41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Foci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2209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000" b="1"/>
              <a:t>Discrete Mathematics</a:t>
            </a:r>
          </a:p>
          <a:p>
            <a:pPr algn="ctr">
              <a:buFont typeface="Wingdings" pitchFamily="2" charset="2"/>
              <a:buNone/>
            </a:pPr>
            <a:r>
              <a:rPr lang="en-US" sz="4000"/>
              <a:t>&amp;</a:t>
            </a:r>
          </a:p>
          <a:p>
            <a:pPr algn="ctr">
              <a:buFont typeface="Wingdings" pitchFamily="2" charset="2"/>
              <a:buNone/>
            </a:pPr>
            <a:r>
              <a:rPr lang="en-US" sz="4000" b="1"/>
              <a:t>Its Applications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F95A34-F1B1-4857-AB0E-C932BC90E626}" type="slidenum">
              <a:rPr lang="en-US"/>
              <a:pPr/>
              <a:t>20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Software Lifecycle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42950" y="1712913"/>
          <a:ext cx="7658100" cy="430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Visio" r:id="rId4" imgW="5960669" imgH="3349447" progId="">
                  <p:embed/>
                </p:oleObj>
              </mc:Choice>
              <mc:Fallback>
                <p:oleObj name="Visio" r:id="rId4" imgW="5960669" imgH="334944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12913"/>
                        <a:ext cx="7658100" cy="430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96782E-2C49-49CD-8867-4D324A999E20}" type="slidenum">
              <a:rPr lang="en-US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Specification vs.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r>
              <a:rPr lang="en-US"/>
              <a:t>There are many, many techniques</a:t>
            </a:r>
          </a:p>
          <a:p>
            <a:r>
              <a:rPr lang="en-US"/>
              <a:t>Problem is in two parts:</a:t>
            </a:r>
          </a:p>
          <a:p>
            <a:pPr lvl="1"/>
            <a:r>
              <a:rPr lang="en-US" b="1" i="1"/>
              <a:t>Correct</a:t>
            </a:r>
            <a:r>
              <a:rPr lang="en-US"/>
              <a:t> specification, </a:t>
            </a:r>
            <a:r>
              <a:rPr lang="en-US" b="1" i="1"/>
              <a:t>erroneous</a:t>
            </a:r>
            <a:r>
              <a:rPr lang="en-US"/>
              <a:t> implementation</a:t>
            </a:r>
          </a:p>
          <a:p>
            <a:pPr lvl="1"/>
            <a:r>
              <a:rPr lang="en-US" b="1" i="1"/>
              <a:t>Erroneous</a:t>
            </a:r>
            <a:r>
              <a:rPr lang="en-US"/>
              <a:t> specification, </a:t>
            </a:r>
            <a:r>
              <a:rPr lang="en-US" b="1" i="1"/>
              <a:t>correct</a:t>
            </a:r>
            <a:r>
              <a:rPr lang="en-US"/>
              <a:t> implementation</a:t>
            </a:r>
          </a:p>
          <a:p>
            <a:r>
              <a:rPr lang="en-US"/>
              <a:t>Both parts concern us as software engineers</a:t>
            </a:r>
          </a:p>
          <a:p>
            <a:r>
              <a:rPr lang="en-US"/>
              <a:t>Both parts need attention—why a system fails is not important to the users</a:t>
            </a:r>
          </a:p>
          <a:p>
            <a:r>
              <a:rPr lang="en-US"/>
              <a:t>Different techniques for the two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25A8E-B6B6-4B18-9BFC-C845A492706C}" type="slidenum">
              <a:rPr lang="en-US"/>
              <a:pPr/>
              <a:t>22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Faults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12192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219200" y="45720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752600" y="41148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971800" y="3962400"/>
            <a:ext cx="381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191000" y="3810000"/>
            <a:ext cx="381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410200" y="22860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371600" y="2057400"/>
            <a:ext cx="381000" cy="2514600"/>
          </a:xfrm>
          <a:prstGeom prst="rect">
            <a:avLst/>
          </a:prstGeom>
          <a:solidFill>
            <a:srgbClr val="FC62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10000" y="4267200"/>
            <a:ext cx="381000" cy="304800"/>
          </a:xfrm>
          <a:prstGeom prst="rect">
            <a:avLst/>
          </a:prstGeom>
          <a:solidFill>
            <a:srgbClr val="FC62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590800" y="3581400"/>
            <a:ext cx="381000" cy="990600"/>
          </a:xfrm>
          <a:prstGeom prst="rect">
            <a:avLst/>
          </a:prstGeom>
          <a:solidFill>
            <a:srgbClr val="FC62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5029200" y="3886200"/>
            <a:ext cx="381000" cy="685800"/>
          </a:xfrm>
          <a:prstGeom prst="rect">
            <a:avLst/>
          </a:prstGeom>
          <a:solidFill>
            <a:srgbClr val="FC62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 rot="-5400000">
            <a:off x="755651" y="5341937"/>
            <a:ext cx="1903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Specification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 rot="-5400000">
            <a:off x="1989138" y="5341938"/>
            <a:ext cx="1903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Design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 rot="-5400000">
            <a:off x="3271838" y="5338763"/>
            <a:ext cx="1903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Implementation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 rot="-5400000">
            <a:off x="4489451" y="5341937"/>
            <a:ext cx="1903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Verify/Test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6400800" y="1600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Tahoma" pitchFamily="34" charset="0"/>
              </a:rPr>
              <a:t>Find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6400800" y="2362200"/>
            <a:ext cx="1676400" cy="381000"/>
          </a:xfrm>
          <a:prstGeom prst="rect">
            <a:avLst/>
          </a:prstGeom>
          <a:solidFill>
            <a:srgbClr val="FC62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Tahoma" pitchFamily="34" charset="0"/>
              </a:rPr>
              <a:t>Introduce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B1BF9-3FD4-40AD-8D07-7E4F861AA3F7}" type="slidenum">
              <a:rPr lang="en-US"/>
              <a:pPr/>
              <a:t>23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sz="3600"/>
              <a:t>Mathematics of Software Engineering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defTabSz="206375"/>
            <a:r>
              <a:rPr lang="en-US" dirty="0"/>
              <a:t>In engineering, we gain assurance with mathematics—alternative is ad hoc construction</a:t>
            </a:r>
          </a:p>
          <a:p>
            <a:pPr defTabSz="206375"/>
            <a:r>
              <a:rPr lang="en-US" dirty="0"/>
              <a:t>Examples of mathematics:</a:t>
            </a:r>
          </a:p>
          <a:p>
            <a:pPr lvl="1" defTabSz="206375"/>
            <a:r>
              <a:rPr lang="en-US" dirty="0"/>
              <a:t>Structural analysis		- Finite Element method</a:t>
            </a:r>
          </a:p>
          <a:p>
            <a:pPr lvl="1" defTabSz="206375"/>
            <a:r>
              <a:rPr lang="en-US" dirty="0"/>
              <a:t>Aerodynamics					-	</a:t>
            </a:r>
            <a:r>
              <a:rPr lang="en-US" dirty="0" err="1"/>
              <a:t>Navier</a:t>
            </a:r>
            <a:r>
              <a:rPr lang="en-US" dirty="0"/>
              <a:t> Stokes equation</a:t>
            </a:r>
          </a:p>
          <a:p>
            <a:pPr lvl="1" defTabSz="206375"/>
            <a:r>
              <a:rPr lang="en-US" dirty="0"/>
              <a:t>Electronics							-	Differential equations</a:t>
            </a:r>
          </a:p>
          <a:p>
            <a:pPr defTabSz="206375"/>
            <a:r>
              <a:rPr lang="en-US" dirty="0"/>
              <a:t>Software engineering:</a:t>
            </a:r>
          </a:p>
          <a:p>
            <a:pPr lvl="1" defTabSz="206375"/>
            <a:r>
              <a:rPr lang="en-US" dirty="0"/>
              <a:t>Discrete mathematics</a:t>
            </a:r>
          </a:p>
          <a:p>
            <a:pPr lvl="1" defTabSz="206375"/>
            <a:r>
              <a:rPr lang="en-US" dirty="0"/>
              <a:t>Often referred to as:</a:t>
            </a:r>
          </a:p>
          <a:p>
            <a:pPr lvl="2" algn="ctr" defTabSz="206375">
              <a:buFont typeface="Wingdings" pitchFamily="2" charset="2"/>
              <a:buNone/>
            </a:pPr>
            <a:r>
              <a:rPr lang="en-US" sz="2400" b="1" i="1" dirty="0"/>
              <a:t>Formal methods or formal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 smtClean="0"/>
              <a:t>1742</a:t>
            </a:r>
          </a:p>
          <a:p>
            <a:r>
              <a:rPr lang="en-US" dirty="0" err="1" smtClean="0">
                <a:solidFill>
                  <a:srgbClr val="3333FF"/>
                </a:solidFill>
              </a:rPr>
              <a:t>Goldbach’s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strong</a:t>
            </a:r>
            <a:r>
              <a:rPr lang="en-US" dirty="0" smtClean="0">
                <a:solidFill>
                  <a:srgbClr val="3333FF"/>
                </a:solidFill>
              </a:rPr>
              <a:t> conjecture:  </a:t>
            </a:r>
            <a:r>
              <a:rPr lang="en-US" dirty="0" smtClean="0"/>
              <a:t>Every even integer greater than 2 can be expressed as the sum of two primes (He considered one a prime).</a:t>
            </a:r>
          </a:p>
          <a:p>
            <a:pPr lvl="1"/>
            <a:r>
              <a:rPr lang="en-US" dirty="0" smtClean="0"/>
              <a:t>Some think this is an </a:t>
            </a:r>
            <a:r>
              <a:rPr lang="en-US" dirty="0" err="1" smtClean="0"/>
              <a:t>unprovable</a:t>
            </a:r>
            <a:r>
              <a:rPr lang="en-US" dirty="0" smtClean="0"/>
              <a:t> truth.</a:t>
            </a:r>
            <a:endParaRPr lang="en-US" dirty="0"/>
          </a:p>
          <a:p>
            <a:r>
              <a:rPr lang="en-US" dirty="0" err="1" smtClean="0">
                <a:solidFill>
                  <a:srgbClr val="3333FF"/>
                </a:solidFill>
              </a:rPr>
              <a:t>Goldbach’s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weak</a:t>
            </a:r>
            <a:r>
              <a:rPr lang="en-US" dirty="0" smtClean="0">
                <a:solidFill>
                  <a:srgbClr val="3333FF"/>
                </a:solidFill>
              </a:rPr>
              <a:t> conjecture: </a:t>
            </a:r>
            <a:r>
              <a:rPr lang="en-US" dirty="0" smtClean="0"/>
              <a:t>All odd numbers greater than 7 are the sum of three primes.</a:t>
            </a:r>
          </a:p>
          <a:p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01040" y="673418"/>
            <a:ext cx="7772400" cy="5486400"/>
          </a:xfrm>
        </p:spPr>
        <p:txBody>
          <a:bodyPr/>
          <a:lstStyle/>
          <a:p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4" y="1207770"/>
            <a:ext cx="7374255" cy="522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86764" y="3505200"/>
            <a:ext cx="7374255" cy="3070860"/>
          </a:xfrm>
          <a:prstGeom prst="rect">
            <a:avLst/>
          </a:prstGeom>
          <a:solidFill>
            <a:srgbClr val="00CC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78" y="673418"/>
            <a:ext cx="2562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75531" y="6096000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Master the fundamentals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2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5484A6-901E-4688-974B-E312A458F600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Information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i="1" dirty="0"/>
              <a:t>See and read </a:t>
            </a:r>
            <a:r>
              <a:rPr lang="en-US" sz="2400" b="1" i="1" dirty="0" smtClean="0"/>
              <a:t>syllabus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Web site on </a:t>
            </a:r>
            <a:r>
              <a:rPr lang="en-US" sz="2400" dirty="0" err="1" smtClean="0"/>
              <a:t>Collab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See </a:t>
            </a:r>
            <a:r>
              <a:rPr lang="en-US" sz="2400" dirty="0" smtClean="0"/>
              <a:t>syllabus </a:t>
            </a:r>
            <a:r>
              <a:rPr lang="en-US" sz="2400" dirty="0"/>
              <a:t>for details of semester grading, </a:t>
            </a:r>
            <a:r>
              <a:rPr lang="en-US" sz="2400" dirty="0" smtClean="0"/>
              <a:t>textbook, </a:t>
            </a:r>
            <a:r>
              <a:rPr lang="en-US" sz="2400" dirty="0"/>
              <a:t>contact information, etc.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Textbook: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“Discrete Mathematics With Applications”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Susanna </a:t>
            </a:r>
            <a:r>
              <a:rPr lang="en-US" sz="2000" dirty="0" err="1" smtClean="0"/>
              <a:t>Epp</a:t>
            </a:r>
            <a:r>
              <a:rPr lang="en-US" sz="2000" dirty="0" smtClean="0"/>
              <a:t>, Fourth (or Third) Edition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2400" dirty="0"/>
              <a:t>Weekly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C00CCF-F04E-441D-96FE-BAA99102783E}" type="slidenum">
              <a:rPr lang="en-US"/>
              <a:pPr/>
              <a:t>4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sz="3200" dirty="0"/>
              <a:t>Elements of grade:</a:t>
            </a:r>
          </a:p>
          <a:p>
            <a:pPr lvl="1"/>
            <a:r>
              <a:rPr lang="en-US" sz="2800" dirty="0"/>
              <a:t>Ten </a:t>
            </a:r>
            <a:r>
              <a:rPr lang="en-US" sz="2800" dirty="0" smtClean="0"/>
              <a:t>(or so) </a:t>
            </a:r>
            <a:r>
              <a:rPr lang="en-US" sz="2800" dirty="0"/>
              <a:t>weekly assignments	</a:t>
            </a:r>
            <a:r>
              <a:rPr lang="en-US" sz="2800" dirty="0" smtClean="0"/>
              <a:t>30</a:t>
            </a:r>
            <a:r>
              <a:rPr lang="en-US" sz="2800" dirty="0"/>
              <a:t>%</a:t>
            </a:r>
          </a:p>
          <a:p>
            <a:pPr lvl="1"/>
            <a:r>
              <a:rPr lang="en-US" sz="2800" dirty="0"/>
              <a:t>Semester examination 1		</a:t>
            </a:r>
            <a:r>
              <a:rPr lang="en-US" sz="2800" dirty="0" smtClean="0"/>
              <a:t>20%</a:t>
            </a:r>
            <a:endParaRPr lang="en-US" sz="2800" dirty="0"/>
          </a:p>
          <a:p>
            <a:pPr lvl="1"/>
            <a:r>
              <a:rPr lang="en-US" sz="2800" dirty="0"/>
              <a:t>Semester examination 2		</a:t>
            </a:r>
            <a:r>
              <a:rPr lang="en-US" sz="2800" dirty="0" smtClean="0"/>
              <a:t>20%</a:t>
            </a:r>
            <a:endParaRPr lang="en-US" sz="2800" dirty="0"/>
          </a:p>
          <a:p>
            <a:pPr lvl="1"/>
            <a:r>
              <a:rPr lang="en-US" sz="2800" dirty="0"/>
              <a:t>Final examination				</a:t>
            </a:r>
            <a:r>
              <a:rPr lang="en-US" sz="2800" dirty="0" smtClean="0"/>
              <a:t>30</a:t>
            </a:r>
            <a:r>
              <a:rPr lang="en-US" sz="2800" dirty="0"/>
              <a:t>%</a:t>
            </a:r>
          </a:p>
          <a:p>
            <a:r>
              <a:rPr lang="en-US" sz="3200" dirty="0" smtClean="0"/>
              <a:t>Scores </a:t>
            </a:r>
            <a:r>
              <a:rPr lang="en-US" sz="3200" dirty="0"/>
              <a:t>will be available from </a:t>
            </a:r>
            <a:r>
              <a:rPr lang="en-US" sz="3200" dirty="0" err="1" smtClean="0"/>
              <a:t>collab</a:t>
            </a:r>
            <a:r>
              <a:rPr lang="en-US" sz="3200" dirty="0" smtClean="0"/>
              <a:t> </a:t>
            </a:r>
            <a:r>
              <a:rPr lang="en-US" sz="3200" dirty="0"/>
              <a:t>during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others!</a:t>
            </a:r>
          </a:p>
          <a:p>
            <a:r>
              <a:rPr lang="en-US" dirty="0" smtClean="0"/>
              <a:t>Start by working problems alone</a:t>
            </a:r>
          </a:p>
          <a:p>
            <a:r>
              <a:rPr lang="en-US" dirty="0" smtClean="0"/>
              <a:t>Meet to discuss issues and </a:t>
            </a:r>
            <a:r>
              <a:rPr lang="en-US" b="1" i="1" u="sng" dirty="0" smtClean="0"/>
              <a:t>help</a:t>
            </a:r>
            <a:r>
              <a:rPr lang="en-US" dirty="0" smtClean="0"/>
              <a:t> each other with understanding</a:t>
            </a:r>
          </a:p>
          <a:p>
            <a:r>
              <a:rPr lang="en-US" dirty="0" smtClean="0"/>
              <a:t>Reconcile answers, turn </a:t>
            </a:r>
            <a:r>
              <a:rPr lang="en-US" dirty="0" smtClean="0"/>
              <a:t>in (on </a:t>
            </a:r>
            <a:r>
              <a:rPr lang="en-US" dirty="0" err="1" smtClean="0"/>
              <a:t>collab</a:t>
            </a:r>
            <a:r>
              <a:rPr lang="en-US" dirty="0" smtClean="0"/>
              <a:t>) </a:t>
            </a:r>
            <a:r>
              <a:rPr lang="en-US" b="1" i="1" u="sng" dirty="0" smtClean="0"/>
              <a:t>polished</a:t>
            </a:r>
            <a:r>
              <a:rPr lang="en-US" dirty="0" smtClean="0"/>
              <a:t> solutions</a:t>
            </a:r>
          </a:p>
          <a:p>
            <a:r>
              <a:rPr lang="en-US" dirty="0" smtClean="0"/>
              <a:t>Material handed in:</a:t>
            </a:r>
          </a:p>
          <a:p>
            <a:pPr lvl="1"/>
            <a:r>
              <a:rPr lang="en-US" dirty="0" smtClean="0"/>
              <a:t>Must have on front page the names of people who worked on the assignment as well as computing ids</a:t>
            </a:r>
          </a:p>
          <a:p>
            <a:pPr lvl="1"/>
            <a:r>
              <a:rPr lang="en-US" dirty="0" smtClean="0"/>
              <a:t>Must be your best work</a:t>
            </a:r>
          </a:p>
          <a:p>
            <a:pPr lvl="1"/>
            <a:r>
              <a:rPr lang="en-US" dirty="0" smtClean="0"/>
              <a:t>See syllabus for details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A44A4-2169-449B-A7C7-6CDCA653B3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B0197-6828-4861-AF5A-16CEF4871B5F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Examinations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53072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emester examinations:</a:t>
            </a:r>
          </a:p>
          <a:p>
            <a:pPr lvl="1"/>
            <a:r>
              <a:rPr lang="en-US" dirty="0" smtClean="0"/>
              <a:t>TBD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examination:</a:t>
            </a:r>
          </a:p>
          <a:p>
            <a:pPr lvl="1"/>
            <a:r>
              <a:rPr lang="en-US" dirty="0" smtClean="0"/>
              <a:t>Tuesday, December 9, 2014 9am - 12pm</a:t>
            </a:r>
          </a:p>
          <a:p>
            <a:r>
              <a:rPr lang="en-US" dirty="0" smtClean="0"/>
              <a:t>All exams will be:</a:t>
            </a:r>
          </a:p>
          <a:p>
            <a:pPr lvl="1"/>
            <a:r>
              <a:rPr lang="en-US" dirty="0" smtClean="0"/>
              <a:t>Closed book, closed notes, in class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34331F-22F8-4634-87F7-00ACFFD4F065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Rights and Responsibilities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Your rights are: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To have fun!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To receive significant technical information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To have material presented clearly in lectures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To have questions answered satisfactorily in: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Class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Office hours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Electronic mail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To have fun!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CCC31B-024A-4B0A-8E8E-63EC45DA2556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Rights and Responsibilities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3200" dirty="0"/>
              <a:t>Your responsibilities </a:t>
            </a:r>
            <a:r>
              <a:rPr lang="en-US" sz="3200" dirty="0" smtClean="0"/>
              <a:t>are to:</a:t>
            </a:r>
            <a:endParaRPr lang="en-US" sz="3200" dirty="0"/>
          </a:p>
          <a:p>
            <a:pPr lvl="1"/>
            <a:r>
              <a:rPr lang="en-US" sz="2800" dirty="0" smtClean="0"/>
              <a:t>Attend </a:t>
            </a:r>
            <a:r>
              <a:rPr lang="en-US" sz="2800" dirty="0"/>
              <a:t>lectures and be attentive during lectures</a:t>
            </a:r>
          </a:p>
          <a:p>
            <a:pPr lvl="1"/>
            <a:r>
              <a:rPr lang="en-US" sz="2800" dirty="0" smtClean="0"/>
              <a:t>Arrive </a:t>
            </a:r>
            <a:r>
              <a:rPr lang="en-US" sz="2800" dirty="0"/>
              <a:t>and leave lectures in a timely manner—</a:t>
            </a:r>
            <a:r>
              <a:rPr lang="en-US" sz="2800" b="1" i="1" dirty="0"/>
              <a:t>do not disturb class</a:t>
            </a:r>
          </a:p>
          <a:p>
            <a:pPr lvl="1"/>
            <a:r>
              <a:rPr lang="en-US" sz="2800" b="1" i="1" dirty="0" smtClean="0"/>
              <a:t>Ask </a:t>
            </a:r>
            <a:r>
              <a:rPr lang="en-US" sz="2800" b="1" i="1" dirty="0"/>
              <a:t>questions</a:t>
            </a:r>
            <a:r>
              <a:rPr lang="en-US" sz="2800" dirty="0"/>
              <a:t> about material you do not understand</a:t>
            </a:r>
          </a:p>
          <a:p>
            <a:pPr lvl="1"/>
            <a:r>
              <a:rPr lang="en-US" sz="2800" dirty="0" smtClean="0"/>
              <a:t>Do assignments </a:t>
            </a:r>
            <a:r>
              <a:rPr lang="en-US" sz="2800" dirty="0"/>
              <a:t>and complete them 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001340-7EF8-465B-9406-CF3DCFC18900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Rules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648200"/>
          </a:xfrm>
        </p:spPr>
        <p:txBody>
          <a:bodyPr/>
          <a:lstStyle/>
          <a:p>
            <a:r>
              <a:rPr lang="en-US" sz="2400" dirty="0"/>
              <a:t>Do not arrive late unless you have a special </a:t>
            </a:r>
            <a:r>
              <a:rPr lang="en-US" sz="2400" dirty="0" smtClean="0"/>
              <a:t>situation.</a:t>
            </a:r>
            <a:endParaRPr lang="en-US" sz="2400" dirty="0"/>
          </a:p>
          <a:p>
            <a:r>
              <a:rPr lang="en-US" sz="2400" dirty="0" smtClean="0"/>
              <a:t>Be respectful of you classmates and their learning.</a:t>
            </a:r>
            <a:endParaRPr lang="en-US" sz="2400" dirty="0"/>
          </a:p>
          <a:p>
            <a:r>
              <a:rPr lang="en-US" sz="2400" b="1" i="1" u="sng" dirty="0" smtClean="0"/>
              <a:t>Ask </a:t>
            </a:r>
            <a:r>
              <a:rPr lang="en-US" sz="2400" b="1" i="1" u="sng" dirty="0"/>
              <a:t>lots of </a:t>
            </a:r>
            <a:r>
              <a:rPr lang="en-US" sz="2400" b="1" i="1" u="sng" dirty="0" smtClean="0"/>
              <a:t>questions!</a:t>
            </a:r>
            <a:endParaRPr lang="en-US" sz="2400" b="1" i="1" u="sng" dirty="0"/>
          </a:p>
          <a:p>
            <a:r>
              <a:rPr lang="en-US" sz="2400" dirty="0"/>
              <a:t>Let the instructor know if you disagree with </a:t>
            </a:r>
            <a:r>
              <a:rPr lang="en-US" sz="2400" dirty="0" smtClean="0"/>
              <a:t>something.</a:t>
            </a:r>
            <a:endParaRPr lang="en-US" sz="2400" dirty="0"/>
          </a:p>
          <a:p>
            <a:r>
              <a:rPr lang="en-US" sz="2400" dirty="0"/>
              <a:t>Help the instructor make this class useful for </a:t>
            </a:r>
            <a:r>
              <a:rPr lang="en-US" sz="2400" dirty="0" smtClean="0"/>
              <a:t>you!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11">
      <a:dk1>
        <a:srgbClr val="000000"/>
      </a:dk1>
      <a:lt1>
        <a:srgbClr val="FFFFFF"/>
      </a:lt1>
      <a:dk2>
        <a:srgbClr val="47405A"/>
      </a:dk2>
      <a:lt2>
        <a:srgbClr val="635369"/>
      </a:lt2>
      <a:accent1>
        <a:srgbClr val="9933FF"/>
      </a:accent1>
      <a:accent2>
        <a:srgbClr val="B671C1"/>
      </a:accent2>
      <a:accent3>
        <a:srgbClr val="FFFFFF"/>
      </a:accent3>
      <a:accent4>
        <a:srgbClr val="000000"/>
      </a:accent4>
      <a:accent5>
        <a:srgbClr val="CAADFF"/>
      </a:accent5>
      <a:accent6>
        <a:srgbClr val="A566AF"/>
      </a:accent6>
      <a:hlink>
        <a:srgbClr val="800080"/>
      </a:hlink>
      <a:folHlink>
        <a:srgbClr val="660066"/>
      </a:folHlink>
    </a:clrScheme>
    <a:fontScheme name="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47405A"/>
        </a:dk2>
        <a:lt2>
          <a:srgbClr val="362D39"/>
        </a:lt2>
        <a:accent1>
          <a:srgbClr val="9933FF"/>
        </a:accent1>
        <a:accent2>
          <a:srgbClr val="B671C1"/>
        </a:accent2>
        <a:accent3>
          <a:srgbClr val="FFFFFF"/>
        </a:accent3>
        <a:accent4>
          <a:srgbClr val="000000"/>
        </a:accent4>
        <a:accent5>
          <a:srgbClr val="CAADFF"/>
        </a:accent5>
        <a:accent6>
          <a:srgbClr val="A566AF"/>
        </a:accent6>
        <a:hlink>
          <a:srgbClr val="80008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10">
        <a:dk1>
          <a:srgbClr val="000000"/>
        </a:dk1>
        <a:lt1>
          <a:srgbClr val="FFFFFF"/>
        </a:lt1>
        <a:dk2>
          <a:srgbClr val="47405A"/>
        </a:dk2>
        <a:lt2>
          <a:srgbClr val="715E78"/>
        </a:lt2>
        <a:accent1>
          <a:srgbClr val="9933FF"/>
        </a:accent1>
        <a:accent2>
          <a:srgbClr val="B671C1"/>
        </a:accent2>
        <a:accent3>
          <a:srgbClr val="FFFFFF"/>
        </a:accent3>
        <a:accent4>
          <a:srgbClr val="000000"/>
        </a:accent4>
        <a:accent5>
          <a:srgbClr val="CAADFF"/>
        </a:accent5>
        <a:accent6>
          <a:srgbClr val="A566AF"/>
        </a:accent6>
        <a:hlink>
          <a:srgbClr val="80008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11">
        <a:dk1>
          <a:srgbClr val="000000"/>
        </a:dk1>
        <a:lt1>
          <a:srgbClr val="FFFFFF"/>
        </a:lt1>
        <a:dk2>
          <a:srgbClr val="47405A"/>
        </a:dk2>
        <a:lt2>
          <a:srgbClr val="635369"/>
        </a:lt2>
        <a:accent1>
          <a:srgbClr val="9933FF"/>
        </a:accent1>
        <a:accent2>
          <a:srgbClr val="B671C1"/>
        </a:accent2>
        <a:accent3>
          <a:srgbClr val="FFFFFF"/>
        </a:accent3>
        <a:accent4>
          <a:srgbClr val="000000"/>
        </a:accent4>
        <a:accent5>
          <a:srgbClr val="CAADFF"/>
        </a:accent5>
        <a:accent6>
          <a:srgbClr val="A566AF"/>
        </a:accent6>
        <a:hlink>
          <a:srgbClr val="80008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</TotalTime>
  <Words>768</Words>
  <Application>Microsoft Office PowerPoint</Application>
  <PresentationFormat>On-screen Show (4:3)</PresentationFormat>
  <Paragraphs>210</Paragraphs>
  <Slides>25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Level</vt:lpstr>
      <vt:lpstr>Custom Design</vt:lpstr>
      <vt:lpstr>Visio</vt:lpstr>
      <vt:lpstr>CS 2102 Discrete Mathematics</vt:lpstr>
      <vt:lpstr>Course Foci</vt:lpstr>
      <vt:lpstr>Course Information</vt:lpstr>
      <vt:lpstr>Grades</vt:lpstr>
      <vt:lpstr>Assignments</vt:lpstr>
      <vt:lpstr>Examinations</vt:lpstr>
      <vt:lpstr>Rights and Responsibilities</vt:lpstr>
      <vt:lpstr>Rights and Responsibilities</vt:lpstr>
      <vt:lpstr>Class Rules</vt:lpstr>
      <vt:lpstr>Ethics</vt:lpstr>
      <vt:lpstr>PowerPoint Presentation</vt:lpstr>
      <vt:lpstr>Course Information</vt:lpstr>
      <vt:lpstr>A Big Problem—Algorithms</vt:lpstr>
      <vt:lpstr>A Big Problem—Software</vt:lpstr>
      <vt:lpstr>A Big Problem—Software</vt:lpstr>
      <vt:lpstr>Famous Computing Disasters</vt:lpstr>
      <vt:lpstr>PowerPoint Presentation</vt:lpstr>
      <vt:lpstr>PowerPoint Presentation</vt:lpstr>
      <vt:lpstr>A Big Problem—Software</vt:lpstr>
      <vt:lpstr>The Software Lifecycle</vt:lpstr>
      <vt:lpstr>Specification vs. Implementation</vt:lpstr>
      <vt:lpstr>Software Faults</vt:lpstr>
      <vt:lpstr>Mathematics of Software Engineering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Discrete Mathematics</dc:title>
  <dc:creator>John Knight</dc:creator>
  <cp:lastModifiedBy>David</cp:lastModifiedBy>
  <cp:revision>98</cp:revision>
  <dcterms:created xsi:type="dcterms:W3CDTF">2004-11-27T16:11:49Z</dcterms:created>
  <dcterms:modified xsi:type="dcterms:W3CDTF">2014-08-26T00:30:48Z</dcterms:modified>
</cp:coreProperties>
</file>