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7" r:id="rId7"/>
    <p:sldId id="261" r:id="rId8"/>
    <p:sldId id="264" r:id="rId9"/>
    <p:sldId id="263" r:id="rId10"/>
    <p:sldId id="265" r:id="rId11"/>
    <p:sldId id="266" r:id="rId12"/>
    <p:sldId id="268" r:id="rId13"/>
    <p:sldId id="270" r:id="rId14"/>
    <p:sldId id="271" r:id="rId15"/>
    <p:sldId id="272" r:id="rId16"/>
    <p:sldId id="273" r:id="rId17"/>
    <p:sldId id="274" r:id="rId18"/>
    <p:sldId id="276"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1CC0420D-A7F5-814F-808A-8101A9CCB68F}">
          <p14:sldIdLst>
            <p14:sldId id="256"/>
            <p14:sldId id="257"/>
            <p14:sldId id="258"/>
            <p14:sldId id="259"/>
            <p14:sldId id="260"/>
            <p14:sldId id="267"/>
            <p14:sldId id="261"/>
            <p14:sldId id="264"/>
            <p14:sldId id="263"/>
            <p14:sldId id="265"/>
            <p14:sldId id="266"/>
            <p14:sldId id="268"/>
            <p14:sldId id="270"/>
            <p14:sldId id="271"/>
            <p14:sldId id="272"/>
            <p14:sldId id="273"/>
            <p14:sldId id="274"/>
            <p14:sldId id="276"/>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23"/>
    <p:restoredTop sz="81612"/>
  </p:normalViewPr>
  <p:slideViewPr>
    <p:cSldViewPr snapToGrid="0">
      <p:cViewPr varScale="1">
        <p:scale>
          <a:sx n="99" d="100"/>
          <a:sy n="99" d="100"/>
        </p:scale>
        <p:origin x="12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5CA77A-1A96-054C-A63E-5CBCE5ECD7DD}" type="datetimeFigureOut">
              <a:rPr lang="en-US" smtClean="0"/>
              <a:t>5/22/24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ED5DC4-5B7C-3A43-BA15-9E4BB1355B65}" type="slidenum">
              <a:rPr lang="en-US" smtClean="0"/>
              <a:t>‹#›</a:t>
            </a:fld>
            <a:endParaRPr lang="en-US"/>
          </a:p>
        </p:txBody>
      </p:sp>
    </p:spTree>
    <p:extLst>
      <p:ext uri="{BB962C8B-B14F-4D97-AF65-F5344CB8AC3E}">
        <p14:creationId xmlns:p14="http://schemas.microsoft.com/office/powerpoint/2010/main" val="3741275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Picture sourced from DALL.E</a:t>
            </a:r>
          </a:p>
        </p:txBody>
      </p:sp>
      <p:sp>
        <p:nvSpPr>
          <p:cNvPr id="4" name="Slide Number Placeholder 3"/>
          <p:cNvSpPr>
            <a:spLocks noGrp="1"/>
          </p:cNvSpPr>
          <p:nvPr>
            <p:ph type="sldNum" sz="quarter" idx="5"/>
          </p:nvPr>
        </p:nvSpPr>
        <p:spPr/>
        <p:txBody>
          <a:bodyPr/>
          <a:lstStyle/>
          <a:p>
            <a:fld id="{6FED5DC4-5B7C-3A43-BA15-9E4BB1355B65}" type="slidenum">
              <a:rPr lang="en-US" smtClean="0"/>
              <a:t>1</a:t>
            </a:fld>
            <a:endParaRPr lang="en-US"/>
          </a:p>
        </p:txBody>
      </p:sp>
    </p:spTree>
    <p:extLst>
      <p:ext uri="{BB962C8B-B14F-4D97-AF65-F5344CB8AC3E}">
        <p14:creationId xmlns:p14="http://schemas.microsoft.com/office/powerpoint/2010/main" val="3392080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 chart showing 1781 for Personal Growth</a:t>
            </a:r>
          </a:p>
        </p:txBody>
      </p:sp>
      <p:sp>
        <p:nvSpPr>
          <p:cNvPr id="4" name="Slide Number Placeholder 3"/>
          <p:cNvSpPr>
            <a:spLocks noGrp="1"/>
          </p:cNvSpPr>
          <p:nvPr>
            <p:ph type="sldNum" sz="quarter" idx="5"/>
          </p:nvPr>
        </p:nvSpPr>
        <p:spPr/>
        <p:txBody>
          <a:bodyPr/>
          <a:lstStyle/>
          <a:p>
            <a:fld id="{6FED5DC4-5B7C-3A43-BA15-9E4BB1355B65}" type="slidenum">
              <a:rPr lang="en-US" smtClean="0"/>
              <a:t>12</a:t>
            </a:fld>
            <a:endParaRPr lang="en-US"/>
          </a:p>
        </p:txBody>
      </p:sp>
    </p:spTree>
    <p:extLst>
      <p:ext uri="{BB962C8B-B14F-4D97-AF65-F5344CB8AC3E}">
        <p14:creationId xmlns:p14="http://schemas.microsoft.com/office/powerpoint/2010/main" val="3644254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121"/>
                </a:solidFill>
                <a:effectLst/>
                <a:highlight>
                  <a:srgbClr val="FFFFFF"/>
                </a:highlight>
                <a:latin typeface="Courier New" panose="02070309020205020404" pitchFamily="49" charset="0"/>
              </a:rPr>
              <a:t>Bar chart : Most Retweeted Tweet: RT @</a:t>
            </a:r>
            <a:r>
              <a:rPr lang="en-US" b="0" i="0" dirty="0" err="1">
                <a:solidFill>
                  <a:srgbClr val="212121"/>
                </a:solidFill>
                <a:effectLst/>
                <a:highlight>
                  <a:srgbClr val="FFFFFF"/>
                </a:highlight>
                <a:latin typeface="Courier New" panose="02070309020205020404" pitchFamily="49" charset="0"/>
              </a:rPr>
              <a:t>TweetLikeAGirI</a:t>
            </a:r>
            <a:r>
              <a:rPr lang="en-US" b="0" i="0" dirty="0">
                <a:solidFill>
                  <a:srgbClr val="212121"/>
                </a:solidFill>
                <a:effectLst/>
                <a:highlight>
                  <a:srgbClr val="FFFFFF"/>
                </a:highlight>
                <a:latin typeface="Courier New" panose="02070309020205020404" pitchFamily="49" charset="0"/>
              </a:rPr>
              <a:t>: my only New Years resolution is to not spend money on food I honestly might be rich by 2016 Retweets: 4234.0 State: TX Gender: female Resolution Category: Finance</a:t>
            </a:r>
            <a:endParaRPr lang="en-US" dirty="0"/>
          </a:p>
        </p:txBody>
      </p:sp>
      <p:sp>
        <p:nvSpPr>
          <p:cNvPr id="4" name="Slide Number Placeholder 3"/>
          <p:cNvSpPr>
            <a:spLocks noGrp="1"/>
          </p:cNvSpPr>
          <p:nvPr>
            <p:ph type="sldNum" sz="quarter" idx="5"/>
          </p:nvPr>
        </p:nvSpPr>
        <p:spPr/>
        <p:txBody>
          <a:bodyPr/>
          <a:lstStyle/>
          <a:p>
            <a:fld id="{6FED5DC4-5B7C-3A43-BA15-9E4BB1355B65}" type="slidenum">
              <a:rPr lang="en-US" smtClean="0"/>
              <a:t>13</a:t>
            </a:fld>
            <a:endParaRPr lang="en-US"/>
          </a:p>
        </p:txBody>
      </p:sp>
    </p:spTree>
    <p:extLst>
      <p:ext uri="{BB962C8B-B14F-4D97-AF65-F5344CB8AC3E}">
        <p14:creationId xmlns:p14="http://schemas.microsoft.com/office/powerpoint/2010/main" val="4256590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dataset after filtering by each state and converting empty values to Nan</a:t>
            </a:r>
          </a:p>
        </p:txBody>
      </p:sp>
      <p:sp>
        <p:nvSpPr>
          <p:cNvPr id="4" name="Slide Number Placeholder 3"/>
          <p:cNvSpPr>
            <a:spLocks noGrp="1"/>
          </p:cNvSpPr>
          <p:nvPr>
            <p:ph type="sldNum" sz="quarter" idx="5"/>
          </p:nvPr>
        </p:nvSpPr>
        <p:spPr/>
        <p:txBody>
          <a:bodyPr/>
          <a:lstStyle/>
          <a:p>
            <a:fld id="{6FED5DC4-5B7C-3A43-BA15-9E4BB1355B65}" type="slidenum">
              <a:rPr lang="en-US" smtClean="0"/>
              <a:t>14</a:t>
            </a:fld>
            <a:endParaRPr lang="en-US"/>
          </a:p>
        </p:txBody>
      </p:sp>
    </p:spTree>
    <p:extLst>
      <p:ext uri="{BB962C8B-B14F-4D97-AF65-F5344CB8AC3E}">
        <p14:creationId xmlns:p14="http://schemas.microsoft.com/office/powerpoint/2010/main" val="3160678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Purpose: To extract additional meaningful information from existing data.</a:t>
            </a:r>
          </a:p>
          <a:p>
            <a:pPr algn="l">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Approach: Analyze the text of the tweets to identify common words or phrases that might indicate a resolution's seriousness or likelihood to be maintained.</a:t>
            </a:r>
          </a:p>
          <a:p>
            <a:pPr algn="l">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Recommendation System: Develop a rule-based or machine learning model that recommends fitness apps or websites if specific keywords are mentioned.</a:t>
            </a:r>
          </a:p>
          <a:p>
            <a:endParaRPr lang="en-US" dirty="0"/>
          </a:p>
        </p:txBody>
      </p:sp>
      <p:sp>
        <p:nvSpPr>
          <p:cNvPr id="4" name="Slide Number Placeholder 3"/>
          <p:cNvSpPr>
            <a:spLocks noGrp="1"/>
          </p:cNvSpPr>
          <p:nvPr>
            <p:ph type="sldNum" sz="quarter" idx="5"/>
          </p:nvPr>
        </p:nvSpPr>
        <p:spPr/>
        <p:txBody>
          <a:bodyPr/>
          <a:lstStyle/>
          <a:p>
            <a:fld id="{6FED5DC4-5B7C-3A43-BA15-9E4BB1355B65}" type="slidenum">
              <a:rPr lang="en-US" smtClean="0"/>
              <a:t>15</a:t>
            </a:fld>
            <a:endParaRPr lang="en-US"/>
          </a:p>
        </p:txBody>
      </p:sp>
    </p:spTree>
    <p:extLst>
      <p:ext uri="{BB962C8B-B14F-4D97-AF65-F5344CB8AC3E}">
        <p14:creationId xmlns:p14="http://schemas.microsoft.com/office/powerpoint/2010/main" val="3351038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1" dirty="0">
                <a:solidFill>
                  <a:srgbClr val="212121"/>
                </a:solidFill>
                <a:effectLst/>
                <a:highlight>
                  <a:srgbClr val="FFFFFF"/>
                </a:highlight>
                <a:latin typeface="Roboto" panose="02000000000000000000" pitchFamily="2" charset="0"/>
              </a:rPr>
              <a:t>Deciding whether to delete or keep null values:</a:t>
            </a:r>
            <a:r>
              <a:rPr lang="en-US" b="0" i="0" dirty="0">
                <a:solidFill>
                  <a:srgbClr val="212121"/>
                </a:solidFill>
                <a:effectLst/>
                <a:highlight>
                  <a:srgbClr val="FFFFFF"/>
                </a:highlight>
                <a:latin typeface="Roboto" panose="02000000000000000000" pitchFamily="2" charset="0"/>
              </a:rPr>
              <a:t> One of the challenges faced was determining whether to retain or remove rows with null values. This decision was crucial as it impacted the integrity and completeness of the data analysis.</a:t>
            </a:r>
          </a:p>
          <a:p>
            <a:pPr algn="l">
              <a:buFont typeface="Arial" panose="020B0604020202020204" pitchFamily="34" charset="0"/>
              <a:buChar char="•"/>
            </a:pPr>
            <a:r>
              <a:rPr lang="en-US" b="1" i="1" dirty="0">
                <a:solidFill>
                  <a:srgbClr val="212121"/>
                </a:solidFill>
                <a:effectLst/>
                <a:highlight>
                  <a:srgbClr val="FFFFFF"/>
                </a:highlight>
                <a:latin typeface="Roboto" panose="02000000000000000000" pitchFamily="2" charset="0"/>
              </a:rPr>
              <a:t>Identifying the origin and author of the most popular tweet:</a:t>
            </a:r>
            <a:r>
              <a:rPr lang="en-US" b="0" i="0" dirty="0">
                <a:solidFill>
                  <a:srgbClr val="212121"/>
                </a:solidFill>
                <a:effectLst/>
                <a:highlight>
                  <a:srgbClr val="FFFFFF"/>
                </a:highlight>
                <a:latin typeface="Roboto" panose="02000000000000000000" pitchFamily="2" charset="0"/>
              </a:rPr>
              <a:t> Successfully implemented a method to locate the most retweeted tweet, providing insights into the geographic origin and demographic (gender) of the user who posted it.</a:t>
            </a:r>
          </a:p>
          <a:p>
            <a:pPr algn="l">
              <a:buFont typeface="Arial" panose="020B0604020202020204" pitchFamily="34" charset="0"/>
              <a:buChar char="•"/>
            </a:pPr>
            <a:r>
              <a:rPr lang="en-US" b="1" i="1" dirty="0">
                <a:solidFill>
                  <a:srgbClr val="212121"/>
                </a:solidFill>
                <a:effectLst/>
                <a:highlight>
                  <a:srgbClr val="FFFFFF"/>
                </a:highlight>
                <a:latin typeface="Roboto" panose="02000000000000000000" pitchFamily="2" charset="0"/>
              </a:rPr>
              <a:t>Determining the state with the highest number of tweets:</a:t>
            </a:r>
            <a:r>
              <a:rPr lang="en-US" b="0" i="0" dirty="0">
                <a:solidFill>
                  <a:srgbClr val="212121"/>
                </a:solidFill>
                <a:effectLst/>
                <a:highlight>
                  <a:srgbClr val="FFFFFF"/>
                </a:highlight>
                <a:latin typeface="Roboto" panose="02000000000000000000" pitchFamily="2" charset="0"/>
              </a:rPr>
              <a:t> Developed a procedure to count and visualize tweets by state, enabling the identification of the state with the highest tweet activity. This analysis highlighted regional trends and user engagement.</a:t>
            </a:r>
          </a:p>
          <a:p>
            <a:pPr algn="l">
              <a:buFont typeface="Arial" panose="020B0604020202020204" pitchFamily="34" charset="0"/>
              <a:buChar char="•"/>
            </a:pPr>
            <a:r>
              <a:rPr lang="en-US" b="1" i="1" dirty="0">
                <a:solidFill>
                  <a:srgbClr val="212121"/>
                </a:solidFill>
                <a:effectLst/>
                <a:highlight>
                  <a:srgbClr val="FFFFFF"/>
                </a:highlight>
                <a:latin typeface="Roboto" panose="02000000000000000000" pitchFamily="2" charset="0"/>
              </a:rPr>
              <a:t>Filtering</a:t>
            </a:r>
            <a:r>
              <a:rPr lang="en-US" b="0" i="0" dirty="0">
                <a:solidFill>
                  <a:srgbClr val="212121"/>
                </a:solidFill>
                <a:effectLst/>
                <a:highlight>
                  <a:srgbClr val="FFFFFF"/>
                </a:highlight>
                <a:latin typeface="Roboto" panose="02000000000000000000" pitchFamily="2" charset="0"/>
              </a:rPr>
              <a:t>: Filters the dataset to include only tweets from each state was not an easy task to do, it took longer than </a:t>
            </a:r>
            <a:r>
              <a:rPr lang="en-US" b="0" i="0" dirty="0" err="1">
                <a:solidFill>
                  <a:srgbClr val="212121"/>
                </a:solidFill>
                <a:effectLst/>
                <a:highlight>
                  <a:srgbClr val="FFFFFF"/>
                </a:highlight>
                <a:latin typeface="Roboto" panose="02000000000000000000" pitchFamily="2" charset="0"/>
              </a:rPr>
              <a:t>anticpated</a:t>
            </a:r>
            <a:r>
              <a:rPr lang="en-US" b="0" i="0" dirty="0">
                <a:solidFill>
                  <a:srgbClr val="212121"/>
                </a:solidFill>
                <a:effectLst/>
                <a:highlight>
                  <a:srgbClr val="FFFFFF"/>
                </a:highlight>
                <a:latin typeface="Roboto" panose="02000000000000000000" pitchFamily="2" charset="0"/>
              </a:rPr>
              <a:t>. Had to increase the Increase the </a:t>
            </a:r>
            <a:r>
              <a:rPr lang="en-US" b="0" i="0" dirty="0" err="1">
                <a:solidFill>
                  <a:srgbClr val="212121"/>
                </a:solidFill>
                <a:effectLst/>
                <a:highlight>
                  <a:srgbClr val="FFFFFF"/>
                </a:highlight>
                <a:latin typeface="Roboto" panose="02000000000000000000" pitchFamily="2" charset="0"/>
              </a:rPr>
              <a:t>IOPub</a:t>
            </a:r>
            <a:r>
              <a:rPr lang="en-US" b="0" i="0" dirty="0">
                <a:solidFill>
                  <a:srgbClr val="212121"/>
                </a:solidFill>
                <a:effectLst/>
                <a:highlight>
                  <a:srgbClr val="FFFFFF"/>
                </a:highlight>
                <a:latin typeface="Roboto" panose="02000000000000000000" pitchFamily="2" charset="0"/>
              </a:rPr>
              <a:t> data rate limit to run the code as well</a:t>
            </a:r>
          </a:p>
          <a:p>
            <a:endParaRPr lang="en-US" dirty="0"/>
          </a:p>
        </p:txBody>
      </p:sp>
      <p:sp>
        <p:nvSpPr>
          <p:cNvPr id="4" name="Slide Number Placeholder 3"/>
          <p:cNvSpPr>
            <a:spLocks noGrp="1"/>
          </p:cNvSpPr>
          <p:nvPr>
            <p:ph type="sldNum" sz="quarter" idx="5"/>
          </p:nvPr>
        </p:nvSpPr>
        <p:spPr/>
        <p:txBody>
          <a:bodyPr/>
          <a:lstStyle/>
          <a:p>
            <a:fld id="{6FED5DC4-5B7C-3A43-BA15-9E4BB1355B65}" type="slidenum">
              <a:rPr lang="en-US" smtClean="0"/>
              <a:t>16</a:t>
            </a:fld>
            <a:endParaRPr lang="en-US"/>
          </a:p>
        </p:txBody>
      </p:sp>
    </p:spTree>
    <p:extLst>
      <p:ext uri="{BB962C8B-B14F-4D97-AF65-F5344CB8AC3E}">
        <p14:creationId xmlns:p14="http://schemas.microsoft.com/office/powerpoint/2010/main" val="3248581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12121"/>
                </a:solidFill>
                <a:effectLst/>
                <a:highlight>
                  <a:srgbClr val="FFFFFF"/>
                </a:highlight>
                <a:latin typeface="Roboto" panose="02000000000000000000" pitchFamily="2" charset="0"/>
              </a:rPr>
              <a:t>- </a:t>
            </a:r>
            <a:r>
              <a:rPr lang="en-US" b="1" i="1" dirty="0">
                <a:solidFill>
                  <a:srgbClr val="212121"/>
                </a:solidFill>
                <a:effectLst/>
                <a:highlight>
                  <a:srgbClr val="FFFFFF"/>
                </a:highlight>
                <a:latin typeface="Roboto" panose="02000000000000000000" pitchFamily="2" charset="0"/>
              </a:rPr>
              <a:t>Popularity of Personal Growth Resolutions:</a:t>
            </a:r>
            <a:endParaRPr lang="en-US" b="0" i="0" dirty="0">
              <a:solidFill>
                <a:srgbClr val="212121"/>
              </a:solidFill>
              <a:effectLst/>
              <a:highlight>
                <a:srgbClr val="FFFFFF"/>
              </a:highlight>
              <a:latin typeface="Roboto" panose="02000000000000000000" pitchFamily="2" charset="0"/>
            </a:endParaRPr>
          </a:p>
          <a:p>
            <a:pPr algn="l">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Personal growth resolutions emerged as the most popular category, indicating a widespread interest in self-improvement among Twitter users.</a:t>
            </a:r>
          </a:p>
          <a:p>
            <a:pPr algn="l"/>
            <a:r>
              <a:rPr lang="en-US" b="0" i="0" dirty="0">
                <a:solidFill>
                  <a:srgbClr val="212121"/>
                </a:solidFill>
                <a:effectLst/>
                <a:highlight>
                  <a:srgbClr val="FFFFFF"/>
                </a:highlight>
                <a:latin typeface="Roboto" panose="02000000000000000000" pitchFamily="2" charset="0"/>
              </a:rPr>
              <a:t>2- </a:t>
            </a:r>
            <a:r>
              <a:rPr lang="en-US" b="1" i="1" dirty="0">
                <a:solidFill>
                  <a:srgbClr val="212121"/>
                </a:solidFill>
                <a:effectLst/>
                <a:highlight>
                  <a:srgbClr val="FFFFFF"/>
                </a:highlight>
                <a:latin typeface="Roboto" panose="02000000000000000000" pitchFamily="2" charset="0"/>
              </a:rPr>
              <a:t>State-wise Tweet Distribution:</a:t>
            </a:r>
            <a:endParaRPr lang="en-US" b="0" i="0" dirty="0">
              <a:solidFill>
                <a:srgbClr val="212121"/>
              </a:solidFill>
              <a:effectLst/>
              <a:highlight>
                <a:srgbClr val="FFFFFF"/>
              </a:highlight>
              <a:latin typeface="Roboto" panose="02000000000000000000" pitchFamily="2" charset="0"/>
            </a:endParaRPr>
          </a:p>
          <a:p>
            <a:pPr algn="l">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California has the highest number of tweets related to New Year resolutions, suggesting regional differences in how people engage with New Year resolutions on social media.</a:t>
            </a:r>
          </a:p>
          <a:p>
            <a:pPr algn="l"/>
            <a:r>
              <a:rPr lang="en-US" b="0" i="0" dirty="0">
                <a:solidFill>
                  <a:srgbClr val="212121"/>
                </a:solidFill>
                <a:effectLst/>
                <a:highlight>
                  <a:srgbClr val="FFFFFF"/>
                </a:highlight>
                <a:latin typeface="Roboto" panose="02000000000000000000" pitchFamily="2" charset="0"/>
              </a:rPr>
              <a:t>3- </a:t>
            </a:r>
            <a:r>
              <a:rPr lang="en-US" b="1" i="1" dirty="0">
                <a:solidFill>
                  <a:srgbClr val="212121"/>
                </a:solidFill>
                <a:effectLst/>
                <a:highlight>
                  <a:srgbClr val="FFFFFF"/>
                </a:highlight>
                <a:latin typeface="Roboto" panose="02000000000000000000" pitchFamily="2" charset="0"/>
              </a:rPr>
              <a:t>Common Resolution Themes:</a:t>
            </a:r>
            <a:endParaRPr lang="en-US" b="0" i="0" dirty="0">
              <a:solidFill>
                <a:srgbClr val="212121"/>
              </a:solidFill>
              <a:effectLst/>
              <a:highlight>
                <a:srgbClr val="FFFFFF"/>
              </a:highlight>
              <a:latin typeface="Roboto" panose="02000000000000000000" pitchFamily="2" charset="0"/>
            </a:endParaRPr>
          </a:p>
          <a:p>
            <a:pPr algn="l">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Other common resolution themes include health and fitness, career, and education/training, reflecting areas where individuals commonly seek to make changes at the start of a new year.</a:t>
            </a:r>
          </a:p>
          <a:p>
            <a:pPr algn="l"/>
            <a:r>
              <a:rPr lang="en-US" b="0" i="0" dirty="0">
                <a:solidFill>
                  <a:srgbClr val="212121"/>
                </a:solidFill>
                <a:effectLst/>
                <a:highlight>
                  <a:srgbClr val="FFFFFF"/>
                </a:highlight>
                <a:latin typeface="Roboto" panose="02000000000000000000" pitchFamily="2" charset="0"/>
              </a:rPr>
              <a:t>4 - </a:t>
            </a:r>
            <a:r>
              <a:rPr lang="en-US" b="1" i="1" dirty="0">
                <a:solidFill>
                  <a:srgbClr val="212121"/>
                </a:solidFill>
                <a:effectLst/>
                <a:highlight>
                  <a:srgbClr val="FFFFFF"/>
                </a:highlight>
                <a:latin typeface="Roboto" panose="02000000000000000000" pitchFamily="2" charset="0"/>
              </a:rPr>
              <a:t>Number 1 Retweeted Tweet:</a:t>
            </a:r>
            <a:endParaRPr lang="en-US" b="0" i="0" dirty="0">
              <a:solidFill>
                <a:srgbClr val="212121"/>
              </a:solidFill>
              <a:effectLst/>
              <a:highlight>
                <a:srgbClr val="FFFFFF"/>
              </a:highlight>
              <a:latin typeface="Roboto" panose="02000000000000000000" pitchFamily="2" charset="0"/>
            </a:endParaRPr>
          </a:p>
          <a:p>
            <a:pPr algn="l">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Female from Texas takes the spot for the number 1 retweeted tweet with 4234 and it falls under the category of finance</a:t>
            </a:r>
          </a:p>
          <a:p>
            <a:pPr algn="l"/>
            <a:r>
              <a:rPr lang="en-US" b="0" i="0" dirty="0">
                <a:solidFill>
                  <a:srgbClr val="212121"/>
                </a:solidFill>
                <a:effectLst/>
                <a:highlight>
                  <a:srgbClr val="FFFFFF"/>
                </a:highlight>
                <a:latin typeface="Roboto" panose="02000000000000000000" pitchFamily="2" charset="0"/>
              </a:rPr>
              <a:t>5 -</a:t>
            </a:r>
            <a:r>
              <a:rPr lang="en-US" b="1" i="1" dirty="0">
                <a:solidFill>
                  <a:srgbClr val="212121"/>
                </a:solidFill>
                <a:effectLst/>
                <a:highlight>
                  <a:srgbClr val="FFFFFF"/>
                </a:highlight>
                <a:latin typeface="Roboto" panose="02000000000000000000" pitchFamily="2" charset="0"/>
              </a:rPr>
              <a:t>Data Analysis:</a:t>
            </a:r>
            <a:endParaRPr lang="en-US" b="0" i="0" dirty="0">
              <a:solidFill>
                <a:srgbClr val="212121"/>
              </a:solidFill>
              <a:effectLst/>
              <a:highlight>
                <a:srgbClr val="FFFFFF"/>
              </a:highlight>
              <a:latin typeface="Roboto" panose="02000000000000000000" pitchFamily="2" charset="0"/>
            </a:endParaRPr>
          </a:p>
          <a:p>
            <a:pPr algn="l">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Performing Data Analysis (DA) with Python and Pandas is significantly more efficient than manually examining a document to extract the insights mentioned above.</a:t>
            </a:r>
          </a:p>
          <a:p>
            <a:endParaRPr lang="en-US" dirty="0"/>
          </a:p>
        </p:txBody>
      </p:sp>
      <p:sp>
        <p:nvSpPr>
          <p:cNvPr id="4" name="Slide Number Placeholder 3"/>
          <p:cNvSpPr>
            <a:spLocks noGrp="1"/>
          </p:cNvSpPr>
          <p:nvPr>
            <p:ph type="sldNum" sz="quarter" idx="5"/>
          </p:nvPr>
        </p:nvSpPr>
        <p:spPr/>
        <p:txBody>
          <a:bodyPr/>
          <a:lstStyle/>
          <a:p>
            <a:fld id="{6FED5DC4-5B7C-3A43-BA15-9E4BB1355B65}" type="slidenum">
              <a:rPr lang="en-US" smtClean="0"/>
              <a:t>17</a:t>
            </a:fld>
            <a:endParaRPr lang="en-US"/>
          </a:p>
        </p:txBody>
      </p:sp>
    </p:spTree>
    <p:extLst>
      <p:ext uri="{BB962C8B-B14F-4D97-AF65-F5344CB8AC3E}">
        <p14:creationId xmlns:p14="http://schemas.microsoft.com/office/powerpoint/2010/main" val="2089425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0D0D0D"/>
                </a:solidFill>
                <a:effectLst/>
                <a:highlight>
                  <a:srgbClr val="FFFFFF"/>
                </a:highlight>
                <a:latin typeface="Söhne"/>
              </a:rPr>
              <a:t>Purpose of the Study</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1" i="0" dirty="0">
                <a:solidFill>
                  <a:srgbClr val="0D0D0D"/>
                </a:solidFill>
                <a:effectLst/>
                <a:highlight>
                  <a:srgbClr val="FFFFFF"/>
                </a:highlight>
                <a:latin typeface="Söhne"/>
              </a:rPr>
              <a:t>Motivation</a:t>
            </a:r>
            <a:r>
              <a:rPr lang="en-US" b="0" i="0" dirty="0">
                <a:solidFill>
                  <a:srgbClr val="0D0D0D"/>
                </a:solidFill>
                <a:effectLst/>
                <a:highlight>
                  <a:srgbClr val="FFFFFF"/>
                </a:highlight>
                <a:latin typeface="Söhne"/>
              </a:rPr>
              <a:t>: Mention that New Year resolutions are a common tradition and can reveal a lot about people's priorities and aspirations.</a:t>
            </a:r>
          </a:p>
          <a:p>
            <a:pPr marL="742950" lvl="1" indent="-285750" algn="l">
              <a:buFont typeface="+mj-lt"/>
              <a:buAutoNum type="arabicPeriod"/>
            </a:pPr>
            <a:r>
              <a:rPr lang="en-US" b="1" i="0" dirty="0">
                <a:solidFill>
                  <a:srgbClr val="0D0D0D"/>
                </a:solidFill>
                <a:effectLst/>
                <a:highlight>
                  <a:srgbClr val="FFFFFF"/>
                </a:highlight>
                <a:latin typeface="Söhne"/>
              </a:rPr>
              <a:t>Relevance</a:t>
            </a:r>
            <a:r>
              <a:rPr lang="en-US" b="0" i="0" dirty="0">
                <a:solidFill>
                  <a:srgbClr val="0D0D0D"/>
                </a:solidFill>
                <a:effectLst/>
                <a:highlight>
                  <a:srgbClr val="FFFFFF"/>
                </a:highlight>
                <a:latin typeface="Söhne"/>
              </a:rPr>
              <a:t>: Highlight why it's interesting to study these resolutions, such as understanding societal trends and identifying common goals.</a:t>
            </a:r>
          </a:p>
          <a:p>
            <a:pPr algn="l">
              <a:buFont typeface="+mj-lt"/>
              <a:buAutoNum type="arabicPeriod"/>
            </a:pPr>
            <a:r>
              <a:rPr lang="en-US" b="1" i="0" dirty="0">
                <a:solidFill>
                  <a:srgbClr val="0D0D0D"/>
                </a:solidFill>
                <a:effectLst/>
                <a:highlight>
                  <a:srgbClr val="FFFFFF"/>
                </a:highlight>
                <a:latin typeface="Söhne"/>
              </a:rPr>
              <a:t>Objective</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1" i="0" dirty="0">
                <a:solidFill>
                  <a:srgbClr val="0D0D0D"/>
                </a:solidFill>
                <a:effectLst/>
                <a:highlight>
                  <a:srgbClr val="FFFFFF"/>
                </a:highlight>
                <a:latin typeface="Söhne"/>
              </a:rPr>
              <a:t>Aim</a:t>
            </a:r>
            <a:r>
              <a:rPr lang="en-US" b="0" i="0" dirty="0">
                <a:solidFill>
                  <a:srgbClr val="0D0D0D"/>
                </a:solidFill>
                <a:effectLst/>
                <a:highlight>
                  <a:srgbClr val="FFFFFF"/>
                </a:highlight>
                <a:latin typeface="Söhne"/>
              </a:rPr>
              <a:t>: aim is to analyze the resolutions dataset.</a:t>
            </a:r>
          </a:p>
          <a:p>
            <a:pPr marL="742950" lvl="1" indent="-285750" algn="l">
              <a:buFont typeface="+mj-lt"/>
              <a:buAutoNum type="arabicPeriod"/>
            </a:pPr>
            <a:r>
              <a:rPr lang="en-US" b="1" i="0" dirty="0">
                <a:solidFill>
                  <a:srgbClr val="0D0D0D"/>
                </a:solidFill>
                <a:effectLst/>
                <a:highlight>
                  <a:srgbClr val="FFFFFF"/>
                </a:highlight>
                <a:latin typeface="Söhne"/>
              </a:rPr>
              <a:t>Key Questions</a:t>
            </a:r>
            <a:r>
              <a:rPr lang="en-US" b="0" i="0" dirty="0">
                <a:solidFill>
                  <a:srgbClr val="0D0D0D"/>
                </a:solidFill>
                <a:effectLst/>
                <a:highlight>
                  <a:srgbClr val="FFFFFF"/>
                </a:highlight>
                <a:latin typeface="Söhne"/>
              </a:rPr>
              <a:t>: answer questions seeking to answer through the analysis.</a:t>
            </a:r>
          </a:p>
          <a:p>
            <a:pPr algn="l">
              <a:buFont typeface="+mj-lt"/>
              <a:buAutoNum type="arabicPeriod"/>
            </a:pPr>
            <a:r>
              <a:rPr lang="en-US" b="1" i="0" dirty="0">
                <a:solidFill>
                  <a:srgbClr val="0D0D0D"/>
                </a:solidFill>
                <a:effectLst/>
                <a:highlight>
                  <a:srgbClr val="FFFFFF"/>
                </a:highlight>
                <a:latin typeface="Söhne"/>
              </a:rPr>
              <a:t>Scope</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1" i="0" dirty="0">
                <a:solidFill>
                  <a:srgbClr val="0D0D0D"/>
                </a:solidFill>
                <a:effectLst/>
                <a:highlight>
                  <a:srgbClr val="FFFFFF"/>
                </a:highlight>
                <a:latin typeface="Söhne"/>
              </a:rPr>
              <a:t>Dataset</a:t>
            </a:r>
            <a:r>
              <a:rPr lang="en-US" b="0" i="0" dirty="0">
                <a:solidFill>
                  <a:srgbClr val="0D0D0D"/>
                </a:solidFill>
                <a:effectLst/>
                <a:highlight>
                  <a:srgbClr val="FFFFFF"/>
                </a:highlight>
                <a:latin typeface="Söhne"/>
              </a:rPr>
              <a:t>: describe the dataset and  mentioning its source (Kaggle).</a:t>
            </a:r>
          </a:p>
          <a:p>
            <a:pPr marL="742950" lvl="1" indent="-285750" algn="l">
              <a:buFont typeface="+mj-lt"/>
              <a:buAutoNum type="arabicPeriod"/>
            </a:pPr>
            <a:r>
              <a:rPr lang="en-US" b="1" i="0" dirty="0">
                <a:solidFill>
                  <a:srgbClr val="0D0D0D"/>
                </a:solidFill>
                <a:effectLst/>
                <a:highlight>
                  <a:srgbClr val="FFFFFF"/>
                </a:highlight>
                <a:latin typeface="Söhne"/>
              </a:rPr>
              <a:t>Focus</a:t>
            </a:r>
            <a:r>
              <a:rPr lang="en-US" b="0" i="0" dirty="0">
                <a:solidFill>
                  <a:srgbClr val="0D0D0D"/>
                </a:solidFill>
                <a:effectLst/>
                <a:highlight>
                  <a:srgbClr val="FFFFFF"/>
                </a:highlight>
                <a:latin typeface="Söhne"/>
              </a:rPr>
              <a:t>: Summarize the specific aspects of the data you will be analyzing, such as categories of resolutions, demographic variations, and social media engagement.</a:t>
            </a:r>
          </a:p>
          <a:p>
            <a:endParaRPr lang="en-US" dirty="0"/>
          </a:p>
        </p:txBody>
      </p:sp>
      <p:sp>
        <p:nvSpPr>
          <p:cNvPr id="4" name="Slide Number Placeholder 3"/>
          <p:cNvSpPr>
            <a:spLocks noGrp="1"/>
          </p:cNvSpPr>
          <p:nvPr>
            <p:ph type="sldNum" sz="quarter" idx="5"/>
          </p:nvPr>
        </p:nvSpPr>
        <p:spPr/>
        <p:txBody>
          <a:bodyPr/>
          <a:lstStyle/>
          <a:p>
            <a:fld id="{6FED5DC4-5B7C-3A43-BA15-9E4BB1355B65}" type="slidenum">
              <a:rPr lang="en-US" smtClean="0"/>
              <a:t>3</a:t>
            </a:fld>
            <a:endParaRPr lang="en-US"/>
          </a:p>
        </p:txBody>
      </p:sp>
    </p:spTree>
    <p:extLst>
      <p:ext uri="{BB962C8B-B14F-4D97-AF65-F5344CB8AC3E}">
        <p14:creationId xmlns:p14="http://schemas.microsoft.com/office/powerpoint/2010/main" val="2346495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0D0D0D"/>
                </a:solidFill>
                <a:effectLst/>
                <a:highlight>
                  <a:srgbClr val="FFFFFF"/>
                </a:highlight>
                <a:latin typeface="Söhne"/>
              </a:rPr>
              <a:t>Problem Statement</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1" i="0" dirty="0">
                <a:solidFill>
                  <a:srgbClr val="0D0D0D"/>
                </a:solidFill>
                <a:effectLst/>
                <a:highlight>
                  <a:srgbClr val="FFFFFF"/>
                </a:highlight>
                <a:latin typeface="Söhne"/>
              </a:rPr>
              <a:t>Context</a:t>
            </a:r>
            <a:r>
              <a:rPr lang="en-US" b="0" i="0" dirty="0">
                <a:solidFill>
                  <a:srgbClr val="0D0D0D"/>
                </a:solidFill>
                <a:effectLst/>
                <a:highlight>
                  <a:srgbClr val="FFFFFF"/>
                </a:highlight>
                <a:latin typeface="Söhne"/>
              </a:rPr>
              <a:t>:</a:t>
            </a:r>
          </a:p>
          <a:p>
            <a:pPr marL="1143000" lvl="2" indent="-228600" algn="l">
              <a:buFont typeface="+mj-lt"/>
              <a:buAutoNum type="arabicPeriod"/>
            </a:pPr>
            <a:r>
              <a:rPr lang="en-US" b="0" i="0" dirty="0">
                <a:solidFill>
                  <a:srgbClr val="0D0D0D"/>
                </a:solidFill>
                <a:effectLst/>
                <a:highlight>
                  <a:srgbClr val="FFFFFF"/>
                </a:highlight>
                <a:latin typeface="Söhne"/>
              </a:rPr>
              <a:t>Highlighting the widespread practice of making New Year resolutions and their significance in understanding societal and individual trends.</a:t>
            </a:r>
          </a:p>
          <a:p>
            <a:pPr marL="742950" lvl="1" indent="-285750" algn="l">
              <a:buFont typeface="+mj-lt"/>
              <a:buAutoNum type="arabicPeriod"/>
            </a:pPr>
            <a:r>
              <a:rPr lang="en-US" b="1" i="0" dirty="0">
                <a:solidFill>
                  <a:srgbClr val="0D0D0D"/>
                </a:solidFill>
                <a:effectLst/>
                <a:highlight>
                  <a:srgbClr val="FFFFFF"/>
                </a:highlight>
                <a:latin typeface="Söhne"/>
              </a:rPr>
              <a:t>Objective</a:t>
            </a:r>
            <a:r>
              <a:rPr lang="en-US" b="0" i="0" dirty="0">
                <a:solidFill>
                  <a:srgbClr val="0D0D0D"/>
                </a:solidFill>
                <a:effectLst/>
                <a:highlight>
                  <a:srgbClr val="FFFFFF"/>
                </a:highlight>
                <a:latin typeface="Söhne"/>
              </a:rPr>
              <a:t>:</a:t>
            </a:r>
          </a:p>
          <a:p>
            <a:pPr marL="1143000" lvl="2" indent="-228600" algn="l">
              <a:buFont typeface="+mj-lt"/>
              <a:buAutoNum type="arabicPeriod"/>
            </a:pPr>
            <a:r>
              <a:rPr lang="en-US" b="0" i="0" dirty="0">
                <a:solidFill>
                  <a:srgbClr val="0D0D0D"/>
                </a:solidFill>
                <a:effectLst/>
                <a:highlight>
                  <a:srgbClr val="FFFFFF"/>
                </a:highlight>
                <a:latin typeface="Söhne"/>
              </a:rPr>
              <a:t>Clearly state the goals of the project:</a:t>
            </a:r>
          </a:p>
          <a:p>
            <a:pPr marL="1600200" lvl="3" indent="-228600" algn="l">
              <a:buFont typeface="+mj-lt"/>
              <a:buAutoNum type="arabicPeriod"/>
            </a:pPr>
            <a:r>
              <a:rPr lang="en-US" b="0" i="0" dirty="0">
                <a:solidFill>
                  <a:srgbClr val="0D0D0D"/>
                </a:solidFill>
                <a:effectLst/>
                <a:highlight>
                  <a:srgbClr val="FFFFFF"/>
                </a:highlight>
                <a:latin typeface="Söhne"/>
              </a:rPr>
              <a:t>Analyzing Twitter data to explore New Year resolutions.</a:t>
            </a:r>
          </a:p>
          <a:p>
            <a:pPr marL="1600200" lvl="3" indent="-228600" algn="l">
              <a:buFont typeface="+mj-lt"/>
              <a:buAutoNum type="arabicPeriod"/>
            </a:pPr>
            <a:r>
              <a:rPr lang="en-US" b="0" i="0" dirty="0">
                <a:solidFill>
                  <a:srgbClr val="0D0D0D"/>
                </a:solidFill>
                <a:effectLst/>
                <a:highlight>
                  <a:srgbClr val="FFFFFF"/>
                </a:highlight>
                <a:latin typeface="Söhne"/>
              </a:rPr>
              <a:t>Identifying the top 10 most retweeted resolutions.</a:t>
            </a:r>
          </a:p>
          <a:p>
            <a:pPr marL="1600200" lvl="3" indent="-228600" algn="l">
              <a:buFont typeface="+mj-lt"/>
              <a:buAutoNum type="arabicPeriod"/>
            </a:pPr>
            <a:r>
              <a:rPr lang="en-US" b="0" i="0" dirty="0">
                <a:solidFill>
                  <a:srgbClr val="0D0D0D"/>
                </a:solidFill>
                <a:effectLst/>
                <a:highlight>
                  <a:srgbClr val="FFFFFF"/>
                </a:highlight>
                <a:latin typeface="Söhne"/>
              </a:rPr>
              <a:t>Determining the states with the highest number of tweets about New Year resolutions.</a:t>
            </a:r>
          </a:p>
          <a:p>
            <a:pPr algn="l">
              <a:buFont typeface="+mj-lt"/>
              <a:buAutoNum type="arabicPeriod"/>
            </a:pPr>
            <a:r>
              <a:rPr lang="en-US" b="1" i="0" dirty="0">
                <a:solidFill>
                  <a:srgbClr val="0D0D0D"/>
                </a:solidFill>
                <a:effectLst/>
                <a:highlight>
                  <a:srgbClr val="FFFFFF"/>
                </a:highlight>
                <a:latin typeface="Söhne"/>
              </a:rPr>
              <a:t>Hypothesis</a:t>
            </a:r>
            <a:endParaRPr lang="en-US" b="0" i="0" dirty="0">
              <a:solidFill>
                <a:srgbClr val="0D0D0D"/>
              </a:solidFill>
              <a:effectLst/>
              <a:highlight>
                <a:srgbClr val="FFFFFF"/>
              </a:highlight>
              <a:latin typeface="Söhne"/>
            </a:endParaRPr>
          </a:p>
          <a:p>
            <a:pPr marL="742950" lvl="1" indent="-285750" algn="l">
              <a:buFont typeface="+mj-lt"/>
              <a:buAutoNum type="arabicPeriod"/>
            </a:pPr>
            <a:r>
              <a:rPr lang="en-US" b="1" i="0" dirty="0">
                <a:solidFill>
                  <a:srgbClr val="0D0D0D"/>
                </a:solidFill>
                <a:effectLst/>
                <a:highlight>
                  <a:srgbClr val="FFFFFF"/>
                </a:highlight>
                <a:latin typeface="Söhne"/>
              </a:rPr>
              <a:t>Hypothesis</a:t>
            </a:r>
            <a:r>
              <a:rPr lang="en-US" b="0" i="0" dirty="0">
                <a:solidFill>
                  <a:srgbClr val="0D0D0D"/>
                </a:solidFill>
                <a:effectLst/>
                <a:highlight>
                  <a:srgbClr val="FFFFFF"/>
                </a:highlight>
                <a:latin typeface="Söhne"/>
              </a:rPr>
              <a:t>:</a:t>
            </a:r>
          </a:p>
          <a:p>
            <a:pPr marL="1143000" lvl="2" indent="-228600" algn="l">
              <a:buFont typeface="+mj-lt"/>
              <a:buAutoNum type="arabicPeriod"/>
            </a:pPr>
            <a:r>
              <a:rPr lang="en-US" b="0" i="0" dirty="0">
                <a:solidFill>
                  <a:srgbClr val="0D0D0D"/>
                </a:solidFill>
                <a:effectLst/>
                <a:highlight>
                  <a:srgbClr val="FFFFFF"/>
                </a:highlight>
                <a:latin typeface="Söhne"/>
              </a:rPr>
              <a:t>State your hypothesis clearly:</a:t>
            </a:r>
          </a:p>
          <a:p>
            <a:pPr marL="1600200" lvl="3" indent="-228600" algn="l">
              <a:buFont typeface="+mj-lt"/>
              <a:buAutoNum type="arabicPeriod"/>
            </a:pPr>
            <a:r>
              <a:rPr lang="en-US" b="0" i="0" dirty="0">
                <a:solidFill>
                  <a:srgbClr val="0D0D0D"/>
                </a:solidFill>
                <a:effectLst/>
                <a:highlight>
                  <a:srgbClr val="FFFFFF"/>
                </a:highlight>
                <a:latin typeface="Söhne"/>
              </a:rPr>
              <a:t>Resolutions related to personal growth are more popular and widely shared on social media.</a:t>
            </a:r>
          </a:p>
          <a:p>
            <a:pPr marL="1600200" lvl="3" indent="-228600" algn="l">
              <a:buFont typeface="+mj-lt"/>
              <a:buAutoNum type="arabicPeriod"/>
            </a:pPr>
            <a:r>
              <a:rPr lang="en-US" b="0" i="0" dirty="0">
                <a:solidFill>
                  <a:srgbClr val="0D0D0D"/>
                </a:solidFill>
                <a:effectLst/>
                <a:highlight>
                  <a:srgbClr val="FFFFFF"/>
                </a:highlight>
                <a:latin typeface="Söhne"/>
              </a:rPr>
              <a:t>Provide reasoning for your hypothesis:</a:t>
            </a:r>
          </a:p>
          <a:p>
            <a:pPr marL="2057400" lvl="4" indent="-228600" algn="l">
              <a:buFont typeface="+mj-lt"/>
              <a:buAutoNum type="arabicPeriod"/>
            </a:pPr>
            <a:r>
              <a:rPr lang="en-US" b="0" i="0" dirty="0">
                <a:solidFill>
                  <a:srgbClr val="0D0D0D"/>
                </a:solidFill>
                <a:effectLst/>
                <a:highlight>
                  <a:srgbClr val="FFFFFF"/>
                </a:highlight>
                <a:latin typeface="Söhne"/>
              </a:rPr>
              <a:t>Personal growth resolutions have a broad appeal and are motivational, making them more likely to be shared and engaged with on social media platforms.</a:t>
            </a:r>
          </a:p>
          <a:p>
            <a:br>
              <a:rPr lang="en-US" dirty="0"/>
            </a:br>
            <a:endParaRPr lang="en-US" dirty="0"/>
          </a:p>
        </p:txBody>
      </p:sp>
      <p:sp>
        <p:nvSpPr>
          <p:cNvPr id="4" name="Slide Number Placeholder 3"/>
          <p:cNvSpPr>
            <a:spLocks noGrp="1"/>
          </p:cNvSpPr>
          <p:nvPr>
            <p:ph type="sldNum" sz="quarter" idx="5"/>
          </p:nvPr>
        </p:nvSpPr>
        <p:spPr/>
        <p:txBody>
          <a:bodyPr/>
          <a:lstStyle/>
          <a:p>
            <a:fld id="{6FED5DC4-5B7C-3A43-BA15-9E4BB1355B65}" type="slidenum">
              <a:rPr lang="en-US" smtClean="0"/>
              <a:t>4</a:t>
            </a:fld>
            <a:endParaRPr lang="en-US"/>
          </a:p>
        </p:txBody>
      </p:sp>
    </p:spTree>
    <p:extLst>
      <p:ext uri="{BB962C8B-B14F-4D97-AF65-F5344CB8AC3E}">
        <p14:creationId xmlns:p14="http://schemas.microsoft.com/office/powerpoint/2010/main" val="2334569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I'm planning to analyze patterns in New Year's resolutions based on social media data (Twitter)</a:t>
            </a:r>
          </a:p>
          <a:p>
            <a:pPr algn="l">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I have a dataset sourced from Kaggle, which includes a variety of resolutions posted on Twitter around the New Year.</a:t>
            </a:r>
          </a:p>
          <a:p>
            <a:pPr algn="l">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The dataset comprises data from over 5000 tweets, encapsulating diverse resolutions across several categories such as Health &amp; Fitness, Personal Growth, and Humor.</a:t>
            </a:r>
          </a:p>
          <a:p>
            <a:pPr algn="l">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This dataset provides eight different characteristics for each resolution tweet, including the tweet ID, user's name, gender, the category of resolution, the text of the tweet, retweet count, tweet creation date, and the state from which the tweet was posted.</a:t>
            </a:r>
          </a:p>
          <a:p>
            <a:pPr algn="l">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The </a:t>
            </a:r>
            <a:r>
              <a:rPr lang="en-US" b="0" i="0" dirty="0" err="1">
                <a:solidFill>
                  <a:srgbClr val="212121"/>
                </a:solidFill>
                <a:effectLst/>
                <a:highlight>
                  <a:srgbClr val="FFFFFF"/>
                </a:highlight>
                <a:latin typeface="Roboto" panose="02000000000000000000" pitchFamily="2" charset="0"/>
              </a:rPr>
              <a:t>retweet_count</a:t>
            </a:r>
            <a:r>
              <a:rPr lang="en-US" b="0" i="0" dirty="0">
                <a:solidFill>
                  <a:srgbClr val="212121"/>
                </a:solidFill>
                <a:effectLst/>
                <a:highlight>
                  <a:srgbClr val="FFFFFF"/>
                </a:highlight>
                <a:latin typeface="Roboto" panose="02000000000000000000" pitchFamily="2" charset="0"/>
              </a:rPr>
              <a:t> field look like it has missing values, indicating that some tweets' popularity metrics are incomplete. Also, (text field) is varied and unstructured, requiring cleaning and standardization to facilitate text analysis. This includes handling hashtags, mentions, and URLs within the tweets.</a:t>
            </a:r>
          </a:p>
          <a:p>
            <a:endParaRPr lang="en-US" dirty="0"/>
          </a:p>
        </p:txBody>
      </p:sp>
      <p:sp>
        <p:nvSpPr>
          <p:cNvPr id="4" name="Slide Number Placeholder 3"/>
          <p:cNvSpPr>
            <a:spLocks noGrp="1"/>
          </p:cNvSpPr>
          <p:nvPr>
            <p:ph type="sldNum" sz="quarter" idx="5"/>
          </p:nvPr>
        </p:nvSpPr>
        <p:spPr/>
        <p:txBody>
          <a:bodyPr/>
          <a:lstStyle/>
          <a:p>
            <a:fld id="{6FED5DC4-5B7C-3A43-BA15-9E4BB1355B65}" type="slidenum">
              <a:rPr lang="en-US" smtClean="0"/>
              <a:t>5</a:t>
            </a:fld>
            <a:endParaRPr lang="en-US"/>
          </a:p>
        </p:txBody>
      </p:sp>
    </p:spTree>
    <p:extLst>
      <p:ext uri="{BB962C8B-B14F-4D97-AF65-F5344CB8AC3E}">
        <p14:creationId xmlns:p14="http://schemas.microsoft.com/office/powerpoint/2010/main" val="2237738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I'm planning to analyze patterns in New Year's resolutions based on social media data (Twitter)</a:t>
            </a:r>
          </a:p>
          <a:p>
            <a:pPr algn="l">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I have a dataset sourced from Kaggle, which includes a variety of resolutions posted on Twitter around the New Year.</a:t>
            </a:r>
          </a:p>
          <a:p>
            <a:pPr algn="l">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The dataset comprises data from over 5000 tweets, encapsulating diverse resolutions across several categories such as Health &amp; Fitness, Personal Growth, and Humor.</a:t>
            </a:r>
          </a:p>
          <a:p>
            <a:pPr algn="l">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This dataset provides eight different characteristics for each resolution tweet, including the tweet ID, user's name, gender, the category of resolution, the text of the tweet, retweet count, tweet creation date, and the state from which the tweet was posted.</a:t>
            </a:r>
          </a:p>
          <a:p>
            <a:pPr algn="l">
              <a:buFont typeface="Arial" panose="020B0604020202020204" pitchFamily="34" charset="0"/>
              <a:buChar char="•"/>
            </a:pPr>
            <a:r>
              <a:rPr lang="en-US" b="0" i="0" dirty="0">
                <a:solidFill>
                  <a:srgbClr val="212121"/>
                </a:solidFill>
                <a:effectLst/>
                <a:highlight>
                  <a:srgbClr val="FFFFFF"/>
                </a:highlight>
                <a:latin typeface="Roboto" panose="02000000000000000000" pitchFamily="2" charset="0"/>
              </a:rPr>
              <a:t>The </a:t>
            </a:r>
            <a:r>
              <a:rPr lang="en-US" b="0" i="0" dirty="0" err="1">
                <a:solidFill>
                  <a:srgbClr val="212121"/>
                </a:solidFill>
                <a:effectLst/>
                <a:highlight>
                  <a:srgbClr val="FFFFFF"/>
                </a:highlight>
                <a:latin typeface="Roboto" panose="02000000000000000000" pitchFamily="2" charset="0"/>
              </a:rPr>
              <a:t>retweet_count</a:t>
            </a:r>
            <a:r>
              <a:rPr lang="en-US" b="0" i="0" dirty="0">
                <a:solidFill>
                  <a:srgbClr val="212121"/>
                </a:solidFill>
                <a:effectLst/>
                <a:highlight>
                  <a:srgbClr val="FFFFFF"/>
                </a:highlight>
                <a:latin typeface="Roboto" panose="02000000000000000000" pitchFamily="2" charset="0"/>
              </a:rPr>
              <a:t> field look like it has missing values, indicating that some tweets' popularity metrics are incomplete. Also, (text field) is varied and unstructured, requiring cleaning and standardization to facilitate text analysis. This includes handling hashtags, mentions, and URLs within the tweets.</a:t>
            </a:r>
          </a:p>
          <a:p>
            <a:endParaRPr lang="en-US" dirty="0"/>
          </a:p>
        </p:txBody>
      </p:sp>
      <p:sp>
        <p:nvSpPr>
          <p:cNvPr id="4" name="Slide Number Placeholder 3"/>
          <p:cNvSpPr>
            <a:spLocks noGrp="1"/>
          </p:cNvSpPr>
          <p:nvPr>
            <p:ph type="sldNum" sz="quarter" idx="5"/>
          </p:nvPr>
        </p:nvSpPr>
        <p:spPr/>
        <p:txBody>
          <a:bodyPr/>
          <a:lstStyle/>
          <a:p>
            <a:fld id="{6FED5DC4-5B7C-3A43-BA15-9E4BB1355B65}" type="slidenum">
              <a:rPr lang="en-US" smtClean="0"/>
              <a:t>6</a:t>
            </a:fld>
            <a:endParaRPr lang="en-US"/>
          </a:p>
        </p:txBody>
      </p:sp>
    </p:spTree>
    <p:extLst>
      <p:ext uri="{BB962C8B-B14F-4D97-AF65-F5344CB8AC3E}">
        <p14:creationId xmlns:p14="http://schemas.microsoft.com/office/powerpoint/2010/main" val="3532799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12121"/>
                </a:solidFill>
                <a:effectLst/>
                <a:highlight>
                  <a:srgbClr val="FFFFFF"/>
                </a:highlight>
                <a:latin typeface="Roboto" panose="02000000000000000000" pitchFamily="2" charset="0"/>
              </a:rPr>
              <a:t>1. Data Cleaning:</a:t>
            </a:r>
            <a:endParaRPr lang="en-US" b="0" i="0" dirty="0">
              <a:solidFill>
                <a:srgbClr val="212121"/>
              </a:solidFill>
              <a:effectLst/>
              <a:highlight>
                <a:srgbClr val="FFFFFF"/>
              </a:highlight>
              <a:latin typeface="Roboto" panose="02000000000000000000" pitchFamily="2" charset="0"/>
            </a:endParaRPr>
          </a:p>
          <a:p>
            <a:pPr algn="l"/>
            <a:r>
              <a:rPr lang="en-US" b="0" i="0" dirty="0">
                <a:solidFill>
                  <a:srgbClr val="212121"/>
                </a:solidFill>
                <a:effectLst/>
                <a:highlight>
                  <a:srgbClr val="FFFFFF"/>
                </a:highlight>
                <a:latin typeface="Roboto" panose="02000000000000000000" pitchFamily="2" charset="0"/>
              </a:rPr>
              <a:t>To ensure the quality and consistency of the dataset, the following data cleaning steps were performed:</a:t>
            </a:r>
          </a:p>
          <a:p>
            <a:pPr algn="l">
              <a:buFont typeface="Arial" panose="020B0604020202020204" pitchFamily="34" charset="0"/>
              <a:buChar char="•"/>
            </a:pPr>
            <a:r>
              <a:rPr lang="en-US" b="1" i="0" dirty="0">
                <a:solidFill>
                  <a:srgbClr val="212121"/>
                </a:solidFill>
                <a:effectLst/>
                <a:highlight>
                  <a:srgbClr val="FFFFFF"/>
                </a:highlight>
                <a:latin typeface="Roboto" panose="02000000000000000000" pitchFamily="2" charset="0"/>
              </a:rPr>
              <a:t>Handling Missing Values:</a:t>
            </a:r>
            <a:r>
              <a:rPr lang="en-US" b="0" i="0" dirty="0">
                <a:solidFill>
                  <a:srgbClr val="212121"/>
                </a:solidFill>
                <a:effectLst/>
                <a:highlight>
                  <a:srgbClr val="FFFFFF"/>
                </a:highlight>
                <a:latin typeface="Roboto" panose="02000000000000000000" pitchFamily="2" charset="0"/>
              </a:rPr>
              <a:t> Rows with missing values in critical columns (</a:t>
            </a:r>
            <a:r>
              <a:rPr lang="en-US" b="0" i="0" dirty="0" err="1">
                <a:solidFill>
                  <a:srgbClr val="212121"/>
                </a:solidFill>
                <a:effectLst/>
                <a:highlight>
                  <a:srgbClr val="FFFFFF"/>
                </a:highlight>
                <a:latin typeface="Roboto" panose="02000000000000000000" pitchFamily="2" charset="0"/>
              </a:rPr>
              <a:t>tweet_state</a:t>
            </a:r>
            <a:r>
              <a:rPr lang="en-US" b="0" i="0" dirty="0">
                <a:solidFill>
                  <a:srgbClr val="212121"/>
                </a:solidFill>
                <a:effectLst/>
                <a:highlight>
                  <a:srgbClr val="FFFFFF"/>
                </a:highlight>
                <a:latin typeface="Roboto" panose="02000000000000000000" pitchFamily="2" charset="0"/>
              </a:rPr>
              <a:t>, text, </a:t>
            </a:r>
            <a:r>
              <a:rPr lang="en-US" b="0" i="0" dirty="0" err="1">
                <a:solidFill>
                  <a:srgbClr val="212121"/>
                </a:solidFill>
                <a:effectLst/>
                <a:highlight>
                  <a:srgbClr val="FFFFFF"/>
                </a:highlight>
                <a:latin typeface="Roboto" panose="02000000000000000000" pitchFamily="2" charset="0"/>
              </a:rPr>
              <a:t>retweet_count</a:t>
            </a:r>
            <a:r>
              <a:rPr lang="en-US" b="0" i="0" dirty="0">
                <a:solidFill>
                  <a:srgbClr val="212121"/>
                </a:solidFill>
                <a:effectLst/>
                <a:highlight>
                  <a:srgbClr val="FFFFFF"/>
                </a:highlight>
                <a:latin typeface="Roboto" panose="02000000000000000000" pitchFamily="2" charset="0"/>
              </a:rPr>
              <a:t>) were dropped to maintain the integrity of the analysis.</a:t>
            </a:r>
          </a:p>
          <a:p>
            <a:pPr algn="l">
              <a:buFont typeface="Arial" panose="020B0604020202020204" pitchFamily="34" charset="0"/>
              <a:buChar char="•"/>
            </a:pPr>
            <a:r>
              <a:rPr lang="en-US" b="1" i="0" dirty="0">
                <a:solidFill>
                  <a:srgbClr val="212121"/>
                </a:solidFill>
                <a:effectLst/>
                <a:highlight>
                  <a:srgbClr val="FFFFFF"/>
                </a:highlight>
                <a:latin typeface="Roboto" panose="02000000000000000000" pitchFamily="2" charset="0"/>
              </a:rPr>
              <a:t>Removing Duplicates:</a:t>
            </a:r>
            <a:r>
              <a:rPr lang="en-US" b="0" i="0" dirty="0">
                <a:solidFill>
                  <a:srgbClr val="212121"/>
                </a:solidFill>
                <a:effectLst/>
                <a:highlight>
                  <a:srgbClr val="FFFFFF"/>
                </a:highlight>
                <a:latin typeface="Roboto" panose="02000000000000000000" pitchFamily="2" charset="0"/>
              </a:rPr>
              <a:t> Duplicate rows were removed to avoid redundancy and ensure unique data entries.</a:t>
            </a:r>
          </a:p>
          <a:p>
            <a:pPr algn="l">
              <a:buFont typeface="Arial" panose="020B0604020202020204" pitchFamily="34" charset="0"/>
              <a:buChar char="•"/>
            </a:pPr>
            <a:r>
              <a:rPr lang="en-US" b="1" i="0" dirty="0">
                <a:solidFill>
                  <a:srgbClr val="212121"/>
                </a:solidFill>
                <a:effectLst/>
                <a:highlight>
                  <a:srgbClr val="FFFFFF"/>
                </a:highlight>
                <a:latin typeface="Roboto" panose="02000000000000000000" pitchFamily="2" charset="0"/>
              </a:rPr>
              <a:t>Correcting Errors:</a:t>
            </a:r>
            <a:r>
              <a:rPr lang="en-US" b="0" i="0" dirty="0">
                <a:solidFill>
                  <a:srgbClr val="212121"/>
                </a:solidFill>
                <a:effectLst/>
                <a:highlight>
                  <a:srgbClr val="FFFFFF"/>
                </a:highlight>
                <a:latin typeface="Roboto" panose="02000000000000000000" pitchFamily="2" charset="0"/>
              </a:rPr>
              <a:t> The </a:t>
            </a:r>
            <a:r>
              <a:rPr lang="en-US" b="0" i="0" dirty="0" err="1">
                <a:solidFill>
                  <a:srgbClr val="212121"/>
                </a:solidFill>
                <a:effectLst/>
                <a:highlight>
                  <a:srgbClr val="FFFFFF"/>
                </a:highlight>
                <a:latin typeface="Roboto" panose="02000000000000000000" pitchFamily="2" charset="0"/>
              </a:rPr>
              <a:t>tweet_created</a:t>
            </a:r>
            <a:r>
              <a:rPr lang="en-US" b="0" i="0" dirty="0">
                <a:solidFill>
                  <a:srgbClr val="212121"/>
                </a:solidFill>
                <a:effectLst/>
                <a:highlight>
                  <a:srgbClr val="FFFFFF"/>
                </a:highlight>
                <a:latin typeface="Roboto" panose="02000000000000000000" pitchFamily="2" charset="0"/>
              </a:rPr>
              <a:t> column was converted to datetime format for accurate date and time analysis. Also, it will be in Ascending order.</a:t>
            </a:r>
          </a:p>
          <a:p>
            <a:pPr algn="l">
              <a:buFont typeface="Arial" panose="020B0604020202020204" pitchFamily="34" charset="0"/>
              <a:buChar char="•"/>
            </a:pPr>
            <a:r>
              <a:rPr lang="en-US" b="1" i="0" dirty="0">
                <a:solidFill>
                  <a:srgbClr val="212121"/>
                </a:solidFill>
                <a:effectLst/>
                <a:highlight>
                  <a:srgbClr val="FFFFFF"/>
                </a:highlight>
                <a:latin typeface="Roboto" panose="02000000000000000000" pitchFamily="2" charset="0"/>
              </a:rPr>
              <a:t>Transforming Data:</a:t>
            </a:r>
            <a:r>
              <a:rPr lang="en-US" b="0" i="0" dirty="0">
                <a:solidFill>
                  <a:srgbClr val="212121"/>
                </a:solidFill>
                <a:effectLst/>
                <a:highlight>
                  <a:srgbClr val="FFFFFF"/>
                </a:highlight>
                <a:latin typeface="Roboto" panose="02000000000000000000" pitchFamily="2" charset="0"/>
              </a:rPr>
              <a:t> The text column was converted to lowercase to standardize the text data and facilitate consistent analysis. However; decided to keep the mention @ in case someone trying to reach a specific person.</a:t>
            </a:r>
          </a:p>
          <a:p>
            <a:pPr algn="l">
              <a:buFont typeface="Arial" panose="020B0604020202020204" pitchFamily="34" charset="0"/>
              <a:buChar char="•"/>
            </a:pPr>
            <a:endParaRPr lang="en-US" b="0" i="0" dirty="0">
              <a:solidFill>
                <a:srgbClr val="212121"/>
              </a:solidFill>
              <a:effectLst/>
              <a:highlight>
                <a:srgbClr val="FFFFFF"/>
              </a:highlight>
              <a:latin typeface="Roboto" panose="02000000000000000000" pitchFamily="2" charset="0"/>
            </a:endParaRPr>
          </a:p>
          <a:p>
            <a:pPr algn="l">
              <a:buFont typeface="Arial" panose="020B0604020202020204" pitchFamily="34" charset="0"/>
              <a:buChar char="•"/>
            </a:pPr>
            <a:endParaRPr lang="en-US" b="0" i="0" dirty="0">
              <a:solidFill>
                <a:srgbClr val="212121"/>
              </a:solidFill>
              <a:effectLst/>
              <a:highlight>
                <a:srgbClr val="FFFFFF"/>
              </a:highlight>
              <a:latin typeface="Roboto" panose="02000000000000000000" pitchFamily="2" charset="0"/>
            </a:endParaRPr>
          </a:p>
          <a:p>
            <a:pPr algn="l"/>
            <a:r>
              <a:rPr lang="en-US" b="1" i="0" dirty="0">
                <a:solidFill>
                  <a:srgbClr val="212121"/>
                </a:solidFill>
                <a:effectLst/>
                <a:highlight>
                  <a:srgbClr val="FFFFFF"/>
                </a:highlight>
                <a:latin typeface="Roboto" panose="02000000000000000000" pitchFamily="2" charset="0"/>
              </a:rPr>
              <a:t>2. Data Filtering and Displaying for Each State:</a:t>
            </a:r>
            <a:endParaRPr lang="en-US" b="0" i="0" dirty="0">
              <a:solidFill>
                <a:srgbClr val="212121"/>
              </a:solidFill>
              <a:effectLst/>
              <a:highlight>
                <a:srgbClr val="FFFFFF"/>
              </a:highlight>
              <a:latin typeface="Roboto" panose="02000000000000000000" pitchFamily="2" charset="0"/>
            </a:endParaRPr>
          </a:p>
          <a:p>
            <a:pPr algn="l">
              <a:buFont typeface="Arial" panose="020B0604020202020204" pitchFamily="34" charset="0"/>
              <a:buChar char="•"/>
            </a:pPr>
            <a:r>
              <a:rPr lang="en-US" b="1" i="0" dirty="0">
                <a:solidFill>
                  <a:srgbClr val="212121"/>
                </a:solidFill>
                <a:effectLst/>
                <a:highlight>
                  <a:srgbClr val="FFFFFF"/>
                </a:highlight>
                <a:latin typeface="Roboto" panose="02000000000000000000" pitchFamily="2" charset="0"/>
              </a:rPr>
              <a:t>Filtering by State:</a:t>
            </a:r>
            <a:r>
              <a:rPr lang="en-US" b="0" i="0" dirty="0">
                <a:solidFill>
                  <a:srgbClr val="212121"/>
                </a:solidFill>
                <a:effectLst/>
                <a:highlight>
                  <a:srgbClr val="FFFFFF"/>
                </a:highlight>
                <a:latin typeface="Roboto" panose="02000000000000000000" pitchFamily="2" charset="0"/>
              </a:rPr>
              <a:t> Filters the dataset to include only tweets from each state.</a:t>
            </a:r>
          </a:p>
          <a:p>
            <a:pPr algn="l">
              <a:buFont typeface="Arial" panose="020B0604020202020204" pitchFamily="34" charset="0"/>
              <a:buChar char="•"/>
            </a:pPr>
            <a:r>
              <a:rPr lang="en-US" b="1" i="0" dirty="0">
                <a:solidFill>
                  <a:srgbClr val="212121"/>
                </a:solidFill>
                <a:effectLst/>
                <a:highlight>
                  <a:srgbClr val="FFFFFF"/>
                </a:highlight>
                <a:latin typeface="Roboto" panose="02000000000000000000" pitchFamily="2" charset="0"/>
              </a:rPr>
              <a:t>Truncating Text:</a:t>
            </a:r>
            <a:r>
              <a:rPr lang="en-US" b="0" i="0" dirty="0">
                <a:solidFill>
                  <a:srgbClr val="212121"/>
                </a:solidFill>
                <a:effectLst/>
                <a:highlight>
                  <a:srgbClr val="FFFFFF"/>
                </a:highlight>
                <a:latin typeface="Roboto" panose="02000000000000000000" pitchFamily="2" charset="0"/>
              </a:rPr>
              <a:t> Limits the text length to 100 characters for display purposes.</a:t>
            </a:r>
          </a:p>
          <a:p>
            <a:pPr algn="l">
              <a:buFont typeface="Arial" panose="020B0604020202020204" pitchFamily="34" charset="0"/>
              <a:buChar char="•"/>
            </a:pPr>
            <a:r>
              <a:rPr lang="en-US" b="1" i="0" dirty="0">
                <a:solidFill>
                  <a:srgbClr val="212121"/>
                </a:solidFill>
                <a:effectLst/>
                <a:highlight>
                  <a:srgbClr val="FFFFFF"/>
                </a:highlight>
                <a:latin typeface="Roboto" panose="02000000000000000000" pitchFamily="2" charset="0"/>
              </a:rPr>
              <a:t>Generating HTML Table:</a:t>
            </a:r>
            <a:r>
              <a:rPr lang="en-US" b="0" i="0" dirty="0">
                <a:solidFill>
                  <a:srgbClr val="212121"/>
                </a:solidFill>
                <a:effectLst/>
                <a:highlight>
                  <a:srgbClr val="FFFFFF"/>
                </a:highlight>
                <a:latin typeface="Roboto" panose="02000000000000000000" pitchFamily="2" charset="0"/>
              </a:rPr>
              <a:t> Creates an HTML table with enhanced styling using tabulate.</a:t>
            </a:r>
          </a:p>
          <a:p>
            <a:pPr algn="l">
              <a:buFont typeface="Arial" panose="020B0604020202020204" pitchFamily="34" charset="0"/>
              <a:buChar char="•"/>
            </a:pPr>
            <a:r>
              <a:rPr lang="en-US" b="1" i="0" dirty="0">
                <a:solidFill>
                  <a:srgbClr val="212121"/>
                </a:solidFill>
                <a:effectLst/>
                <a:highlight>
                  <a:srgbClr val="FFFFFF"/>
                </a:highlight>
                <a:latin typeface="Roboto" panose="02000000000000000000" pitchFamily="2" charset="0"/>
              </a:rPr>
              <a:t>Displaying and Saving:</a:t>
            </a:r>
            <a:r>
              <a:rPr lang="en-US" b="0" i="0" dirty="0">
                <a:solidFill>
                  <a:srgbClr val="212121"/>
                </a:solidFill>
                <a:effectLst/>
                <a:highlight>
                  <a:srgbClr val="FFFFFF"/>
                </a:highlight>
                <a:latin typeface="Roboto" panose="02000000000000000000" pitchFamily="2" charset="0"/>
              </a:rPr>
              <a:t> Displays the HTML table and saves the filtered data to a CSV file for each state.</a:t>
            </a:r>
          </a:p>
          <a:p>
            <a:pPr algn="l">
              <a:buFont typeface="Arial" panose="020B0604020202020204" pitchFamily="34" charset="0"/>
              <a:buChar char="•"/>
            </a:pPr>
            <a:endParaRPr lang="en-US" b="0" i="0" dirty="0">
              <a:solidFill>
                <a:srgbClr val="212121"/>
              </a:solidFill>
              <a:effectLst/>
              <a:highlight>
                <a:srgbClr val="FFFFFF"/>
              </a:highlight>
              <a:latin typeface="Roboto" panose="02000000000000000000" pitchFamily="2" charset="0"/>
            </a:endParaRPr>
          </a:p>
          <a:p>
            <a:pPr algn="l">
              <a:buFont typeface="Arial" panose="020B0604020202020204" pitchFamily="34" charset="0"/>
              <a:buChar char="•"/>
            </a:pPr>
            <a:endParaRPr lang="en-US" b="0" i="0" dirty="0">
              <a:solidFill>
                <a:srgbClr val="212121"/>
              </a:solidFill>
              <a:effectLst/>
              <a:highlight>
                <a:srgbClr val="FFFFFF"/>
              </a:highlight>
              <a:latin typeface="Roboto" panose="02000000000000000000" pitchFamily="2" charset="0"/>
            </a:endParaRPr>
          </a:p>
          <a:p>
            <a:pPr algn="l"/>
            <a:r>
              <a:rPr lang="en-US" b="1" i="0" dirty="0">
                <a:solidFill>
                  <a:srgbClr val="212121"/>
                </a:solidFill>
                <a:effectLst/>
                <a:highlight>
                  <a:srgbClr val="FFFFFF"/>
                </a:highlight>
                <a:latin typeface="Roboto" panose="02000000000000000000" pitchFamily="2" charset="0"/>
              </a:rPr>
              <a:t>3. Grouping and Aggregation:</a:t>
            </a:r>
            <a:endParaRPr lang="en-US" b="0" i="0" dirty="0">
              <a:solidFill>
                <a:srgbClr val="212121"/>
              </a:solidFill>
              <a:effectLst/>
              <a:highlight>
                <a:srgbClr val="FFFFFF"/>
              </a:highlight>
              <a:latin typeface="Roboto" panose="02000000000000000000" pitchFamily="2" charset="0"/>
            </a:endParaRPr>
          </a:p>
          <a:p>
            <a:pPr algn="l"/>
            <a:r>
              <a:rPr lang="en-US" b="0" i="0" dirty="0">
                <a:solidFill>
                  <a:srgbClr val="212121"/>
                </a:solidFill>
                <a:effectLst/>
                <a:highlight>
                  <a:srgbClr val="FFFFFF"/>
                </a:highlight>
                <a:latin typeface="Roboto" panose="02000000000000000000" pitchFamily="2" charset="0"/>
              </a:rPr>
              <a:t>The data was grouped and aggregated to identify key patterns and insights:</a:t>
            </a:r>
          </a:p>
          <a:p>
            <a:pPr algn="l">
              <a:buFont typeface="Arial" panose="020B0604020202020204" pitchFamily="34" charset="0"/>
              <a:buChar char="•"/>
            </a:pPr>
            <a:r>
              <a:rPr lang="en-US" b="1" i="0" dirty="0">
                <a:solidFill>
                  <a:srgbClr val="212121"/>
                </a:solidFill>
                <a:effectLst/>
                <a:highlight>
                  <a:srgbClr val="FFFFFF"/>
                </a:highlight>
                <a:latin typeface="Roboto" panose="02000000000000000000" pitchFamily="2" charset="0"/>
              </a:rPr>
              <a:t>Grouping by States:</a:t>
            </a:r>
            <a:r>
              <a:rPr lang="en-US" b="0" i="0" dirty="0">
                <a:solidFill>
                  <a:srgbClr val="212121"/>
                </a:solidFill>
                <a:effectLst/>
                <a:highlight>
                  <a:srgbClr val="FFFFFF"/>
                </a:highlight>
                <a:latin typeface="Roboto" panose="02000000000000000000" pitchFamily="2" charset="0"/>
              </a:rPr>
              <a:t> The number of tweets from each state was counted to determine the regional distribution of New Year resolutions.</a:t>
            </a:r>
          </a:p>
          <a:p>
            <a:pPr algn="l">
              <a:buFont typeface="Arial" panose="020B0604020202020204" pitchFamily="34" charset="0"/>
              <a:buChar char="•"/>
            </a:pPr>
            <a:r>
              <a:rPr lang="en-US" b="1" i="0" dirty="0">
                <a:solidFill>
                  <a:srgbClr val="212121"/>
                </a:solidFill>
                <a:effectLst/>
                <a:highlight>
                  <a:srgbClr val="FFFFFF"/>
                </a:highlight>
                <a:latin typeface="Roboto" panose="02000000000000000000" pitchFamily="2" charset="0"/>
              </a:rPr>
              <a:t>Grouping by Gender:</a:t>
            </a:r>
            <a:r>
              <a:rPr lang="en-US" b="0" i="0" dirty="0">
                <a:solidFill>
                  <a:srgbClr val="212121"/>
                </a:solidFill>
                <a:effectLst/>
                <a:highlight>
                  <a:srgbClr val="FFFFFF"/>
                </a:highlight>
                <a:latin typeface="Roboto" panose="02000000000000000000" pitchFamily="2" charset="0"/>
              </a:rPr>
              <a:t> The tweets were grouped by gender to analyze gender-based differences in resolutions.</a:t>
            </a:r>
          </a:p>
          <a:p>
            <a:pPr algn="l">
              <a:buFont typeface="Arial" panose="020B0604020202020204" pitchFamily="34" charset="0"/>
              <a:buChar char="•"/>
            </a:pPr>
            <a:r>
              <a:rPr lang="en-US" b="1" i="0" dirty="0">
                <a:solidFill>
                  <a:srgbClr val="212121"/>
                </a:solidFill>
                <a:effectLst/>
                <a:highlight>
                  <a:srgbClr val="FFFFFF"/>
                </a:highlight>
                <a:latin typeface="Roboto" panose="02000000000000000000" pitchFamily="2" charset="0"/>
              </a:rPr>
              <a:t>Grouping by Resolution Category:</a:t>
            </a:r>
            <a:r>
              <a:rPr lang="en-US" b="0" i="0" dirty="0">
                <a:solidFill>
                  <a:srgbClr val="212121"/>
                </a:solidFill>
                <a:effectLst/>
                <a:highlight>
                  <a:srgbClr val="FFFFFF"/>
                </a:highlight>
                <a:latin typeface="Roboto" panose="02000000000000000000" pitchFamily="2" charset="0"/>
              </a:rPr>
              <a:t> The tweets were grouped by resolution categories to understand which types of resolutions were most popular.</a:t>
            </a:r>
          </a:p>
          <a:p>
            <a:pPr algn="l">
              <a:buFont typeface="Arial" panose="020B0604020202020204" pitchFamily="34" charset="0"/>
              <a:buChar char="•"/>
            </a:pPr>
            <a:endParaRPr lang="en-US" b="0" i="0" dirty="0">
              <a:solidFill>
                <a:srgbClr val="212121"/>
              </a:solidFill>
              <a:effectLst/>
              <a:highlight>
                <a:srgbClr val="FFFFFF"/>
              </a:highlight>
              <a:latin typeface="Roboto" panose="02000000000000000000" pitchFamily="2" charset="0"/>
            </a:endParaRPr>
          </a:p>
          <a:p>
            <a:pPr algn="l">
              <a:buFont typeface="Arial" panose="020B0604020202020204" pitchFamily="34" charset="0"/>
              <a:buChar char="•"/>
            </a:pPr>
            <a:endParaRPr lang="en-US" b="0" i="0" dirty="0">
              <a:solidFill>
                <a:srgbClr val="212121"/>
              </a:solidFill>
              <a:effectLst/>
              <a:highlight>
                <a:srgbClr val="FFFFFF"/>
              </a:highlight>
              <a:latin typeface="Roboto" panose="02000000000000000000" pitchFamily="2" charset="0"/>
            </a:endParaRPr>
          </a:p>
          <a:p>
            <a:pPr algn="l"/>
            <a:r>
              <a:rPr lang="en-US" b="1" i="0" dirty="0">
                <a:solidFill>
                  <a:srgbClr val="212121"/>
                </a:solidFill>
                <a:effectLst/>
                <a:highlight>
                  <a:srgbClr val="FFFFFF"/>
                </a:highlight>
                <a:latin typeface="Roboto" panose="02000000000000000000" pitchFamily="2" charset="0"/>
              </a:rPr>
              <a:t>4. Data Filtering by Clean Text:</a:t>
            </a:r>
            <a:endParaRPr lang="en-US" b="0" i="0" dirty="0">
              <a:solidFill>
                <a:srgbClr val="212121"/>
              </a:solidFill>
              <a:effectLst/>
              <a:highlight>
                <a:srgbClr val="FFFFFF"/>
              </a:highlight>
              <a:latin typeface="Roboto" panose="02000000000000000000" pitchFamily="2" charset="0"/>
            </a:endParaRPr>
          </a:p>
          <a:p>
            <a:pPr algn="l"/>
            <a:r>
              <a:rPr lang="en-US" b="0" i="0" dirty="0">
                <a:solidFill>
                  <a:srgbClr val="212121"/>
                </a:solidFill>
                <a:effectLst/>
                <a:highlight>
                  <a:srgbClr val="FFFFFF"/>
                </a:highlight>
                <a:latin typeface="Roboto" panose="02000000000000000000" pitchFamily="2" charset="0"/>
              </a:rPr>
              <a:t>To focus on specific content within the tweets, data filtering was performed:</a:t>
            </a:r>
          </a:p>
          <a:p>
            <a:pPr algn="l">
              <a:buFont typeface="Arial" panose="020B0604020202020204" pitchFamily="34" charset="0"/>
              <a:buChar char="•"/>
            </a:pPr>
            <a:r>
              <a:rPr lang="en-US" b="1" i="0" dirty="0">
                <a:solidFill>
                  <a:srgbClr val="212121"/>
                </a:solidFill>
                <a:effectLst/>
                <a:highlight>
                  <a:srgbClr val="FFFFFF"/>
                </a:highlight>
                <a:latin typeface="Roboto" panose="02000000000000000000" pitchFamily="2" charset="0"/>
              </a:rPr>
              <a:t>Filtering Clean Text:</a:t>
            </a:r>
            <a:r>
              <a:rPr lang="en-US" b="0" i="0" dirty="0">
                <a:solidFill>
                  <a:srgbClr val="212121"/>
                </a:solidFill>
                <a:effectLst/>
                <a:highlight>
                  <a:srgbClr val="FFFFFF"/>
                </a:highlight>
                <a:latin typeface="Roboto" panose="02000000000000000000" pitchFamily="2" charset="0"/>
              </a:rPr>
              <a:t> Tweets were filtered to include only clean text, removing any extraneous characters and ensuring that the analysis focused on meaningful content.</a:t>
            </a:r>
          </a:p>
          <a:p>
            <a:pPr algn="l">
              <a:buFont typeface="Arial" panose="020B0604020202020204" pitchFamily="34" charset="0"/>
              <a:buChar char="•"/>
            </a:pPr>
            <a:endParaRPr lang="en-US" b="0" i="0" dirty="0">
              <a:solidFill>
                <a:srgbClr val="212121"/>
              </a:solidFill>
              <a:effectLst/>
              <a:highlight>
                <a:srgbClr val="FFFFFF"/>
              </a:highlight>
              <a:latin typeface="Roboto" panose="02000000000000000000" pitchFamily="2" charset="0"/>
            </a:endParaRPr>
          </a:p>
          <a:p>
            <a:pPr algn="l">
              <a:buFont typeface="Arial" panose="020B0604020202020204" pitchFamily="34" charset="0"/>
              <a:buChar char="•"/>
            </a:pPr>
            <a:endParaRPr lang="en-US" b="0" i="0" dirty="0">
              <a:solidFill>
                <a:srgbClr val="212121"/>
              </a:solidFill>
              <a:effectLst/>
              <a:highlight>
                <a:srgbClr val="FFFFFF"/>
              </a:highlight>
              <a:latin typeface="Roboto" panose="02000000000000000000" pitchFamily="2" charset="0"/>
            </a:endParaRPr>
          </a:p>
          <a:p>
            <a:pPr algn="l"/>
            <a:r>
              <a:rPr lang="en-US" b="1" i="0" dirty="0">
                <a:solidFill>
                  <a:srgbClr val="212121"/>
                </a:solidFill>
                <a:effectLst/>
                <a:highlight>
                  <a:srgbClr val="FFFFFF"/>
                </a:highlight>
                <a:latin typeface="Roboto" panose="02000000000000000000" pitchFamily="2" charset="0"/>
              </a:rPr>
              <a:t>5. Data Filtering to Include Hashtags, Mentions, and URLs:</a:t>
            </a:r>
            <a:endParaRPr lang="en-US" b="0" i="0" dirty="0">
              <a:solidFill>
                <a:srgbClr val="212121"/>
              </a:solidFill>
              <a:effectLst/>
              <a:highlight>
                <a:srgbClr val="FFFFFF"/>
              </a:highlight>
              <a:latin typeface="Roboto" panose="02000000000000000000" pitchFamily="2" charset="0"/>
            </a:endParaRPr>
          </a:p>
          <a:p>
            <a:pPr algn="l"/>
            <a:r>
              <a:rPr lang="en-US" b="0" i="0" dirty="0">
                <a:solidFill>
                  <a:srgbClr val="212121"/>
                </a:solidFill>
                <a:effectLst/>
                <a:highlight>
                  <a:srgbClr val="FFFFFF"/>
                </a:highlight>
                <a:latin typeface="Roboto" panose="02000000000000000000" pitchFamily="2" charset="0"/>
              </a:rPr>
              <a:t>Further filtering was done to include tweets with specific features:</a:t>
            </a:r>
          </a:p>
          <a:p>
            <a:pPr algn="l">
              <a:buFont typeface="Arial" panose="020B0604020202020204" pitchFamily="34" charset="0"/>
              <a:buChar char="•"/>
            </a:pPr>
            <a:r>
              <a:rPr lang="en-US" b="1" i="0" dirty="0">
                <a:solidFill>
                  <a:srgbClr val="212121"/>
                </a:solidFill>
                <a:effectLst/>
                <a:highlight>
                  <a:srgbClr val="FFFFFF"/>
                </a:highlight>
                <a:latin typeface="Roboto" panose="02000000000000000000" pitchFamily="2" charset="0"/>
              </a:rPr>
              <a:t>Filtering Text with Hashtags, Mentions, and URLs:</a:t>
            </a:r>
            <a:r>
              <a:rPr lang="en-US" b="0" i="0" dirty="0">
                <a:solidFill>
                  <a:srgbClr val="212121"/>
                </a:solidFill>
                <a:effectLst/>
                <a:highlight>
                  <a:srgbClr val="FFFFFF"/>
                </a:highlight>
                <a:latin typeface="Roboto" panose="02000000000000000000" pitchFamily="2" charset="0"/>
              </a:rPr>
              <a:t> Tweets containing hashtags, mentions, and URLs were identified to analyze how these elements might influence engagement and popularity.</a:t>
            </a:r>
          </a:p>
          <a:p>
            <a:pPr algn="l">
              <a:buFont typeface="Arial" panose="020B0604020202020204" pitchFamily="34" charset="0"/>
              <a:buChar char="•"/>
            </a:pPr>
            <a:endParaRPr lang="en-US" b="0" i="0" dirty="0">
              <a:solidFill>
                <a:srgbClr val="212121"/>
              </a:solidFill>
              <a:effectLst/>
              <a:highlight>
                <a:srgbClr val="FFFFFF"/>
              </a:highlight>
              <a:latin typeface="Roboto" panose="02000000000000000000" pitchFamily="2" charset="0"/>
            </a:endParaRPr>
          </a:p>
          <a:p>
            <a:pPr algn="l">
              <a:buFont typeface="Arial" panose="020B0604020202020204" pitchFamily="34" charset="0"/>
              <a:buChar char="•"/>
            </a:pPr>
            <a:endParaRPr lang="en-US" b="0" i="0" dirty="0">
              <a:solidFill>
                <a:srgbClr val="212121"/>
              </a:solidFill>
              <a:effectLst/>
              <a:highlight>
                <a:srgbClr val="FFFFFF"/>
              </a:highlight>
              <a:latin typeface="Roboto" panose="02000000000000000000" pitchFamily="2" charset="0"/>
            </a:endParaRPr>
          </a:p>
          <a:p>
            <a:pPr algn="l"/>
            <a:r>
              <a:rPr lang="en-US" b="1" i="0" dirty="0">
                <a:solidFill>
                  <a:srgbClr val="212121"/>
                </a:solidFill>
                <a:effectLst/>
                <a:highlight>
                  <a:srgbClr val="FFFFFF"/>
                </a:highlight>
                <a:latin typeface="Roboto" panose="02000000000000000000" pitchFamily="2" charset="0"/>
              </a:rPr>
              <a:t>Exploratory Data Analysis (EDA)</a:t>
            </a:r>
            <a:endParaRPr lang="en-US" b="0" i="0" dirty="0">
              <a:solidFill>
                <a:srgbClr val="212121"/>
              </a:solidFill>
              <a:effectLst/>
              <a:highlight>
                <a:srgbClr val="FFFFFF"/>
              </a:highlight>
              <a:latin typeface="Roboto" panose="02000000000000000000" pitchFamily="2" charset="0"/>
            </a:endParaRPr>
          </a:p>
          <a:p>
            <a:pPr algn="l"/>
            <a:r>
              <a:rPr lang="en-US" b="1" i="0" dirty="0">
                <a:solidFill>
                  <a:srgbClr val="212121"/>
                </a:solidFill>
                <a:effectLst/>
                <a:highlight>
                  <a:srgbClr val="FFFFFF"/>
                </a:highlight>
                <a:latin typeface="Roboto" panose="02000000000000000000" pitchFamily="2" charset="0"/>
              </a:rPr>
              <a:t>1. Visualizing Null Values:</a:t>
            </a:r>
            <a:endParaRPr lang="en-US" b="0" i="0" dirty="0">
              <a:solidFill>
                <a:srgbClr val="212121"/>
              </a:solidFill>
              <a:effectLst/>
              <a:highlight>
                <a:srgbClr val="FFFFFF"/>
              </a:highlight>
              <a:latin typeface="Roboto" panose="02000000000000000000" pitchFamily="2" charset="0"/>
            </a:endParaRPr>
          </a:p>
          <a:p>
            <a:pPr algn="l">
              <a:buFont typeface="Arial" panose="020B0604020202020204" pitchFamily="34" charset="0"/>
              <a:buChar char="•"/>
            </a:pPr>
            <a:r>
              <a:rPr lang="en-US" b="1" i="0" dirty="0">
                <a:solidFill>
                  <a:srgbClr val="212121"/>
                </a:solidFill>
                <a:effectLst/>
                <a:highlight>
                  <a:srgbClr val="FFFFFF"/>
                </a:highlight>
                <a:latin typeface="Roboto" panose="02000000000000000000" pitchFamily="2" charset="0"/>
              </a:rPr>
              <a:t>Bar chart of Null Values:</a:t>
            </a:r>
            <a:r>
              <a:rPr lang="en-US" b="0" i="0" dirty="0">
                <a:solidFill>
                  <a:srgbClr val="212121"/>
                </a:solidFill>
                <a:effectLst/>
                <a:highlight>
                  <a:srgbClr val="FFFFFF"/>
                </a:highlight>
                <a:latin typeface="Roboto" panose="02000000000000000000" pitchFamily="2" charset="0"/>
              </a:rPr>
              <a:t> A bar chart was created to visualize the presence of null values across different columns in the dataset.</a:t>
            </a:r>
          </a:p>
          <a:p>
            <a:pPr algn="l">
              <a:buFont typeface="Arial" panose="020B0604020202020204" pitchFamily="34" charset="0"/>
              <a:buChar char="•"/>
            </a:pPr>
            <a:endParaRPr lang="en-US" b="0" i="0" dirty="0">
              <a:solidFill>
                <a:srgbClr val="212121"/>
              </a:solidFill>
              <a:effectLst/>
              <a:highlight>
                <a:srgbClr val="FFFFFF"/>
              </a:highlight>
              <a:latin typeface="Roboto" panose="02000000000000000000" pitchFamily="2" charset="0"/>
            </a:endParaRPr>
          </a:p>
          <a:p>
            <a:pPr algn="l"/>
            <a:r>
              <a:rPr lang="en-US" b="1" i="0" dirty="0">
                <a:solidFill>
                  <a:srgbClr val="212121"/>
                </a:solidFill>
                <a:effectLst/>
                <a:highlight>
                  <a:srgbClr val="FFFFFF"/>
                </a:highlight>
                <a:latin typeface="Roboto" panose="02000000000000000000" pitchFamily="2" charset="0"/>
              </a:rPr>
              <a:t>2. Analyzing Tweets by State:</a:t>
            </a:r>
            <a:endParaRPr lang="en-US" b="0" i="0" dirty="0">
              <a:solidFill>
                <a:srgbClr val="212121"/>
              </a:solidFill>
              <a:effectLst/>
              <a:highlight>
                <a:srgbClr val="FFFFFF"/>
              </a:highlight>
              <a:latin typeface="Roboto" panose="02000000000000000000" pitchFamily="2" charset="0"/>
            </a:endParaRPr>
          </a:p>
          <a:p>
            <a:pPr algn="l">
              <a:buFont typeface="Arial" panose="020B0604020202020204" pitchFamily="34" charset="0"/>
              <a:buChar char="•"/>
            </a:pPr>
            <a:r>
              <a:rPr lang="en-US" b="1" i="0" dirty="0">
                <a:solidFill>
                  <a:srgbClr val="212121"/>
                </a:solidFill>
                <a:effectLst/>
                <a:highlight>
                  <a:srgbClr val="FFFFFF"/>
                </a:highlight>
                <a:latin typeface="Roboto" panose="02000000000000000000" pitchFamily="2" charset="0"/>
              </a:rPr>
              <a:t>Regional Distribution of Tweets:</a:t>
            </a:r>
            <a:r>
              <a:rPr lang="en-US" b="0" i="0" dirty="0">
                <a:solidFill>
                  <a:srgbClr val="212121"/>
                </a:solidFill>
                <a:effectLst/>
                <a:highlight>
                  <a:srgbClr val="FFFFFF"/>
                </a:highlight>
                <a:latin typeface="Roboto" panose="02000000000000000000" pitchFamily="2" charset="0"/>
              </a:rPr>
              <a:t> The number of tweets from each state was visualized to understand regional differences in New Year resolutions.</a:t>
            </a:r>
          </a:p>
          <a:p>
            <a:pPr algn="l">
              <a:buFont typeface="Arial" panose="020B0604020202020204" pitchFamily="34" charset="0"/>
              <a:buChar char="•"/>
            </a:pPr>
            <a:r>
              <a:rPr lang="en-US" b="1" i="0" dirty="0">
                <a:solidFill>
                  <a:srgbClr val="212121"/>
                </a:solidFill>
                <a:effectLst/>
                <a:highlight>
                  <a:srgbClr val="FFFFFF"/>
                </a:highlight>
                <a:latin typeface="Roboto" panose="02000000000000000000" pitchFamily="2" charset="0"/>
              </a:rPr>
              <a:t>Top State Analysis:</a:t>
            </a:r>
            <a:r>
              <a:rPr lang="en-US" b="0" i="0" dirty="0">
                <a:solidFill>
                  <a:srgbClr val="212121"/>
                </a:solidFill>
                <a:effectLst/>
                <a:highlight>
                  <a:srgbClr val="FFFFFF"/>
                </a:highlight>
                <a:latin typeface="Roboto" panose="02000000000000000000" pitchFamily="2" charset="0"/>
              </a:rPr>
              <a:t> Identified and visualized the state with the highest number of tweets.</a:t>
            </a:r>
          </a:p>
          <a:p>
            <a:pPr algn="l">
              <a:buFont typeface="Arial" panose="020B0604020202020204" pitchFamily="34" charset="0"/>
              <a:buChar char="•"/>
            </a:pPr>
            <a:endParaRPr lang="en-US" b="0" i="0" dirty="0">
              <a:solidFill>
                <a:srgbClr val="212121"/>
              </a:solidFill>
              <a:effectLst/>
              <a:highlight>
                <a:srgbClr val="FFFFFF"/>
              </a:highlight>
              <a:latin typeface="Roboto" panose="02000000000000000000" pitchFamily="2" charset="0"/>
            </a:endParaRPr>
          </a:p>
          <a:p>
            <a:pPr algn="l"/>
            <a:r>
              <a:rPr lang="en-US" b="1" i="0" dirty="0">
                <a:solidFill>
                  <a:srgbClr val="212121"/>
                </a:solidFill>
                <a:effectLst/>
                <a:highlight>
                  <a:srgbClr val="FFFFFF"/>
                </a:highlight>
                <a:latin typeface="Roboto" panose="02000000000000000000" pitchFamily="2" charset="0"/>
              </a:rPr>
              <a:t>3. Analyzing Tweets by Gender:</a:t>
            </a:r>
            <a:endParaRPr lang="en-US" b="0" i="0" dirty="0">
              <a:solidFill>
                <a:srgbClr val="212121"/>
              </a:solidFill>
              <a:effectLst/>
              <a:highlight>
                <a:srgbClr val="FFFFFF"/>
              </a:highlight>
              <a:latin typeface="Roboto" panose="02000000000000000000" pitchFamily="2" charset="0"/>
            </a:endParaRPr>
          </a:p>
          <a:p>
            <a:pPr algn="l">
              <a:buFont typeface="Arial" panose="020B0604020202020204" pitchFamily="34" charset="0"/>
              <a:buChar char="•"/>
            </a:pPr>
            <a:r>
              <a:rPr lang="en-US" b="1" i="0" dirty="0">
                <a:solidFill>
                  <a:srgbClr val="212121"/>
                </a:solidFill>
                <a:effectLst/>
                <a:highlight>
                  <a:srgbClr val="FFFFFF"/>
                </a:highlight>
                <a:latin typeface="Roboto" panose="02000000000000000000" pitchFamily="2" charset="0"/>
              </a:rPr>
              <a:t>Gender Distribution of Tweets:</a:t>
            </a:r>
            <a:r>
              <a:rPr lang="en-US" b="0" i="0" dirty="0">
                <a:solidFill>
                  <a:srgbClr val="212121"/>
                </a:solidFill>
                <a:effectLst/>
                <a:highlight>
                  <a:srgbClr val="FFFFFF"/>
                </a:highlight>
                <a:latin typeface="Roboto" panose="02000000000000000000" pitchFamily="2" charset="0"/>
              </a:rPr>
              <a:t> The number of tweets by gender was visualized to analyze gender-based differences in resolutions.</a:t>
            </a:r>
          </a:p>
          <a:p>
            <a:pPr algn="l">
              <a:buFont typeface="Arial" panose="020B0604020202020204" pitchFamily="34" charset="0"/>
              <a:buChar char="•"/>
            </a:pPr>
            <a:endParaRPr lang="en-US" b="0" i="0" dirty="0">
              <a:solidFill>
                <a:srgbClr val="212121"/>
              </a:solidFill>
              <a:effectLst/>
              <a:highlight>
                <a:srgbClr val="FFFFFF"/>
              </a:highlight>
              <a:latin typeface="Roboto" panose="02000000000000000000" pitchFamily="2" charset="0"/>
            </a:endParaRPr>
          </a:p>
          <a:p>
            <a:pPr algn="l"/>
            <a:r>
              <a:rPr lang="en-US" b="1" i="0" dirty="0">
                <a:solidFill>
                  <a:srgbClr val="212121"/>
                </a:solidFill>
                <a:effectLst/>
                <a:highlight>
                  <a:srgbClr val="FFFFFF"/>
                </a:highlight>
                <a:latin typeface="Roboto" panose="02000000000000000000" pitchFamily="2" charset="0"/>
              </a:rPr>
              <a:t>4. Analyzing Resolution Categories:</a:t>
            </a:r>
            <a:endParaRPr lang="en-US" b="0" i="0" dirty="0">
              <a:solidFill>
                <a:srgbClr val="212121"/>
              </a:solidFill>
              <a:effectLst/>
              <a:highlight>
                <a:srgbClr val="FFFFFF"/>
              </a:highlight>
              <a:latin typeface="Roboto" panose="02000000000000000000" pitchFamily="2" charset="0"/>
            </a:endParaRPr>
          </a:p>
          <a:p>
            <a:pPr algn="l">
              <a:buFont typeface="Arial" panose="020B0604020202020204" pitchFamily="34" charset="0"/>
              <a:buChar char="•"/>
            </a:pPr>
            <a:r>
              <a:rPr lang="en-US" b="1" i="0" dirty="0">
                <a:solidFill>
                  <a:srgbClr val="212121"/>
                </a:solidFill>
                <a:effectLst/>
                <a:highlight>
                  <a:srgbClr val="FFFFFF"/>
                </a:highlight>
                <a:latin typeface="Roboto" panose="02000000000000000000" pitchFamily="2" charset="0"/>
              </a:rPr>
              <a:t>Popularity of Resolution Categories:</a:t>
            </a:r>
            <a:r>
              <a:rPr lang="en-US" b="0" i="0" dirty="0">
                <a:solidFill>
                  <a:srgbClr val="212121"/>
                </a:solidFill>
                <a:effectLst/>
                <a:highlight>
                  <a:srgbClr val="FFFFFF"/>
                </a:highlight>
                <a:latin typeface="Roboto" panose="02000000000000000000" pitchFamily="2" charset="0"/>
              </a:rPr>
              <a:t> The distribution of tweets across different resolution categories was visualized to identify the most popular types of resolutions.</a:t>
            </a:r>
          </a:p>
          <a:p>
            <a:pPr algn="l">
              <a:buFont typeface="Arial" panose="020B0604020202020204" pitchFamily="34" charset="0"/>
              <a:buChar char="•"/>
            </a:pPr>
            <a:r>
              <a:rPr lang="en-US" b="1" i="0" dirty="0">
                <a:solidFill>
                  <a:srgbClr val="212121"/>
                </a:solidFill>
                <a:effectLst/>
                <a:highlight>
                  <a:srgbClr val="FFFFFF"/>
                </a:highlight>
                <a:latin typeface="Roboto" panose="02000000000000000000" pitchFamily="2" charset="0"/>
              </a:rPr>
              <a:t>Top Resolution Category:</a:t>
            </a:r>
            <a:r>
              <a:rPr lang="en-US" b="0" i="0" dirty="0">
                <a:solidFill>
                  <a:srgbClr val="212121"/>
                </a:solidFill>
                <a:effectLst/>
                <a:highlight>
                  <a:srgbClr val="FFFFFF"/>
                </a:highlight>
                <a:latin typeface="Roboto" panose="02000000000000000000" pitchFamily="2" charset="0"/>
              </a:rPr>
              <a:t> Identified and visualized the most popular resolution category.</a:t>
            </a:r>
          </a:p>
          <a:p>
            <a:pPr algn="l">
              <a:buFont typeface="Arial" panose="020B0604020202020204" pitchFamily="34" charset="0"/>
              <a:buChar char="•"/>
            </a:pPr>
            <a:endParaRPr lang="en-US" b="0" i="0" dirty="0">
              <a:solidFill>
                <a:srgbClr val="212121"/>
              </a:solidFill>
              <a:effectLst/>
              <a:highlight>
                <a:srgbClr val="FFFFFF"/>
              </a:highlight>
              <a:latin typeface="Roboto" panose="02000000000000000000" pitchFamily="2" charset="0"/>
            </a:endParaRPr>
          </a:p>
          <a:p>
            <a:pPr algn="l"/>
            <a:r>
              <a:rPr lang="en-US" b="1" i="0" dirty="0">
                <a:solidFill>
                  <a:srgbClr val="212121"/>
                </a:solidFill>
                <a:effectLst/>
                <a:highlight>
                  <a:srgbClr val="FFFFFF"/>
                </a:highlight>
                <a:latin typeface="Roboto" panose="02000000000000000000" pitchFamily="2" charset="0"/>
              </a:rPr>
              <a:t>5. Top Retweeted Tweets Analysis:</a:t>
            </a:r>
            <a:endParaRPr lang="en-US" b="0" i="0" dirty="0">
              <a:solidFill>
                <a:srgbClr val="212121"/>
              </a:solidFill>
              <a:effectLst/>
              <a:highlight>
                <a:srgbClr val="FFFFFF"/>
              </a:highlight>
              <a:latin typeface="Roboto" panose="02000000000000000000" pitchFamily="2" charset="0"/>
            </a:endParaRPr>
          </a:p>
          <a:p>
            <a:pPr algn="l"/>
            <a:r>
              <a:rPr lang="en-US" b="0" i="0" dirty="0">
                <a:solidFill>
                  <a:srgbClr val="212121"/>
                </a:solidFill>
                <a:effectLst/>
                <a:highlight>
                  <a:srgbClr val="FFFFFF"/>
                </a:highlight>
                <a:latin typeface="Roboto" panose="02000000000000000000" pitchFamily="2" charset="0"/>
              </a:rPr>
              <a:t>The top 10 most retweeted tweets were identified to understand which resolutions garnered the most attention and engagement:</a:t>
            </a:r>
          </a:p>
          <a:p>
            <a:pPr algn="l">
              <a:buFont typeface="Arial" panose="020B0604020202020204" pitchFamily="34" charset="0"/>
              <a:buChar char="•"/>
            </a:pPr>
            <a:r>
              <a:rPr lang="en-US" b="1" i="0" dirty="0">
                <a:solidFill>
                  <a:srgbClr val="212121"/>
                </a:solidFill>
                <a:effectLst/>
                <a:highlight>
                  <a:srgbClr val="FFFFFF"/>
                </a:highlight>
                <a:latin typeface="Roboto" panose="02000000000000000000" pitchFamily="2" charset="0"/>
              </a:rPr>
              <a:t>Overall Top Retweeted Tweets:</a:t>
            </a:r>
            <a:r>
              <a:rPr lang="en-US" b="0" i="0" dirty="0">
                <a:solidFill>
                  <a:srgbClr val="212121"/>
                </a:solidFill>
                <a:effectLst/>
                <a:highlight>
                  <a:srgbClr val="FFFFFF"/>
                </a:highlight>
                <a:latin typeface="Roboto" panose="02000000000000000000" pitchFamily="2" charset="0"/>
              </a:rPr>
              <a:t> The top 10 most retweeted tweets were identified to highlight the most popular tweets by resolutions category on Twitter.</a:t>
            </a:r>
          </a:p>
          <a:p>
            <a:pPr algn="l">
              <a:buFont typeface="Arial" panose="020B0604020202020204" pitchFamily="34" charset="0"/>
              <a:buChar char="•"/>
            </a:pPr>
            <a:r>
              <a:rPr lang="en-US" b="1" i="0" dirty="0">
                <a:solidFill>
                  <a:srgbClr val="212121"/>
                </a:solidFill>
                <a:effectLst/>
                <a:highlight>
                  <a:srgbClr val="FFFFFF"/>
                </a:highlight>
                <a:latin typeface="Roboto" panose="02000000000000000000" pitchFamily="2" charset="0"/>
              </a:rPr>
              <a:t>Total Number of Tweets by State:</a:t>
            </a:r>
            <a:r>
              <a:rPr lang="en-US" b="0" i="0" dirty="0">
                <a:solidFill>
                  <a:srgbClr val="212121"/>
                </a:solidFill>
                <a:effectLst/>
                <a:highlight>
                  <a:srgbClr val="FFFFFF"/>
                </a:highlight>
                <a:latin typeface="Roboto" panose="02000000000000000000" pitchFamily="2" charset="0"/>
              </a:rPr>
              <a:t> The top 10 states with the highest number of tweets were identified to understand regional variations in engagement.</a:t>
            </a:r>
          </a:p>
          <a:p>
            <a:pPr algn="l">
              <a:buFont typeface="Arial" panose="020B0604020202020204" pitchFamily="34" charset="0"/>
              <a:buChar char="•"/>
            </a:pPr>
            <a:r>
              <a:rPr lang="en-US" b="1" i="0" dirty="0">
                <a:solidFill>
                  <a:srgbClr val="212121"/>
                </a:solidFill>
                <a:effectLst/>
                <a:highlight>
                  <a:srgbClr val="FFFFFF"/>
                </a:highlight>
                <a:latin typeface="Roboto" panose="02000000000000000000" pitchFamily="2" charset="0"/>
              </a:rPr>
              <a:t>Top Retweeted Tweets by Gender:</a:t>
            </a:r>
            <a:r>
              <a:rPr lang="en-US" b="0" i="0" dirty="0">
                <a:solidFill>
                  <a:srgbClr val="212121"/>
                </a:solidFill>
                <a:effectLst/>
                <a:highlight>
                  <a:srgbClr val="FFFFFF"/>
                </a:highlight>
                <a:latin typeface="Roboto" panose="02000000000000000000" pitchFamily="2" charset="0"/>
              </a:rPr>
              <a:t> The genders associated with the top 100 most retweeted tweets were analyzed to identify any gender-based patterns in popular resolutions.</a:t>
            </a:r>
          </a:p>
          <a:p>
            <a:pPr algn="l">
              <a:buFont typeface="Arial" panose="020B0604020202020204" pitchFamily="34" charset="0"/>
              <a:buChar char="•"/>
            </a:pPr>
            <a:endParaRPr lang="en-US" b="0" i="0" dirty="0">
              <a:solidFill>
                <a:srgbClr val="212121"/>
              </a:solidFill>
              <a:effectLst/>
              <a:highlight>
                <a:srgbClr val="FFFFFF"/>
              </a:highlight>
              <a:latin typeface="Roboto" panose="02000000000000000000" pitchFamily="2" charset="0"/>
            </a:endParaRPr>
          </a:p>
          <a:p>
            <a:pPr algn="l">
              <a:buFont typeface="Arial" panose="020B0604020202020204" pitchFamily="34" charset="0"/>
              <a:buChar char="•"/>
            </a:pPr>
            <a:endParaRPr lang="en-US" b="0" i="0" dirty="0">
              <a:solidFill>
                <a:srgbClr val="212121"/>
              </a:solidFill>
              <a:effectLst/>
              <a:highlight>
                <a:srgbClr val="FFFFFF"/>
              </a:highlight>
              <a:latin typeface="Roboto" panose="02000000000000000000" pitchFamily="2" charset="0"/>
            </a:endParaRPr>
          </a:p>
          <a:p>
            <a:endParaRPr lang="en-US" dirty="0"/>
          </a:p>
        </p:txBody>
      </p:sp>
      <p:sp>
        <p:nvSpPr>
          <p:cNvPr id="4" name="Slide Number Placeholder 3"/>
          <p:cNvSpPr>
            <a:spLocks noGrp="1"/>
          </p:cNvSpPr>
          <p:nvPr>
            <p:ph type="sldNum" sz="quarter" idx="5"/>
          </p:nvPr>
        </p:nvSpPr>
        <p:spPr/>
        <p:txBody>
          <a:bodyPr/>
          <a:lstStyle/>
          <a:p>
            <a:fld id="{6FED5DC4-5B7C-3A43-BA15-9E4BB1355B65}" type="slidenum">
              <a:rPr lang="en-US" smtClean="0"/>
              <a:t>7</a:t>
            </a:fld>
            <a:endParaRPr lang="en-US"/>
          </a:p>
        </p:txBody>
      </p:sp>
    </p:spTree>
    <p:extLst>
      <p:ext uri="{BB962C8B-B14F-4D97-AF65-F5344CB8AC3E}">
        <p14:creationId xmlns:p14="http://schemas.microsoft.com/office/powerpoint/2010/main" val="2982171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121"/>
                </a:solidFill>
                <a:effectLst/>
                <a:highlight>
                  <a:srgbClr val="FFFFFF"/>
                </a:highlight>
                <a:latin typeface="Courier New" panose="02070309020205020404" pitchFamily="49" charset="0"/>
              </a:rPr>
              <a:t> Bar Chart with 1872 rows missing retweet count</a:t>
            </a:r>
            <a:endParaRPr lang="en-US" dirty="0"/>
          </a:p>
        </p:txBody>
      </p:sp>
      <p:sp>
        <p:nvSpPr>
          <p:cNvPr id="4" name="Slide Number Placeholder 3"/>
          <p:cNvSpPr>
            <a:spLocks noGrp="1"/>
          </p:cNvSpPr>
          <p:nvPr>
            <p:ph type="sldNum" sz="quarter" idx="5"/>
          </p:nvPr>
        </p:nvSpPr>
        <p:spPr/>
        <p:txBody>
          <a:bodyPr/>
          <a:lstStyle/>
          <a:p>
            <a:fld id="{6FED5DC4-5B7C-3A43-BA15-9E4BB1355B65}" type="slidenum">
              <a:rPr lang="en-US" smtClean="0"/>
              <a:t>8</a:t>
            </a:fld>
            <a:endParaRPr lang="en-US"/>
          </a:p>
        </p:txBody>
      </p:sp>
    </p:spTree>
    <p:extLst>
      <p:ext uri="{BB962C8B-B14F-4D97-AF65-F5344CB8AC3E}">
        <p14:creationId xmlns:p14="http://schemas.microsoft.com/office/powerpoint/2010/main" val="1066326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 chart showing CA takes the number 1 place</a:t>
            </a:r>
          </a:p>
        </p:txBody>
      </p:sp>
      <p:sp>
        <p:nvSpPr>
          <p:cNvPr id="4" name="Slide Number Placeholder 3"/>
          <p:cNvSpPr>
            <a:spLocks noGrp="1"/>
          </p:cNvSpPr>
          <p:nvPr>
            <p:ph type="sldNum" sz="quarter" idx="5"/>
          </p:nvPr>
        </p:nvSpPr>
        <p:spPr/>
        <p:txBody>
          <a:bodyPr/>
          <a:lstStyle/>
          <a:p>
            <a:fld id="{6FED5DC4-5B7C-3A43-BA15-9E4BB1355B65}" type="slidenum">
              <a:rPr lang="en-US" smtClean="0"/>
              <a:t>9</a:t>
            </a:fld>
            <a:endParaRPr lang="en-US"/>
          </a:p>
        </p:txBody>
      </p:sp>
    </p:spTree>
    <p:extLst>
      <p:ext uri="{BB962C8B-B14F-4D97-AF65-F5344CB8AC3E}">
        <p14:creationId xmlns:p14="http://schemas.microsoft.com/office/powerpoint/2010/main" val="1287500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 chart </a:t>
            </a:r>
          </a:p>
        </p:txBody>
      </p:sp>
      <p:sp>
        <p:nvSpPr>
          <p:cNvPr id="4" name="Slide Number Placeholder 3"/>
          <p:cNvSpPr>
            <a:spLocks noGrp="1"/>
          </p:cNvSpPr>
          <p:nvPr>
            <p:ph type="sldNum" sz="quarter" idx="5"/>
          </p:nvPr>
        </p:nvSpPr>
        <p:spPr/>
        <p:txBody>
          <a:bodyPr/>
          <a:lstStyle/>
          <a:p>
            <a:fld id="{6FED5DC4-5B7C-3A43-BA15-9E4BB1355B65}" type="slidenum">
              <a:rPr lang="en-US" smtClean="0"/>
              <a:t>10</a:t>
            </a:fld>
            <a:endParaRPr lang="en-US"/>
          </a:p>
        </p:txBody>
      </p:sp>
    </p:spTree>
    <p:extLst>
      <p:ext uri="{BB962C8B-B14F-4D97-AF65-F5344CB8AC3E}">
        <p14:creationId xmlns:p14="http://schemas.microsoft.com/office/powerpoint/2010/main" val="3752219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21907-2815-A55B-BAF7-D1F08453D0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38845D-57CF-128B-D869-17B625F3DA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830A1F-FE34-ED36-D9F8-8AF6AAA32EDB}"/>
              </a:ext>
            </a:extLst>
          </p:cNvPr>
          <p:cNvSpPr>
            <a:spLocks noGrp="1"/>
          </p:cNvSpPr>
          <p:nvPr>
            <p:ph type="dt" sz="half" idx="10"/>
          </p:nvPr>
        </p:nvSpPr>
        <p:spPr/>
        <p:txBody>
          <a:bodyPr/>
          <a:lstStyle/>
          <a:p>
            <a:fld id="{722082E7-9D07-A34C-B903-5C6EB7101942}" type="datetimeFigureOut">
              <a:rPr lang="en-US" smtClean="0"/>
              <a:t>5/22/24</a:t>
            </a:fld>
            <a:endParaRPr lang="en-US"/>
          </a:p>
        </p:txBody>
      </p:sp>
      <p:sp>
        <p:nvSpPr>
          <p:cNvPr id="5" name="Footer Placeholder 4">
            <a:extLst>
              <a:ext uri="{FF2B5EF4-FFF2-40B4-BE49-F238E27FC236}">
                <a16:creationId xmlns:a16="http://schemas.microsoft.com/office/drawing/2014/main" id="{62CF5D11-5110-A8EF-29C7-4561767D4F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DC7DA0-5BAC-B731-9760-DAB2CA6037A9}"/>
              </a:ext>
            </a:extLst>
          </p:cNvPr>
          <p:cNvSpPr>
            <a:spLocks noGrp="1"/>
          </p:cNvSpPr>
          <p:nvPr>
            <p:ph type="sldNum" sz="quarter" idx="12"/>
          </p:nvPr>
        </p:nvSpPr>
        <p:spPr/>
        <p:txBody>
          <a:bodyPr/>
          <a:lstStyle/>
          <a:p>
            <a:fld id="{70DAA959-6AA5-7A45-B61B-B225223F0B85}" type="slidenum">
              <a:rPr lang="en-US" smtClean="0"/>
              <a:t>‹#›</a:t>
            </a:fld>
            <a:endParaRPr lang="en-US"/>
          </a:p>
        </p:txBody>
      </p:sp>
    </p:spTree>
    <p:extLst>
      <p:ext uri="{BB962C8B-B14F-4D97-AF65-F5344CB8AC3E}">
        <p14:creationId xmlns:p14="http://schemas.microsoft.com/office/powerpoint/2010/main" val="1440195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1AC2B-70D0-E502-A8DA-735D289D08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F77F86-A4B4-F5B6-721F-3DC03FFBBC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FEB2C0-0810-FD99-37FE-4A9515FEFB1D}"/>
              </a:ext>
            </a:extLst>
          </p:cNvPr>
          <p:cNvSpPr>
            <a:spLocks noGrp="1"/>
          </p:cNvSpPr>
          <p:nvPr>
            <p:ph type="dt" sz="half" idx="10"/>
          </p:nvPr>
        </p:nvSpPr>
        <p:spPr/>
        <p:txBody>
          <a:bodyPr/>
          <a:lstStyle/>
          <a:p>
            <a:fld id="{722082E7-9D07-A34C-B903-5C6EB7101942}" type="datetimeFigureOut">
              <a:rPr lang="en-US" smtClean="0"/>
              <a:t>5/22/24</a:t>
            </a:fld>
            <a:endParaRPr lang="en-US"/>
          </a:p>
        </p:txBody>
      </p:sp>
      <p:sp>
        <p:nvSpPr>
          <p:cNvPr id="5" name="Footer Placeholder 4">
            <a:extLst>
              <a:ext uri="{FF2B5EF4-FFF2-40B4-BE49-F238E27FC236}">
                <a16:creationId xmlns:a16="http://schemas.microsoft.com/office/drawing/2014/main" id="{3715058D-7364-866B-7D8D-503FE5274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A964F5-C515-096F-CBF6-BE95FFCCB159}"/>
              </a:ext>
            </a:extLst>
          </p:cNvPr>
          <p:cNvSpPr>
            <a:spLocks noGrp="1"/>
          </p:cNvSpPr>
          <p:nvPr>
            <p:ph type="sldNum" sz="quarter" idx="12"/>
          </p:nvPr>
        </p:nvSpPr>
        <p:spPr/>
        <p:txBody>
          <a:bodyPr/>
          <a:lstStyle/>
          <a:p>
            <a:fld id="{70DAA959-6AA5-7A45-B61B-B225223F0B85}" type="slidenum">
              <a:rPr lang="en-US" smtClean="0"/>
              <a:t>‹#›</a:t>
            </a:fld>
            <a:endParaRPr lang="en-US"/>
          </a:p>
        </p:txBody>
      </p:sp>
    </p:spTree>
    <p:extLst>
      <p:ext uri="{BB962C8B-B14F-4D97-AF65-F5344CB8AC3E}">
        <p14:creationId xmlns:p14="http://schemas.microsoft.com/office/powerpoint/2010/main" val="317926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28A6B7-19A8-7408-255B-0C360D167D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5AD9E4-4A14-7269-C80A-9165992DDD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EA5A35-4535-F012-BBF1-53C8416B12D2}"/>
              </a:ext>
            </a:extLst>
          </p:cNvPr>
          <p:cNvSpPr>
            <a:spLocks noGrp="1"/>
          </p:cNvSpPr>
          <p:nvPr>
            <p:ph type="dt" sz="half" idx="10"/>
          </p:nvPr>
        </p:nvSpPr>
        <p:spPr/>
        <p:txBody>
          <a:bodyPr/>
          <a:lstStyle/>
          <a:p>
            <a:fld id="{722082E7-9D07-A34C-B903-5C6EB7101942}" type="datetimeFigureOut">
              <a:rPr lang="en-US" smtClean="0"/>
              <a:t>5/22/24</a:t>
            </a:fld>
            <a:endParaRPr lang="en-US"/>
          </a:p>
        </p:txBody>
      </p:sp>
      <p:sp>
        <p:nvSpPr>
          <p:cNvPr id="5" name="Footer Placeholder 4">
            <a:extLst>
              <a:ext uri="{FF2B5EF4-FFF2-40B4-BE49-F238E27FC236}">
                <a16:creationId xmlns:a16="http://schemas.microsoft.com/office/drawing/2014/main" id="{C71D7C63-0DCE-9BE2-C8AA-AF7299A839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C5CF49-9A51-9976-C595-D8EF280F0779}"/>
              </a:ext>
            </a:extLst>
          </p:cNvPr>
          <p:cNvSpPr>
            <a:spLocks noGrp="1"/>
          </p:cNvSpPr>
          <p:nvPr>
            <p:ph type="sldNum" sz="quarter" idx="12"/>
          </p:nvPr>
        </p:nvSpPr>
        <p:spPr/>
        <p:txBody>
          <a:bodyPr/>
          <a:lstStyle/>
          <a:p>
            <a:fld id="{70DAA959-6AA5-7A45-B61B-B225223F0B85}" type="slidenum">
              <a:rPr lang="en-US" smtClean="0"/>
              <a:t>‹#›</a:t>
            </a:fld>
            <a:endParaRPr lang="en-US"/>
          </a:p>
        </p:txBody>
      </p:sp>
    </p:spTree>
    <p:extLst>
      <p:ext uri="{BB962C8B-B14F-4D97-AF65-F5344CB8AC3E}">
        <p14:creationId xmlns:p14="http://schemas.microsoft.com/office/powerpoint/2010/main" val="3241041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831F9-5D8C-0387-2CFD-6E7D71150F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49305B-8E08-8122-DC8A-89DFC96AE3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47B951-A637-8A03-FAD7-E162F704517B}"/>
              </a:ext>
            </a:extLst>
          </p:cNvPr>
          <p:cNvSpPr>
            <a:spLocks noGrp="1"/>
          </p:cNvSpPr>
          <p:nvPr>
            <p:ph type="dt" sz="half" idx="10"/>
          </p:nvPr>
        </p:nvSpPr>
        <p:spPr/>
        <p:txBody>
          <a:bodyPr/>
          <a:lstStyle/>
          <a:p>
            <a:fld id="{722082E7-9D07-A34C-B903-5C6EB7101942}" type="datetimeFigureOut">
              <a:rPr lang="en-US" smtClean="0"/>
              <a:t>5/22/24</a:t>
            </a:fld>
            <a:endParaRPr lang="en-US"/>
          </a:p>
        </p:txBody>
      </p:sp>
      <p:sp>
        <p:nvSpPr>
          <p:cNvPr id="5" name="Footer Placeholder 4">
            <a:extLst>
              <a:ext uri="{FF2B5EF4-FFF2-40B4-BE49-F238E27FC236}">
                <a16:creationId xmlns:a16="http://schemas.microsoft.com/office/drawing/2014/main" id="{291DAECD-7DC0-1EAF-FA71-9D446D6A9E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895599-D680-E0F7-9388-3781B6E44297}"/>
              </a:ext>
            </a:extLst>
          </p:cNvPr>
          <p:cNvSpPr>
            <a:spLocks noGrp="1"/>
          </p:cNvSpPr>
          <p:nvPr>
            <p:ph type="sldNum" sz="quarter" idx="12"/>
          </p:nvPr>
        </p:nvSpPr>
        <p:spPr/>
        <p:txBody>
          <a:bodyPr/>
          <a:lstStyle/>
          <a:p>
            <a:fld id="{70DAA959-6AA5-7A45-B61B-B225223F0B85}" type="slidenum">
              <a:rPr lang="en-US" smtClean="0"/>
              <a:t>‹#›</a:t>
            </a:fld>
            <a:endParaRPr lang="en-US"/>
          </a:p>
        </p:txBody>
      </p:sp>
    </p:spTree>
    <p:extLst>
      <p:ext uri="{BB962C8B-B14F-4D97-AF65-F5344CB8AC3E}">
        <p14:creationId xmlns:p14="http://schemas.microsoft.com/office/powerpoint/2010/main" val="1944157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803AA-D7DF-A375-AE60-752BC1CC4D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0D3E91-B627-37BF-7C82-7E76BC8376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A60104-3471-99DC-BA68-3EFD53C6C223}"/>
              </a:ext>
            </a:extLst>
          </p:cNvPr>
          <p:cNvSpPr>
            <a:spLocks noGrp="1"/>
          </p:cNvSpPr>
          <p:nvPr>
            <p:ph type="dt" sz="half" idx="10"/>
          </p:nvPr>
        </p:nvSpPr>
        <p:spPr/>
        <p:txBody>
          <a:bodyPr/>
          <a:lstStyle/>
          <a:p>
            <a:fld id="{722082E7-9D07-A34C-B903-5C6EB7101942}" type="datetimeFigureOut">
              <a:rPr lang="en-US" smtClean="0"/>
              <a:t>5/22/24</a:t>
            </a:fld>
            <a:endParaRPr lang="en-US"/>
          </a:p>
        </p:txBody>
      </p:sp>
      <p:sp>
        <p:nvSpPr>
          <p:cNvPr id="5" name="Footer Placeholder 4">
            <a:extLst>
              <a:ext uri="{FF2B5EF4-FFF2-40B4-BE49-F238E27FC236}">
                <a16:creationId xmlns:a16="http://schemas.microsoft.com/office/drawing/2014/main" id="{D3D06D23-D8EA-65C8-8199-BB1EF4A77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750897-03BE-2E73-D89C-4A1DA8C03A95}"/>
              </a:ext>
            </a:extLst>
          </p:cNvPr>
          <p:cNvSpPr>
            <a:spLocks noGrp="1"/>
          </p:cNvSpPr>
          <p:nvPr>
            <p:ph type="sldNum" sz="quarter" idx="12"/>
          </p:nvPr>
        </p:nvSpPr>
        <p:spPr/>
        <p:txBody>
          <a:bodyPr/>
          <a:lstStyle/>
          <a:p>
            <a:fld id="{70DAA959-6AA5-7A45-B61B-B225223F0B85}" type="slidenum">
              <a:rPr lang="en-US" smtClean="0"/>
              <a:t>‹#›</a:t>
            </a:fld>
            <a:endParaRPr lang="en-US"/>
          </a:p>
        </p:txBody>
      </p:sp>
    </p:spTree>
    <p:extLst>
      <p:ext uri="{BB962C8B-B14F-4D97-AF65-F5344CB8AC3E}">
        <p14:creationId xmlns:p14="http://schemas.microsoft.com/office/powerpoint/2010/main" val="1029935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5F5CB-2CEC-A821-1E60-C37C2ABC0D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7E483B-FB43-4FD1-8006-4A77C55709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FEE36E-6503-ACC0-FB92-A5DC903DD4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04AA28-77EB-C9E1-75F6-8CEB56E50331}"/>
              </a:ext>
            </a:extLst>
          </p:cNvPr>
          <p:cNvSpPr>
            <a:spLocks noGrp="1"/>
          </p:cNvSpPr>
          <p:nvPr>
            <p:ph type="dt" sz="half" idx="10"/>
          </p:nvPr>
        </p:nvSpPr>
        <p:spPr/>
        <p:txBody>
          <a:bodyPr/>
          <a:lstStyle/>
          <a:p>
            <a:fld id="{722082E7-9D07-A34C-B903-5C6EB7101942}" type="datetimeFigureOut">
              <a:rPr lang="en-US" smtClean="0"/>
              <a:t>5/22/24</a:t>
            </a:fld>
            <a:endParaRPr lang="en-US"/>
          </a:p>
        </p:txBody>
      </p:sp>
      <p:sp>
        <p:nvSpPr>
          <p:cNvPr id="6" name="Footer Placeholder 5">
            <a:extLst>
              <a:ext uri="{FF2B5EF4-FFF2-40B4-BE49-F238E27FC236}">
                <a16:creationId xmlns:a16="http://schemas.microsoft.com/office/drawing/2014/main" id="{4B1630D3-4639-CB65-8532-7BB2D73284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EEC0A9-A7B7-23B8-9C06-E7EBC1D4831C}"/>
              </a:ext>
            </a:extLst>
          </p:cNvPr>
          <p:cNvSpPr>
            <a:spLocks noGrp="1"/>
          </p:cNvSpPr>
          <p:nvPr>
            <p:ph type="sldNum" sz="quarter" idx="12"/>
          </p:nvPr>
        </p:nvSpPr>
        <p:spPr/>
        <p:txBody>
          <a:bodyPr/>
          <a:lstStyle/>
          <a:p>
            <a:fld id="{70DAA959-6AA5-7A45-B61B-B225223F0B85}" type="slidenum">
              <a:rPr lang="en-US" smtClean="0"/>
              <a:t>‹#›</a:t>
            </a:fld>
            <a:endParaRPr lang="en-US"/>
          </a:p>
        </p:txBody>
      </p:sp>
    </p:spTree>
    <p:extLst>
      <p:ext uri="{BB962C8B-B14F-4D97-AF65-F5344CB8AC3E}">
        <p14:creationId xmlns:p14="http://schemas.microsoft.com/office/powerpoint/2010/main" val="3817331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C5D00-0C55-C9BF-C096-4C96B6E763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1C69C3-4361-8E63-5743-8533C15CE0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FDACE5-3E4A-797A-BB56-78D3C0AF89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F8EAE1-A5B8-3EF9-C147-5D831B6E51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860F36-9505-C005-ADB4-A33D4E1352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139493-559B-B0FF-E405-69D3ECDE10AD}"/>
              </a:ext>
            </a:extLst>
          </p:cNvPr>
          <p:cNvSpPr>
            <a:spLocks noGrp="1"/>
          </p:cNvSpPr>
          <p:nvPr>
            <p:ph type="dt" sz="half" idx="10"/>
          </p:nvPr>
        </p:nvSpPr>
        <p:spPr/>
        <p:txBody>
          <a:bodyPr/>
          <a:lstStyle/>
          <a:p>
            <a:fld id="{722082E7-9D07-A34C-B903-5C6EB7101942}" type="datetimeFigureOut">
              <a:rPr lang="en-US" smtClean="0"/>
              <a:t>5/22/24</a:t>
            </a:fld>
            <a:endParaRPr lang="en-US"/>
          </a:p>
        </p:txBody>
      </p:sp>
      <p:sp>
        <p:nvSpPr>
          <p:cNvPr id="8" name="Footer Placeholder 7">
            <a:extLst>
              <a:ext uri="{FF2B5EF4-FFF2-40B4-BE49-F238E27FC236}">
                <a16:creationId xmlns:a16="http://schemas.microsoft.com/office/drawing/2014/main" id="{39BE8FBD-9C21-E5D6-3329-C37DCB02C2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81BD75-0DBA-E0C7-0299-618CD5A37369}"/>
              </a:ext>
            </a:extLst>
          </p:cNvPr>
          <p:cNvSpPr>
            <a:spLocks noGrp="1"/>
          </p:cNvSpPr>
          <p:nvPr>
            <p:ph type="sldNum" sz="quarter" idx="12"/>
          </p:nvPr>
        </p:nvSpPr>
        <p:spPr/>
        <p:txBody>
          <a:bodyPr/>
          <a:lstStyle/>
          <a:p>
            <a:fld id="{70DAA959-6AA5-7A45-B61B-B225223F0B85}" type="slidenum">
              <a:rPr lang="en-US" smtClean="0"/>
              <a:t>‹#›</a:t>
            </a:fld>
            <a:endParaRPr lang="en-US"/>
          </a:p>
        </p:txBody>
      </p:sp>
    </p:spTree>
    <p:extLst>
      <p:ext uri="{BB962C8B-B14F-4D97-AF65-F5344CB8AC3E}">
        <p14:creationId xmlns:p14="http://schemas.microsoft.com/office/powerpoint/2010/main" val="3491053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11E67-9D9E-DA93-ACA2-5CD66179B5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439B7A-1887-9610-1BD5-B2D74FCC9CA6}"/>
              </a:ext>
            </a:extLst>
          </p:cNvPr>
          <p:cNvSpPr>
            <a:spLocks noGrp="1"/>
          </p:cNvSpPr>
          <p:nvPr>
            <p:ph type="dt" sz="half" idx="10"/>
          </p:nvPr>
        </p:nvSpPr>
        <p:spPr/>
        <p:txBody>
          <a:bodyPr/>
          <a:lstStyle/>
          <a:p>
            <a:fld id="{722082E7-9D07-A34C-B903-5C6EB7101942}" type="datetimeFigureOut">
              <a:rPr lang="en-US" smtClean="0"/>
              <a:t>5/22/24</a:t>
            </a:fld>
            <a:endParaRPr lang="en-US"/>
          </a:p>
        </p:txBody>
      </p:sp>
      <p:sp>
        <p:nvSpPr>
          <p:cNvPr id="4" name="Footer Placeholder 3">
            <a:extLst>
              <a:ext uri="{FF2B5EF4-FFF2-40B4-BE49-F238E27FC236}">
                <a16:creationId xmlns:a16="http://schemas.microsoft.com/office/drawing/2014/main" id="{6944D923-7D70-73AB-E34F-17ECC7F6FC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B6D059-8E1A-E64D-0D7F-A14A9729B9B8}"/>
              </a:ext>
            </a:extLst>
          </p:cNvPr>
          <p:cNvSpPr>
            <a:spLocks noGrp="1"/>
          </p:cNvSpPr>
          <p:nvPr>
            <p:ph type="sldNum" sz="quarter" idx="12"/>
          </p:nvPr>
        </p:nvSpPr>
        <p:spPr/>
        <p:txBody>
          <a:bodyPr/>
          <a:lstStyle/>
          <a:p>
            <a:fld id="{70DAA959-6AA5-7A45-B61B-B225223F0B85}" type="slidenum">
              <a:rPr lang="en-US" smtClean="0"/>
              <a:t>‹#›</a:t>
            </a:fld>
            <a:endParaRPr lang="en-US"/>
          </a:p>
        </p:txBody>
      </p:sp>
    </p:spTree>
    <p:extLst>
      <p:ext uri="{BB962C8B-B14F-4D97-AF65-F5344CB8AC3E}">
        <p14:creationId xmlns:p14="http://schemas.microsoft.com/office/powerpoint/2010/main" val="233148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4D4CD7-3FCE-FDDF-1EA4-9B4DE71F22B5}"/>
              </a:ext>
            </a:extLst>
          </p:cNvPr>
          <p:cNvSpPr>
            <a:spLocks noGrp="1"/>
          </p:cNvSpPr>
          <p:nvPr>
            <p:ph type="dt" sz="half" idx="10"/>
          </p:nvPr>
        </p:nvSpPr>
        <p:spPr/>
        <p:txBody>
          <a:bodyPr/>
          <a:lstStyle/>
          <a:p>
            <a:fld id="{722082E7-9D07-A34C-B903-5C6EB7101942}" type="datetimeFigureOut">
              <a:rPr lang="en-US" smtClean="0"/>
              <a:t>5/22/24</a:t>
            </a:fld>
            <a:endParaRPr lang="en-US"/>
          </a:p>
        </p:txBody>
      </p:sp>
      <p:sp>
        <p:nvSpPr>
          <p:cNvPr id="3" name="Footer Placeholder 2">
            <a:extLst>
              <a:ext uri="{FF2B5EF4-FFF2-40B4-BE49-F238E27FC236}">
                <a16:creationId xmlns:a16="http://schemas.microsoft.com/office/drawing/2014/main" id="{3D8A20BB-8B0E-6417-A774-AA34E84711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775243-2242-AEAE-E7A4-540E1ED7FB4A}"/>
              </a:ext>
            </a:extLst>
          </p:cNvPr>
          <p:cNvSpPr>
            <a:spLocks noGrp="1"/>
          </p:cNvSpPr>
          <p:nvPr>
            <p:ph type="sldNum" sz="quarter" idx="12"/>
          </p:nvPr>
        </p:nvSpPr>
        <p:spPr/>
        <p:txBody>
          <a:bodyPr/>
          <a:lstStyle/>
          <a:p>
            <a:fld id="{70DAA959-6AA5-7A45-B61B-B225223F0B85}" type="slidenum">
              <a:rPr lang="en-US" smtClean="0"/>
              <a:t>‹#›</a:t>
            </a:fld>
            <a:endParaRPr lang="en-US"/>
          </a:p>
        </p:txBody>
      </p:sp>
    </p:spTree>
    <p:extLst>
      <p:ext uri="{BB962C8B-B14F-4D97-AF65-F5344CB8AC3E}">
        <p14:creationId xmlns:p14="http://schemas.microsoft.com/office/powerpoint/2010/main" val="2261513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87D14-F608-E508-0EED-24EAC61D56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4B05F0-AAA7-A998-32E4-D99F652222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87F69F-BE0A-3ED2-16B8-C45F47A173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9E120A-0214-3996-74FD-D7FA26CFF263}"/>
              </a:ext>
            </a:extLst>
          </p:cNvPr>
          <p:cNvSpPr>
            <a:spLocks noGrp="1"/>
          </p:cNvSpPr>
          <p:nvPr>
            <p:ph type="dt" sz="half" idx="10"/>
          </p:nvPr>
        </p:nvSpPr>
        <p:spPr/>
        <p:txBody>
          <a:bodyPr/>
          <a:lstStyle/>
          <a:p>
            <a:fld id="{722082E7-9D07-A34C-B903-5C6EB7101942}" type="datetimeFigureOut">
              <a:rPr lang="en-US" smtClean="0"/>
              <a:t>5/22/24</a:t>
            </a:fld>
            <a:endParaRPr lang="en-US"/>
          </a:p>
        </p:txBody>
      </p:sp>
      <p:sp>
        <p:nvSpPr>
          <p:cNvPr id="6" name="Footer Placeholder 5">
            <a:extLst>
              <a:ext uri="{FF2B5EF4-FFF2-40B4-BE49-F238E27FC236}">
                <a16:creationId xmlns:a16="http://schemas.microsoft.com/office/drawing/2014/main" id="{AFC30627-2CD1-D4EE-C169-E05B14CC8E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BF7C17-DCEF-09EB-C4CA-DAF83E2B4840}"/>
              </a:ext>
            </a:extLst>
          </p:cNvPr>
          <p:cNvSpPr>
            <a:spLocks noGrp="1"/>
          </p:cNvSpPr>
          <p:nvPr>
            <p:ph type="sldNum" sz="quarter" idx="12"/>
          </p:nvPr>
        </p:nvSpPr>
        <p:spPr/>
        <p:txBody>
          <a:bodyPr/>
          <a:lstStyle/>
          <a:p>
            <a:fld id="{70DAA959-6AA5-7A45-B61B-B225223F0B85}" type="slidenum">
              <a:rPr lang="en-US" smtClean="0"/>
              <a:t>‹#›</a:t>
            </a:fld>
            <a:endParaRPr lang="en-US"/>
          </a:p>
        </p:txBody>
      </p:sp>
    </p:spTree>
    <p:extLst>
      <p:ext uri="{BB962C8B-B14F-4D97-AF65-F5344CB8AC3E}">
        <p14:creationId xmlns:p14="http://schemas.microsoft.com/office/powerpoint/2010/main" val="1617949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B5988-D097-EE44-7DFC-1BE5828CBA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783B7D-A6D4-982D-38EE-AA961B7D55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052F24-9AD6-636C-2987-B35665A0CB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B06729-1507-4DC6-5142-BD091BEAE16B}"/>
              </a:ext>
            </a:extLst>
          </p:cNvPr>
          <p:cNvSpPr>
            <a:spLocks noGrp="1"/>
          </p:cNvSpPr>
          <p:nvPr>
            <p:ph type="dt" sz="half" idx="10"/>
          </p:nvPr>
        </p:nvSpPr>
        <p:spPr/>
        <p:txBody>
          <a:bodyPr/>
          <a:lstStyle/>
          <a:p>
            <a:fld id="{722082E7-9D07-A34C-B903-5C6EB7101942}" type="datetimeFigureOut">
              <a:rPr lang="en-US" smtClean="0"/>
              <a:t>5/22/24</a:t>
            </a:fld>
            <a:endParaRPr lang="en-US"/>
          </a:p>
        </p:txBody>
      </p:sp>
      <p:sp>
        <p:nvSpPr>
          <p:cNvPr id="6" name="Footer Placeholder 5">
            <a:extLst>
              <a:ext uri="{FF2B5EF4-FFF2-40B4-BE49-F238E27FC236}">
                <a16:creationId xmlns:a16="http://schemas.microsoft.com/office/drawing/2014/main" id="{DA63EF0A-3E9C-4978-CCA8-A208A6C9BF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2F2AEF-D6E0-8724-0855-E65B37FE8625}"/>
              </a:ext>
            </a:extLst>
          </p:cNvPr>
          <p:cNvSpPr>
            <a:spLocks noGrp="1"/>
          </p:cNvSpPr>
          <p:nvPr>
            <p:ph type="sldNum" sz="quarter" idx="12"/>
          </p:nvPr>
        </p:nvSpPr>
        <p:spPr/>
        <p:txBody>
          <a:bodyPr/>
          <a:lstStyle/>
          <a:p>
            <a:fld id="{70DAA959-6AA5-7A45-B61B-B225223F0B85}" type="slidenum">
              <a:rPr lang="en-US" smtClean="0"/>
              <a:t>‹#›</a:t>
            </a:fld>
            <a:endParaRPr lang="en-US"/>
          </a:p>
        </p:txBody>
      </p:sp>
    </p:spTree>
    <p:extLst>
      <p:ext uri="{BB962C8B-B14F-4D97-AF65-F5344CB8AC3E}">
        <p14:creationId xmlns:p14="http://schemas.microsoft.com/office/powerpoint/2010/main" val="2563687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F7263D-3C6F-52AE-DC79-7B7E30B935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8F7396-0E2F-C051-C622-631A4AA6CF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E065A2-6E09-9E43-9A81-4BFD47BC17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2082E7-9D07-A34C-B903-5C6EB7101942}" type="datetimeFigureOut">
              <a:rPr lang="en-US" smtClean="0"/>
              <a:t>5/22/24</a:t>
            </a:fld>
            <a:endParaRPr lang="en-US"/>
          </a:p>
        </p:txBody>
      </p:sp>
      <p:sp>
        <p:nvSpPr>
          <p:cNvPr id="5" name="Footer Placeholder 4">
            <a:extLst>
              <a:ext uri="{FF2B5EF4-FFF2-40B4-BE49-F238E27FC236}">
                <a16:creationId xmlns:a16="http://schemas.microsoft.com/office/drawing/2014/main" id="{51BBB3D2-B8A8-7001-062D-FA519BF319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554BFC-776B-6042-6A38-F2EF271F39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DAA959-6AA5-7A45-B61B-B225223F0B85}" type="slidenum">
              <a:rPr lang="en-US" smtClean="0"/>
              <a:t>‹#›</a:t>
            </a:fld>
            <a:endParaRPr lang="en-US"/>
          </a:p>
        </p:txBody>
      </p:sp>
    </p:spTree>
    <p:extLst>
      <p:ext uri="{BB962C8B-B14F-4D97-AF65-F5344CB8AC3E}">
        <p14:creationId xmlns:p14="http://schemas.microsoft.com/office/powerpoint/2010/main" val="4208261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microsoft.com/office/2007/relationships/hdphoto" Target="../media/hdphoto3.wdp"/><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4.wdp"/></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microsoft.com/office/2007/relationships/hdphoto" Target="../media/hdphoto5.wdp"/><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microsoft.com/office/2007/relationships/hdphoto" Target="../media/hdphoto6.wdp"/><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microsoft.com/office/2007/relationships/hdphoto" Target="../media/hdphoto7.wdp"/><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sarahamer13/GA-Final-Project"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D37F49-E924-A876-9A65-09C303B65BF5}"/>
              </a:ext>
            </a:extLst>
          </p:cNvPr>
          <p:cNvPicPr>
            <a:picLocks noChangeAspect="1"/>
          </p:cNvPicPr>
          <p:nvPr/>
        </p:nvPicPr>
        <p:blipFill>
          <a:blip r:embed="rId3"/>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09F86AA4-1C5E-BA9E-AA2C-1827CDAF4D9B}"/>
              </a:ext>
            </a:extLst>
          </p:cNvPr>
          <p:cNvSpPr txBox="1"/>
          <p:nvPr/>
        </p:nvSpPr>
        <p:spPr>
          <a:xfrm>
            <a:off x="1166648" y="515007"/>
            <a:ext cx="9659007"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New Year Resolutions</a:t>
            </a:r>
          </a:p>
        </p:txBody>
      </p:sp>
      <p:sp>
        <p:nvSpPr>
          <p:cNvPr id="7" name="TextBox 6">
            <a:extLst>
              <a:ext uri="{FF2B5EF4-FFF2-40B4-BE49-F238E27FC236}">
                <a16:creationId xmlns:a16="http://schemas.microsoft.com/office/drawing/2014/main" id="{457BAD87-584B-C301-817D-993EE7230634}"/>
              </a:ext>
            </a:extLst>
          </p:cNvPr>
          <p:cNvSpPr txBox="1"/>
          <p:nvPr/>
        </p:nvSpPr>
        <p:spPr>
          <a:xfrm>
            <a:off x="304801" y="6147834"/>
            <a:ext cx="381525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Presented by: Sarah Mahdi</a:t>
            </a:r>
          </a:p>
        </p:txBody>
      </p:sp>
      <p:sp>
        <p:nvSpPr>
          <p:cNvPr id="8" name="TextBox 7">
            <a:extLst>
              <a:ext uri="{FF2B5EF4-FFF2-40B4-BE49-F238E27FC236}">
                <a16:creationId xmlns:a16="http://schemas.microsoft.com/office/drawing/2014/main" id="{00780E81-D0A4-55FB-361C-5600C855A023}"/>
              </a:ext>
            </a:extLst>
          </p:cNvPr>
          <p:cNvSpPr txBox="1"/>
          <p:nvPr/>
        </p:nvSpPr>
        <p:spPr>
          <a:xfrm>
            <a:off x="6789683" y="6147835"/>
            <a:ext cx="3815256"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Python Course 3-11</a:t>
            </a:r>
          </a:p>
        </p:txBody>
      </p:sp>
    </p:spTree>
    <p:extLst>
      <p:ext uri="{BB962C8B-B14F-4D97-AF65-F5344CB8AC3E}">
        <p14:creationId xmlns:p14="http://schemas.microsoft.com/office/powerpoint/2010/main" val="25171427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D37F49-E924-A876-9A65-09C303B65BF5}"/>
              </a:ext>
            </a:extLst>
          </p:cNvPr>
          <p:cNvPicPr>
            <a:picLocks noChangeAspect="1"/>
          </p:cNvPicPr>
          <p:nvPr/>
        </p:nvPicPr>
        <p:blipFill>
          <a:blip r:embed="rId3"/>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09F86AA4-1C5E-BA9E-AA2C-1827CDAF4D9B}"/>
              </a:ext>
            </a:extLst>
          </p:cNvPr>
          <p:cNvSpPr txBox="1"/>
          <p:nvPr/>
        </p:nvSpPr>
        <p:spPr>
          <a:xfrm>
            <a:off x="1141934" y="156661"/>
            <a:ext cx="9659007" cy="986360"/>
          </a:xfrm>
          <a:prstGeom prst="rect">
            <a:avLst/>
          </a:prstGeom>
          <a:noFill/>
        </p:spPr>
        <p:txBody>
          <a:bodyPr wrap="square" rtlCol="0">
            <a:spAutoFit/>
          </a:bodyPr>
          <a:lstStyle/>
          <a:p>
            <a:pPr algn="ctr">
              <a:lnSpc>
                <a:spcPct val="150000"/>
              </a:lnSpc>
            </a:pPr>
            <a:r>
              <a:rPr lang="en-US" sz="4400" b="1" dirty="0">
                <a:latin typeface="Times New Roman" panose="02020603050405020304" pitchFamily="18" charset="0"/>
                <a:cs typeface="Times New Roman" panose="02020603050405020304" pitchFamily="18" charset="0"/>
              </a:rPr>
              <a:t>Data Preprocessing &amp; EDA</a:t>
            </a:r>
          </a:p>
        </p:txBody>
      </p:sp>
      <p:sp>
        <p:nvSpPr>
          <p:cNvPr id="8" name="TextBox 7">
            <a:extLst>
              <a:ext uri="{FF2B5EF4-FFF2-40B4-BE49-F238E27FC236}">
                <a16:creationId xmlns:a16="http://schemas.microsoft.com/office/drawing/2014/main" id="{00780E81-D0A4-55FB-361C-5600C855A023}"/>
              </a:ext>
            </a:extLst>
          </p:cNvPr>
          <p:cNvSpPr txBox="1"/>
          <p:nvPr/>
        </p:nvSpPr>
        <p:spPr>
          <a:xfrm>
            <a:off x="6789683" y="6147835"/>
            <a:ext cx="3815256"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Python Course 3-11</a:t>
            </a:r>
          </a:p>
        </p:txBody>
      </p:sp>
      <p:pic>
        <p:nvPicPr>
          <p:cNvPr id="3" name="Picture 2">
            <a:extLst>
              <a:ext uri="{FF2B5EF4-FFF2-40B4-BE49-F238E27FC236}">
                <a16:creationId xmlns:a16="http://schemas.microsoft.com/office/drawing/2014/main" id="{5FDA0B2B-8470-7934-73F1-E7C8D137B975}"/>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saturation sat="66000"/>
                    </a14:imgEffect>
                  </a14:imgLayer>
                </a14:imgProps>
              </a:ext>
            </a:extLst>
          </a:blip>
          <a:stretch>
            <a:fillRect/>
          </a:stretch>
        </p:blipFill>
        <p:spPr>
          <a:xfrm>
            <a:off x="5189838" y="1556951"/>
            <a:ext cx="6388443" cy="4590884"/>
          </a:xfrm>
          <a:prstGeom prst="rect">
            <a:avLst/>
          </a:prstGeom>
        </p:spPr>
      </p:pic>
      <p:sp>
        <p:nvSpPr>
          <p:cNvPr id="11" name="TextBox 10">
            <a:extLst>
              <a:ext uri="{FF2B5EF4-FFF2-40B4-BE49-F238E27FC236}">
                <a16:creationId xmlns:a16="http://schemas.microsoft.com/office/drawing/2014/main" id="{1672DF90-44FB-AB11-B693-5CFC45B11855}"/>
              </a:ext>
            </a:extLst>
          </p:cNvPr>
          <p:cNvSpPr txBox="1"/>
          <p:nvPr/>
        </p:nvSpPr>
        <p:spPr>
          <a:xfrm>
            <a:off x="852617" y="2533136"/>
            <a:ext cx="2854411" cy="111588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Male: 2,518</a:t>
            </a: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Female: 2,493</a:t>
            </a:r>
          </a:p>
        </p:txBody>
      </p:sp>
    </p:spTree>
    <p:extLst>
      <p:ext uri="{BB962C8B-B14F-4D97-AF65-F5344CB8AC3E}">
        <p14:creationId xmlns:p14="http://schemas.microsoft.com/office/powerpoint/2010/main" val="360636551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D37F49-E924-A876-9A65-09C303B65BF5}"/>
              </a:ext>
            </a:extLst>
          </p:cNvPr>
          <p:cNvPicPr>
            <a:picLocks noChangeAspect="1"/>
          </p:cNvPicPr>
          <p:nvPr/>
        </p:nvPicPr>
        <p:blipFill>
          <a:blip r:embed="rId2"/>
          <a:stretch>
            <a:fillRect/>
          </a:stretch>
        </p:blipFill>
        <p:spPr>
          <a:xfrm>
            <a:off x="-112205" y="0"/>
            <a:ext cx="12192000" cy="6858000"/>
          </a:xfrm>
          <a:prstGeom prst="rect">
            <a:avLst/>
          </a:prstGeom>
        </p:spPr>
      </p:pic>
      <p:sp>
        <p:nvSpPr>
          <p:cNvPr id="6" name="TextBox 5">
            <a:extLst>
              <a:ext uri="{FF2B5EF4-FFF2-40B4-BE49-F238E27FC236}">
                <a16:creationId xmlns:a16="http://schemas.microsoft.com/office/drawing/2014/main" id="{09F86AA4-1C5E-BA9E-AA2C-1827CDAF4D9B}"/>
              </a:ext>
            </a:extLst>
          </p:cNvPr>
          <p:cNvSpPr txBox="1"/>
          <p:nvPr/>
        </p:nvSpPr>
        <p:spPr>
          <a:xfrm>
            <a:off x="1154292" y="248500"/>
            <a:ext cx="9659007" cy="986360"/>
          </a:xfrm>
          <a:prstGeom prst="rect">
            <a:avLst/>
          </a:prstGeom>
          <a:noFill/>
        </p:spPr>
        <p:txBody>
          <a:bodyPr wrap="square" rtlCol="0">
            <a:spAutoFit/>
          </a:bodyPr>
          <a:lstStyle/>
          <a:p>
            <a:pPr algn="ctr">
              <a:lnSpc>
                <a:spcPct val="150000"/>
              </a:lnSpc>
            </a:pPr>
            <a:r>
              <a:rPr lang="en-US" sz="4400" b="1" dirty="0">
                <a:latin typeface="Times New Roman" panose="02020603050405020304" pitchFamily="18" charset="0"/>
                <a:cs typeface="Times New Roman" panose="02020603050405020304" pitchFamily="18" charset="0"/>
              </a:rPr>
              <a:t>Data Preprocessing &amp; EDA</a:t>
            </a:r>
          </a:p>
        </p:txBody>
      </p:sp>
      <p:sp>
        <p:nvSpPr>
          <p:cNvPr id="8" name="TextBox 7">
            <a:extLst>
              <a:ext uri="{FF2B5EF4-FFF2-40B4-BE49-F238E27FC236}">
                <a16:creationId xmlns:a16="http://schemas.microsoft.com/office/drawing/2014/main" id="{00780E81-D0A4-55FB-361C-5600C855A023}"/>
              </a:ext>
            </a:extLst>
          </p:cNvPr>
          <p:cNvSpPr txBox="1"/>
          <p:nvPr/>
        </p:nvSpPr>
        <p:spPr>
          <a:xfrm>
            <a:off x="6789683" y="6147835"/>
            <a:ext cx="3815256"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Python Course 3-11</a:t>
            </a:r>
          </a:p>
        </p:txBody>
      </p:sp>
      <p:pic>
        <p:nvPicPr>
          <p:cNvPr id="3" name="Picture 2">
            <a:extLst>
              <a:ext uri="{FF2B5EF4-FFF2-40B4-BE49-F238E27FC236}">
                <a16:creationId xmlns:a16="http://schemas.microsoft.com/office/drawing/2014/main" id="{DEA6BA07-D7D2-E47D-0AB0-BD760F6E4E0A}"/>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3951407" y="1483360"/>
            <a:ext cx="7772400" cy="4664475"/>
          </a:xfrm>
          <a:prstGeom prst="rect">
            <a:avLst/>
          </a:prstGeom>
        </p:spPr>
      </p:pic>
      <p:sp>
        <p:nvSpPr>
          <p:cNvPr id="9" name="TextBox 8">
            <a:extLst>
              <a:ext uri="{FF2B5EF4-FFF2-40B4-BE49-F238E27FC236}">
                <a16:creationId xmlns:a16="http://schemas.microsoft.com/office/drawing/2014/main" id="{EF5879FF-6D99-4DF2-E67D-80741922A7A0}"/>
              </a:ext>
            </a:extLst>
          </p:cNvPr>
          <p:cNvSpPr txBox="1"/>
          <p:nvPr/>
        </p:nvSpPr>
        <p:spPr>
          <a:xfrm>
            <a:off x="233415" y="2111091"/>
            <a:ext cx="2522142" cy="2345322"/>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For Retweeting Tweets:</a:t>
            </a:r>
          </a:p>
          <a:p>
            <a:pPr>
              <a:lnSpc>
                <a:spcPct val="150000"/>
              </a:lnSpc>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Female: 61</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Males: 39 </a:t>
            </a:r>
          </a:p>
        </p:txBody>
      </p:sp>
    </p:spTree>
    <p:extLst>
      <p:ext uri="{BB962C8B-B14F-4D97-AF65-F5344CB8AC3E}">
        <p14:creationId xmlns:p14="http://schemas.microsoft.com/office/powerpoint/2010/main" val="366858774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D37F49-E924-A876-9A65-09C303B65BF5}"/>
              </a:ext>
            </a:extLst>
          </p:cNvPr>
          <p:cNvPicPr>
            <a:picLocks noChangeAspect="1"/>
          </p:cNvPicPr>
          <p:nvPr/>
        </p:nvPicPr>
        <p:blipFill>
          <a:blip r:embed="rId3"/>
          <a:stretch>
            <a:fillRect/>
          </a:stretch>
        </p:blipFill>
        <p:spPr>
          <a:xfrm>
            <a:off x="-112205" y="0"/>
            <a:ext cx="12192000" cy="6858000"/>
          </a:xfrm>
          <a:prstGeom prst="rect">
            <a:avLst/>
          </a:prstGeom>
        </p:spPr>
      </p:pic>
      <p:sp>
        <p:nvSpPr>
          <p:cNvPr id="6" name="TextBox 5">
            <a:extLst>
              <a:ext uri="{FF2B5EF4-FFF2-40B4-BE49-F238E27FC236}">
                <a16:creationId xmlns:a16="http://schemas.microsoft.com/office/drawing/2014/main" id="{09F86AA4-1C5E-BA9E-AA2C-1827CDAF4D9B}"/>
              </a:ext>
            </a:extLst>
          </p:cNvPr>
          <p:cNvSpPr txBox="1"/>
          <p:nvPr/>
        </p:nvSpPr>
        <p:spPr>
          <a:xfrm>
            <a:off x="1154291" y="129304"/>
            <a:ext cx="9659007" cy="905056"/>
          </a:xfrm>
          <a:prstGeom prst="rect">
            <a:avLst/>
          </a:prstGeom>
          <a:noFill/>
        </p:spPr>
        <p:txBody>
          <a:bodyPr wrap="square" rtlCol="0">
            <a:spAutoFit/>
          </a:bodyPr>
          <a:lstStyle/>
          <a:p>
            <a:pPr algn="ctr">
              <a:lnSpc>
                <a:spcPct val="150000"/>
              </a:lnSpc>
            </a:pPr>
            <a:r>
              <a:rPr lang="en-US" sz="4000" b="1" dirty="0">
                <a:latin typeface="Times New Roman" panose="02020603050405020304" pitchFamily="18" charset="0"/>
                <a:cs typeface="Times New Roman" panose="02020603050405020304" pitchFamily="18" charset="0"/>
              </a:rPr>
              <a:t>Data Preprocessing &amp; EDA</a:t>
            </a:r>
          </a:p>
        </p:txBody>
      </p:sp>
      <p:sp>
        <p:nvSpPr>
          <p:cNvPr id="8" name="TextBox 7">
            <a:extLst>
              <a:ext uri="{FF2B5EF4-FFF2-40B4-BE49-F238E27FC236}">
                <a16:creationId xmlns:a16="http://schemas.microsoft.com/office/drawing/2014/main" id="{00780E81-D0A4-55FB-361C-5600C855A023}"/>
              </a:ext>
            </a:extLst>
          </p:cNvPr>
          <p:cNvSpPr txBox="1"/>
          <p:nvPr/>
        </p:nvSpPr>
        <p:spPr>
          <a:xfrm>
            <a:off x="6789683" y="6147835"/>
            <a:ext cx="3815256"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Python Course 3-11</a:t>
            </a:r>
          </a:p>
        </p:txBody>
      </p:sp>
      <p:sp>
        <p:nvSpPr>
          <p:cNvPr id="9" name="TextBox 8">
            <a:extLst>
              <a:ext uri="{FF2B5EF4-FFF2-40B4-BE49-F238E27FC236}">
                <a16:creationId xmlns:a16="http://schemas.microsoft.com/office/drawing/2014/main" id="{EF5879FF-6D99-4DF2-E67D-80741922A7A0}"/>
              </a:ext>
            </a:extLst>
          </p:cNvPr>
          <p:cNvSpPr txBox="1"/>
          <p:nvPr/>
        </p:nvSpPr>
        <p:spPr>
          <a:xfrm>
            <a:off x="0" y="2148161"/>
            <a:ext cx="2682780" cy="2160656"/>
          </a:xfrm>
          <a:prstGeom prst="rect">
            <a:avLst/>
          </a:prstGeom>
          <a:noFill/>
        </p:spPr>
        <p:txBody>
          <a:bodyPr wrap="square" rtlCol="0">
            <a:spAutoFit/>
          </a:bodyPr>
          <a:lstStyle/>
          <a:p>
            <a:pPr algn="ctr">
              <a:lnSpc>
                <a:spcPct val="150000"/>
              </a:lnSpc>
            </a:pPr>
            <a:r>
              <a:rPr lang="en-US" sz="2400" dirty="0">
                <a:latin typeface="Times New Roman" panose="02020603050405020304" pitchFamily="18" charset="0"/>
                <a:cs typeface="Times New Roman" panose="02020603050405020304" pitchFamily="18" charset="0"/>
              </a:rPr>
              <a:t>Personal Growth is the </a:t>
            </a:r>
          </a:p>
          <a:p>
            <a:pPr algn="ctr">
              <a:lnSpc>
                <a:spcPct val="150000"/>
              </a:lnSpc>
            </a:pPr>
            <a:r>
              <a:rPr lang="en-US" sz="2400" dirty="0">
                <a:latin typeface="Times New Roman" panose="02020603050405020304" pitchFamily="18" charset="0"/>
                <a:cs typeface="Times New Roman" panose="02020603050405020304" pitchFamily="18" charset="0"/>
              </a:rPr>
              <a:t>Winner </a:t>
            </a:r>
          </a:p>
          <a:p>
            <a:pPr algn="ctr">
              <a:lnSpc>
                <a:spcPct val="150000"/>
              </a:lnSpc>
            </a:pP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2D8E569-93D7-CD4A-5BFD-CBB195E5FC2E}"/>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7200"/>
                    </a14:imgEffect>
                  </a14:imgLayer>
                </a14:imgProps>
              </a:ext>
            </a:extLst>
          </a:blip>
          <a:stretch>
            <a:fillRect/>
          </a:stretch>
        </p:blipFill>
        <p:spPr>
          <a:xfrm>
            <a:off x="3708347" y="1163664"/>
            <a:ext cx="7902563" cy="4984171"/>
          </a:xfrm>
          <a:prstGeom prst="rect">
            <a:avLst/>
          </a:prstGeom>
        </p:spPr>
      </p:pic>
    </p:spTree>
    <p:extLst>
      <p:ext uri="{BB962C8B-B14F-4D97-AF65-F5344CB8AC3E}">
        <p14:creationId xmlns:p14="http://schemas.microsoft.com/office/powerpoint/2010/main" val="11309500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D37F49-E924-A876-9A65-09C303B65BF5}"/>
              </a:ext>
            </a:extLst>
          </p:cNvPr>
          <p:cNvPicPr>
            <a:picLocks noChangeAspect="1"/>
          </p:cNvPicPr>
          <p:nvPr/>
        </p:nvPicPr>
        <p:blipFill>
          <a:blip r:embed="rId3"/>
          <a:stretch>
            <a:fillRect/>
          </a:stretch>
        </p:blipFill>
        <p:spPr>
          <a:xfrm>
            <a:off x="-112205" y="0"/>
            <a:ext cx="12192000" cy="6858000"/>
          </a:xfrm>
          <a:prstGeom prst="rect">
            <a:avLst/>
          </a:prstGeom>
        </p:spPr>
      </p:pic>
      <p:sp>
        <p:nvSpPr>
          <p:cNvPr id="6" name="TextBox 5">
            <a:extLst>
              <a:ext uri="{FF2B5EF4-FFF2-40B4-BE49-F238E27FC236}">
                <a16:creationId xmlns:a16="http://schemas.microsoft.com/office/drawing/2014/main" id="{09F86AA4-1C5E-BA9E-AA2C-1827CDAF4D9B}"/>
              </a:ext>
            </a:extLst>
          </p:cNvPr>
          <p:cNvSpPr txBox="1"/>
          <p:nvPr/>
        </p:nvSpPr>
        <p:spPr>
          <a:xfrm>
            <a:off x="1154291" y="190980"/>
            <a:ext cx="9659007" cy="905056"/>
          </a:xfrm>
          <a:prstGeom prst="rect">
            <a:avLst/>
          </a:prstGeom>
          <a:noFill/>
        </p:spPr>
        <p:txBody>
          <a:bodyPr wrap="square" rtlCol="0">
            <a:spAutoFit/>
          </a:bodyPr>
          <a:lstStyle/>
          <a:p>
            <a:pPr algn="ctr">
              <a:lnSpc>
                <a:spcPct val="150000"/>
              </a:lnSpc>
            </a:pPr>
            <a:r>
              <a:rPr lang="en-US" sz="4000" b="1" dirty="0">
                <a:latin typeface="Times New Roman" panose="02020603050405020304" pitchFamily="18" charset="0"/>
                <a:cs typeface="Times New Roman" panose="02020603050405020304" pitchFamily="18" charset="0"/>
              </a:rPr>
              <a:t>Data Preprocessing &amp; EDA</a:t>
            </a:r>
          </a:p>
        </p:txBody>
      </p:sp>
      <p:sp>
        <p:nvSpPr>
          <p:cNvPr id="8" name="TextBox 7">
            <a:extLst>
              <a:ext uri="{FF2B5EF4-FFF2-40B4-BE49-F238E27FC236}">
                <a16:creationId xmlns:a16="http://schemas.microsoft.com/office/drawing/2014/main" id="{00780E81-D0A4-55FB-361C-5600C855A023}"/>
              </a:ext>
            </a:extLst>
          </p:cNvPr>
          <p:cNvSpPr txBox="1"/>
          <p:nvPr/>
        </p:nvSpPr>
        <p:spPr>
          <a:xfrm>
            <a:off x="6789683" y="6147835"/>
            <a:ext cx="3815256"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Python Course 3-11</a:t>
            </a:r>
          </a:p>
        </p:txBody>
      </p:sp>
      <p:pic>
        <p:nvPicPr>
          <p:cNvPr id="3" name="Picture 2">
            <a:extLst>
              <a:ext uri="{FF2B5EF4-FFF2-40B4-BE49-F238E27FC236}">
                <a16:creationId xmlns:a16="http://schemas.microsoft.com/office/drawing/2014/main" id="{EE5E39D5-BD00-5C16-E865-86CCC05FD250}"/>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8800"/>
                    </a14:imgEffect>
                    <a14:imgEffect>
                      <a14:saturation sat="66000"/>
                    </a14:imgEffect>
                  </a14:imgLayer>
                </a14:imgProps>
              </a:ext>
            </a:extLst>
          </a:blip>
          <a:stretch>
            <a:fillRect/>
          </a:stretch>
        </p:blipFill>
        <p:spPr>
          <a:xfrm>
            <a:off x="259492" y="1234860"/>
            <a:ext cx="11044384" cy="4912975"/>
          </a:xfrm>
          <a:prstGeom prst="rect">
            <a:avLst/>
          </a:prstGeom>
        </p:spPr>
      </p:pic>
    </p:spTree>
    <p:extLst>
      <p:ext uri="{BB962C8B-B14F-4D97-AF65-F5344CB8AC3E}">
        <p14:creationId xmlns:p14="http://schemas.microsoft.com/office/powerpoint/2010/main" val="4022851440"/>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D37F49-E924-A876-9A65-09C303B65BF5}"/>
              </a:ext>
            </a:extLst>
          </p:cNvPr>
          <p:cNvPicPr>
            <a:picLocks noChangeAspect="1"/>
          </p:cNvPicPr>
          <p:nvPr/>
        </p:nvPicPr>
        <p:blipFill>
          <a:blip r:embed="rId3"/>
          <a:stretch>
            <a:fillRect/>
          </a:stretch>
        </p:blipFill>
        <p:spPr>
          <a:xfrm>
            <a:off x="-112206" y="0"/>
            <a:ext cx="12304205" cy="6858000"/>
          </a:xfrm>
          <a:prstGeom prst="rect">
            <a:avLst/>
          </a:prstGeom>
        </p:spPr>
      </p:pic>
      <p:sp>
        <p:nvSpPr>
          <p:cNvPr id="6" name="TextBox 5">
            <a:extLst>
              <a:ext uri="{FF2B5EF4-FFF2-40B4-BE49-F238E27FC236}">
                <a16:creationId xmlns:a16="http://schemas.microsoft.com/office/drawing/2014/main" id="{09F86AA4-1C5E-BA9E-AA2C-1827CDAF4D9B}"/>
              </a:ext>
            </a:extLst>
          </p:cNvPr>
          <p:cNvSpPr txBox="1"/>
          <p:nvPr/>
        </p:nvSpPr>
        <p:spPr>
          <a:xfrm>
            <a:off x="931870" y="-89717"/>
            <a:ext cx="9659007" cy="905056"/>
          </a:xfrm>
          <a:prstGeom prst="rect">
            <a:avLst/>
          </a:prstGeom>
          <a:noFill/>
        </p:spPr>
        <p:txBody>
          <a:bodyPr wrap="square" rtlCol="0">
            <a:spAutoFit/>
          </a:bodyPr>
          <a:lstStyle/>
          <a:p>
            <a:pPr algn="ctr">
              <a:lnSpc>
                <a:spcPct val="150000"/>
              </a:lnSpc>
            </a:pPr>
            <a:r>
              <a:rPr lang="en-US" sz="4000" b="1" dirty="0">
                <a:latin typeface="Times New Roman" panose="02020603050405020304" pitchFamily="18" charset="0"/>
                <a:cs typeface="Times New Roman" panose="02020603050405020304" pitchFamily="18" charset="0"/>
              </a:rPr>
              <a:t>Data Preprocessing &amp; EDA</a:t>
            </a:r>
          </a:p>
        </p:txBody>
      </p:sp>
      <p:sp>
        <p:nvSpPr>
          <p:cNvPr id="8" name="TextBox 7">
            <a:extLst>
              <a:ext uri="{FF2B5EF4-FFF2-40B4-BE49-F238E27FC236}">
                <a16:creationId xmlns:a16="http://schemas.microsoft.com/office/drawing/2014/main" id="{00780E81-D0A4-55FB-361C-5600C855A023}"/>
              </a:ext>
            </a:extLst>
          </p:cNvPr>
          <p:cNvSpPr txBox="1"/>
          <p:nvPr/>
        </p:nvSpPr>
        <p:spPr>
          <a:xfrm>
            <a:off x="6998042" y="6272871"/>
            <a:ext cx="3815256"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Python Course 3-11</a:t>
            </a:r>
          </a:p>
        </p:txBody>
      </p:sp>
      <p:pic>
        <p:nvPicPr>
          <p:cNvPr id="3" name="Picture 2">
            <a:extLst>
              <a:ext uri="{FF2B5EF4-FFF2-40B4-BE49-F238E27FC236}">
                <a16:creationId xmlns:a16="http://schemas.microsoft.com/office/drawing/2014/main" id="{D335E788-8D88-3CB7-BCFD-FC13CAE5521A}"/>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25000"/>
                    </a14:imgEffect>
                    <a14:imgEffect>
                      <a14:colorTemperature colorTemp="7200"/>
                    </a14:imgEffect>
                    <a14:imgEffect>
                      <a14:brightnessContrast contrast="-20000"/>
                    </a14:imgEffect>
                  </a14:imgLayer>
                </a14:imgProps>
              </a:ext>
            </a:extLst>
          </a:blip>
          <a:srcRect l="2418"/>
          <a:stretch/>
        </p:blipFill>
        <p:spPr>
          <a:xfrm>
            <a:off x="0" y="1020939"/>
            <a:ext cx="12006648" cy="5251932"/>
          </a:xfrm>
          <a:prstGeom prst="rect">
            <a:avLst/>
          </a:prstGeom>
        </p:spPr>
      </p:pic>
    </p:spTree>
    <p:extLst>
      <p:ext uri="{BB962C8B-B14F-4D97-AF65-F5344CB8AC3E}">
        <p14:creationId xmlns:p14="http://schemas.microsoft.com/office/powerpoint/2010/main" val="374895899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D37F49-E924-A876-9A65-09C303B65BF5}"/>
              </a:ext>
            </a:extLst>
          </p:cNvPr>
          <p:cNvPicPr>
            <a:picLocks noChangeAspect="1"/>
          </p:cNvPicPr>
          <p:nvPr/>
        </p:nvPicPr>
        <p:blipFill>
          <a:blip r:embed="rId3"/>
          <a:stretch>
            <a:fillRect/>
          </a:stretch>
        </p:blipFill>
        <p:spPr>
          <a:xfrm>
            <a:off x="-112205" y="0"/>
            <a:ext cx="12192000" cy="6858000"/>
          </a:xfrm>
          <a:prstGeom prst="rect">
            <a:avLst/>
          </a:prstGeom>
        </p:spPr>
      </p:pic>
      <p:sp>
        <p:nvSpPr>
          <p:cNvPr id="6" name="TextBox 5">
            <a:extLst>
              <a:ext uri="{FF2B5EF4-FFF2-40B4-BE49-F238E27FC236}">
                <a16:creationId xmlns:a16="http://schemas.microsoft.com/office/drawing/2014/main" id="{09F86AA4-1C5E-BA9E-AA2C-1827CDAF4D9B}"/>
              </a:ext>
            </a:extLst>
          </p:cNvPr>
          <p:cNvSpPr txBox="1"/>
          <p:nvPr/>
        </p:nvSpPr>
        <p:spPr>
          <a:xfrm>
            <a:off x="1154292" y="248500"/>
            <a:ext cx="9659007" cy="769441"/>
          </a:xfrm>
          <a:prstGeom prst="rect">
            <a:avLst/>
          </a:prstGeom>
          <a:noFill/>
        </p:spPr>
        <p:txBody>
          <a:bodyPr wrap="square" rtlCol="0">
            <a:spAutoFit/>
          </a:bodyPr>
          <a:lstStyle/>
          <a:p>
            <a:pPr algn="ctr"/>
            <a:r>
              <a:rPr lang="en-US" sz="4400" b="1" i="0" dirty="0">
                <a:solidFill>
                  <a:srgbClr val="212121"/>
                </a:solidFill>
                <a:effectLst/>
                <a:latin typeface="Times New Roman" panose="02020603050405020304" pitchFamily="18" charset="0"/>
                <a:cs typeface="Times New Roman" panose="02020603050405020304" pitchFamily="18" charset="0"/>
              </a:rPr>
              <a:t>Feature Engineering </a:t>
            </a:r>
            <a:endParaRPr lang="en-US" sz="4400" b="0" i="0" dirty="0">
              <a:solidFill>
                <a:srgbClr val="212121"/>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0780E81-D0A4-55FB-361C-5600C855A023}"/>
              </a:ext>
            </a:extLst>
          </p:cNvPr>
          <p:cNvSpPr txBox="1"/>
          <p:nvPr/>
        </p:nvSpPr>
        <p:spPr>
          <a:xfrm>
            <a:off x="6789683" y="6147835"/>
            <a:ext cx="3815256"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Python Course 3-11</a:t>
            </a:r>
          </a:p>
        </p:txBody>
      </p:sp>
      <p:sp>
        <p:nvSpPr>
          <p:cNvPr id="9" name="TextBox 8">
            <a:extLst>
              <a:ext uri="{FF2B5EF4-FFF2-40B4-BE49-F238E27FC236}">
                <a16:creationId xmlns:a16="http://schemas.microsoft.com/office/drawing/2014/main" id="{EF5879FF-6D99-4DF2-E67D-80741922A7A0}"/>
              </a:ext>
            </a:extLst>
          </p:cNvPr>
          <p:cNvSpPr txBox="1"/>
          <p:nvPr/>
        </p:nvSpPr>
        <p:spPr>
          <a:xfrm>
            <a:off x="233414" y="2111091"/>
            <a:ext cx="4215017" cy="295100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0" i="0" dirty="0">
                <a:solidFill>
                  <a:srgbClr val="212121"/>
                </a:solidFill>
                <a:effectLst/>
                <a:latin typeface="Times New Roman" panose="02020603050405020304" pitchFamily="18" charset="0"/>
                <a:cs typeface="Times New Roman" panose="02020603050405020304" pitchFamily="18" charset="0"/>
              </a:rPr>
              <a:t>Analyze the text of the tweets to identify common words.</a:t>
            </a:r>
          </a:p>
          <a:p>
            <a:pPr>
              <a:lnSpc>
                <a:spcPct val="150000"/>
              </a:lnSpc>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b="0" i="0" dirty="0">
                <a:solidFill>
                  <a:srgbClr val="212121"/>
                </a:solidFill>
                <a:effectLst/>
                <a:latin typeface="Times New Roman" panose="02020603050405020304" pitchFamily="18" charset="0"/>
                <a:cs typeface="Times New Roman" panose="02020603050405020304" pitchFamily="18" charset="0"/>
              </a:rPr>
              <a:t>Develop a rule-based or machine learning model that recommends fitness apps or websites if specific keywords are mentioned.</a:t>
            </a:r>
          </a:p>
        </p:txBody>
      </p:sp>
    </p:spTree>
    <p:extLst>
      <p:ext uri="{BB962C8B-B14F-4D97-AF65-F5344CB8AC3E}">
        <p14:creationId xmlns:p14="http://schemas.microsoft.com/office/powerpoint/2010/main" val="17041170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D37F49-E924-A876-9A65-09C303B65BF5}"/>
              </a:ext>
            </a:extLst>
          </p:cNvPr>
          <p:cNvPicPr>
            <a:picLocks noChangeAspect="1"/>
          </p:cNvPicPr>
          <p:nvPr/>
        </p:nvPicPr>
        <p:blipFill>
          <a:blip r:embed="rId3"/>
          <a:stretch>
            <a:fillRect/>
          </a:stretch>
        </p:blipFill>
        <p:spPr>
          <a:xfrm>
            <a:off x="-112206" y="0"/>
            <a:ext cx="12304205" cy="6858000"/>
          </a:xfrm>
          <a:prstGeom prst="rect">
            <a:avLst/>
          </a:prstGeom>
        </p:spPr>
      </p:pic>
      <p:sp>
        <p:nvSpPr>
          <p:cNvPr id="6" name="TextBox 5">
            <a:extLst>
              <a:ext uri="{FF2B5EF4-FFF2-40B4-BE49-F238E27FC236}">
                <a16:creationId xmlns:a16="http://schemas.microsoft.com/office/drawing/2014/main" id="{09F86AA4-1C5E-BA9E-AA2C-1827CDAF4D9B}"/>
              </a:ext>
            </a:extLst>
          </p:cNvPr>
          <p:cNvSpPr txBox="1"/>
          <p:nvPr/>
        </p:nvSpPr>
        <p:spPr>
          <a:xfrm>
            <a:off x="1154292" y="248500"/>
            <a:ext cx="9659007" cy="769441"/>
          </a:xfrm>
          <a:prstGeom prst="rect">
            <a:avLst/>
          </a:prstGeom>
          <a:noFill/>
        </p:spPr>
        <p:txBody>
          <a:bodyPr wrap="square" rtlCol="0">
            <a:spAutoFit/>
          </a:bodyPr>
          <a:lstStyle/>
          <a:p>
            <a:pPr algn="ctr"/>
            <a:r>
              <a:rPr lang="en-US" sz="4400" b="1" i="0" dirty="0">
                <a:solidFill>
                  <a:srgbClr val="212121"/>
                </a:solidFill>
                <a:effectLst/>
                <a:latin typeface="Times New Roman" panose="02020603050405020304" pitchFamily="18" charset="0"/>
                <a:cs typeface="Times New Roman" panose="02020603050405020304" pitchFamily="18" charset="0"/>
              </a:rPr>
              <a:t>Challenges and successes</a:t>
            </a:r>
            <a:endParaRPr lang="en-US" sz="4400" b="0" i="0" dirty="0">
              <a:solidFill>
                <a:srgbClr val="212121"/>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0780E81-D0A4-55FB-361C-5600C855A023}"/>
              </a:ext>
            </a:extLst>
          </p:cNvPr>
          <p:cNvSpPr txBox="1"/>
          <p:nvPr/>
        </p:nvSpPr>
        <p:spPr>
          <a:xfrm>
            <a:off x="6789683" y="6147835"/>
            <a:ext cx="3815256"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Python Course 3-11</a:t>
            </a:r>
          </a:p>
        </p:txBody>
      </p:sp>
      <p:sp>
        <p:nvSpPr>
          <p:cNvPr id="9" name="TextBox 8">
            <a:extLst>
              <a:ext uri="{FF2B5EF4-FFF2-40B4-BE49-F238E27FC236}">
                <a16:creationId xmlns:a16="http://schemas.microsoft.com/office/drawing/2014/main" id="{EF5879FF-6D99-4DF2-E67D-80741922A7A0}"/>
              </a:ext>
            </a:extLst>
          </p:cNvPr>
          <p:cNvSpPr txBox="1"/>
          <p:nvPr/>
        </p:nvSpPr>
        <p:spPr>
          <a:xfrm>
            <a:off x="325989" y="1394399"/>
            <a:ext cx="4159513" cy="485774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solidFill>
                  <a:srgbClr val="212121"/>
                </a:solidFill>
                <a:effectLst/>
                <a:latin typeface="Times New Roman" panose="02020603050405020304" pitchFamily="18" charset="0"/>
                <a:cs typeface="Times New Roman" panose="02020603050405020304" pitchFamily="18" charset="0"/>
              </a:rPr>
              <a:t>Deciding whether to delete or keep null values</a:t>
            </a:r>
          </a:p>
          <a:p>
            <a:pPr>
              <a:lnSpc>
                <a:spcPct val="150000"/>
              </a:lnSpc>
            </a:pPr>
            <a:endParaRPr lang="en-US" dirty="0">
              <a:solidFill>
                <a:srgbClr val="212121"/>
              </a:solidFill>
              <a:effectLst/>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212121"/>
                </a:solidFill>
                <a:effectLst/>
                <a:latin typeface="Times New Roman" panose="02020603050405020304" pitchFamily="18" charset="0"/>
                <a:cs typeface="Times New Roman" panose="02020603050405020304" pitchFamily="18" charset="0"/>
              </a:rPr>
              <a:t>Identifying the origin and author of the most popular tweet</a:t>
            </a:r>
          </a:p>
          <a:p>
            <a:pPr>
              <a:lnSpc>
                <a:spcPct val="150000"/>
              </a:lnSpc>
            </a:pPr>
            <a:endParaRPr lang="en-US" dirty="0">
              <a:solidFill>
                <a:srgbClr val="212121"/>
              </a:solidFill>
              <a:effectLst/>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212121"/>
                </a:solidFill>
                <a:effectLst/>
                <a:latin typeface="Times New Roman" panose="02020603050405020304" pitchFamily="18" charset="0"/>
                <a:cs typeface="Times New Roman" panose="02020603050405020304" pitchFamily="18" charset="0"/>
              </a:rPr>
              <a:t>Determining the state with the highest number of tweets: </a:t>
            </a:r>
          </a:p>
          <a:p>
            <a:pPr>
              <a:lnSpc>
                <a:spcPct val="150000"/>
              </a:lnSpc>
            </a:pPr>
            <a:endParaRPr lang="en-US" dirty="0">
              <a:solidFill>
                <a:srgbClr val="212121"/>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212121"/>
                </a:solidFill>
                <a:effectLst/>
                <a:latin typeface="Times New Roman" panose="02020603050405020304" pitchFamily="18" charset="0"/>
                <a:cs typeface="Times New Roman" panose="02020603050405020304" pitchFamily="18" charset="0"/>
              </a:rPr>
              <a:t>Filtering by each state</a:t>
            </a:r>
          </a:p>
          <a:p>
            <a:pPr>
              <a:lnSpc>
                <a:spcPct val="150000"/>
              </a:lnSpc>
            </a:pPr>
            <a:endParaRPr lang="en-US" sz="1400" b="1" i="1" dirty="0">
              <a:solidFill>
                <a:srgbClr val="212121"/>
              </a:solidFill>
              <a:highlight>
                <a:srgbClr val="FFFFFF"/>
              </a:highlight>
              <a:latin typeface="Roboto" panose="02000000000000000000" pitchFamily="2" charset="0"/>
            </a:endParaRPr>
          </a:p>
          <a:p>
            <a:pPr>
              <a:lnSpc>
                <a:spcPct val="150000"/>
              </a:lnSpc>
            </a:pPr>
            <a:endParaRPr lang="en-US" sz="1400" b="0" i="0" dirty="0">
              <a:solidFill>
                <a:srgbClr val="212121"/>
              </a:solidFill>
              <a:effectLst/>
              <a:highlight>
                <a:srgbClr val="FFFFFF"/>
              </a:highlight>
              <a:latin typeface="Roboto" panose="02000000000000000000" pitchFamily="2" charset="0"/>
            </a:endParaRPr>
          </a:p>
        </p:txBody>
      </p:sp>
    </p:spTree>
    <p:extLst>
      <p:ext uri="{BB962C8B-B14F-4D97-AF65-F5344CB8AC3E}">
        <p14:creationId xmlns:p14="http://schemas.microsoft.com/office/powerpoint/2010/main" val="2232174397"/>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D37F49-E924-A876-9A65-09C303B65BF5}"/>
              </a:ext>
            </a:extLst>
          </p:cNvPr>
          <p:cNvPicPr>
            <a:picLocks noChangeAspect="1"/>
          </p:cNvPicPr>
          <p:nvPr/>
        </p:nvPicPr>
        <p:blipFill>
          <a:blip r:embed="rId3"/>
          <a:stretch>
            <a:fillRect/>
          </a:stretch>
        </p:blipFill>
        <p:spPr>
          <a:xfrm>
            <a:off x="-112206" y="0"/>
            <a:ext cx="12304205" cy="6858000"/>
          </a:xfrm>
          <a:prstGeom prst="rect">
            <a:avLst/>
          </a:prstGeom>
        </p:spPr>
      </p:pic>
      <p:sp>
        <p:nvSpPr>
          <p:cNvPr id="6" name="TextBox 5">
            <a:extLst>
              <a:ext uri="{FF2B5EF4-FFF2-40B4-BE49-F238E27FC236}">
                <a16:creationId xmlns:a16="http://schemas.microsoft.com/office/drawing/2014/main" id="{09F86AA4-1C5E-BA9E-AA2C-1827CDAF4D9B}"/>
              </a:ext>
            </a:extLst>
          </p:cNvPr>
          <p:cNvSpPr txBox="1"/>
          <p:nvPr/>
        </p:nvSpPr>
        <p:spPr>
          <a:xfrm>
            <a:off x="1154292" y="248500"/>
            <a:ext cx="9659007" cy="707886"/>
          </a:xfrm>
          <a:prstGeom prst="rect">
            <a:avLst/>
          </a:prstGeom>
          <a:noFill/>
        </p:spPr>
        <p:txBody>
          <a:bodyPr wrap="square" rtlCol="0">
            <a:spAutoFit/>
          </a:bodyPr>
          <a:lstStyle/>
          <a:p>
            <a:pPr algn="ctr"/>
            <a:r>
              <a:rPr lang="en-US" sz="4000" b="1" i="0" dirty="0">
                <a:solidFill>
                  <a:srgbClr val="212121"/>
                </a:solidFill>
                <a:effectLst/>
                <a:latin typeface="Times New Roman" panose="02020603050405020304" pitchFamily="18" charset="0"/>
                <a:cs typeface="Times New Roman" panose="02020603050405020304" pitchFamily="18" charset="0"/>
              </a:rPr>
              <a:t>Conclusions and key learnings</a:t>
            </a:r>
            <a:endParaRPr lang="en-US" sz="4000" b="0" i="0" dirty="0">
              <a:solidFill>
                <a:srgbClr val="212121"/>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00780E81-D0A4-55FB-361C-5600C855A023}"/>
              </a:ext>
            </a:extLst>
          </p:cNvPr>
          <p:cNvSpPr txBox="1"/>
          <p:nvPr/>
        </p:nvSpPr>
        <p:spPr>
          <a:xfrm>
            <a:off x="6789683" y="6147835"/>
            <a:ext cx="3815256"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Python Course 3-11</a:t>
            </a:r>
          </a:p>
        </p:txBody>
      </p:sp>
      <p:sp>
        <p:nvSpPr>
          <p:cNvPr id="9" name="TextBox 8">
            <a:extLst>
              <a:ext uri="{FF2B5EF4-FFF2-40B4-BE49-F238E27FC236}">
                <a16:creationId xmlns:a16="http://schemas.microsoft.com/office/drawing/2014/main" id="{EF5879FF-6D99-4DF2-E67D-80741922A7A0}"/>
              </a:ext>
            </a:extLst>
          </p:cNvPr>
          <p:cNvSpPr txBox="1"/>
          <p:nvPr/>
        </p:nvSpPr>
        <p:spPr>
          <a:xfrm>
            <a:off x="233415" y="2111091"/>
            <a:ext cx="4486866" cy="3331874"/>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dirty="0">
                <a:solidFill>
                  <a:srgbClr val="212121"/>
                </a:solidFill>
                <a:effectLst/>
                <a:latin typeface="Times New Roman" panose="02020603050405020304" pitchFamily="18" charset="0"/>
                <a:cs typeface="Times New Roman" panose="02020603050405020304" pitchFamily="18" charset="0"/>
              </a:rPr>
              <a:t>Popularity of Personal Growth Resolutions</a:t>
            </a:r>
          </a:p>
          <a:p>
            <a:pPr marL="342900" indent="-342900">
              <a:lnSpc>
                <a:spcPct val="200000"/>
              </a:lnSpc>
              <a:buFont typeface="Arial" panose="020B0604020202020204" pitchFamily="34" charset="0"/>
              <a:buChar char="•"/>
            </a:pPr>
            <a:r>
              <a:rPr lang="en-US" dirty="0">
                <a:solidFill>
                  <a:srgbClr val="212121"/>
                </a:solidFill>
                <a:effectLst/>
                <a:latin typeface="Times New Roman" panose="02020603050405020304" pitchFamily="18" charset="0"/>
                <a:cs typeface="Times New Roman" panose="02020603050405020304" pitchFamily="18" charset="0"/>
              </a:rPr>
              <a:t>State-wise Tweet Distribution</a:t>
            </a:r>
          </a:p>
          <a:p>
            <a:pPr marL="342900" indent="-342900">
              <a:lnSpc>
                <a:spcPct val="200000"/>
              </a:lnSpc>
              <a:buFont typeface="Arial" panose="020B0604020202020204" pitchFamily="34" charset="0"/>
              <a:buChar char="•"/>
            </a:pPr>
            <a:r>
              <a:rPr lang="en-US" dirty="0">
                <a:solidFill>
                  <a:srgbClr val="212121"/>
                </a:solidFill>
                <a:effectLst/>
                <a:latin typeface="Times New Roman" panose="02020603050405020304" pitchFamily="18" charset="0"/>
                <a:cs typeface="Times New Roman" panose="02020603050405020304" pitchFamily="18" charset="0"/>
              </a:rPr>
              <a:t>Common Resolution Themes</a:t>
            </a:r>
          </a:p>
          <a:p>
            <a:pPr marL="342900" indent="-342900">
              <a:lnSpc>
                <a:spcPct val="200000"/>
              </a:lnSpc>
              <a:buFont typeface="Arial" panose="020B0604020202020204" pitchFamily="34" charset="0"/>
              <a:buChar char="•"/>
            </a:pPr>
            <a:r>
              <a:rPr lang="en-US" dirty="0">
                <a:solidFill>
                  <a:srgbClr val="212121"/>
                </a:solidFill>
                <a:effectLst/>
                <a:latin typeface="Times New Roman" panose="02020603050405020304" pitchFamily="18" charset="0"/>
                <a:cs typeface="Times New Roman" panose="02020603050405020304" pitchFamily="18" charset="0"/>
              </a:rPr>
              <a:t>Number 1 Retweeted Tweet</a:t>
            </a:r>
          </a:p>
          <a:p>
            <a:pPr marL="342900" indent="-342900">
              <a:lnSpc>
                <a:spcPct val="200000"/>
              </a:lnSpc>
              <a:buFont typeface="Arial" panose="020B0604020202020204" pitchFamily="34" charset="0"/>
              <a:buChar char="•"/>
            </a:pPr>
            <a:r>
              <a:rPr lang="en-US" dirty="0">
                <a:solidFill>
                  <a:srgbClr val="212121"/>
                </a:solidFill>
                <a:effectLst/>
                <a:latin typeface="Times New Roman" panose="02020603050405020304" pitchFamily="18" charset="0"/>
                <a:cs typeface="Times New Roman" panose="02020603050405020304" pitchFamily="18" charset="0"/>
              </a:rPr>
              <a:t>Data Analysis (DA) with Python and Pandas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366234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D37F49-E924-A876-9A65-09C303B65BF5}"/>
              </a:ext>
            </a:extLst>
          </p:cNvPr>
          <p:cNvPicPr>
            <a:picLocks noChangeAspect="1"/>
          </p:cNvPicPr>
          <p:nvPr/>
        </p:nvPicPr>
        <p:blipFill>
          <a:blip r:embed="rId2"/>
          <a:stretch>
            <a:fillRect/>
          </a:stretch>
        </p:blipFill>
        <p:spPr>
          <a:xfrm>
            <a:off x="-112206" y="0"/>
            <a:ext cx="12304205" cy="6858000"/>
          </a:xfrm>
          <a:prstGeom prst="rect">
            <a:avLst/>
          </a:prstGeom>
        </p:spPr>
      </p:pic>
      <p:sp>
        <p:nvSpPr>
          <p:cNvPr id="6" name="TextBox 5">
            <a:extLst>
              <a:ext uri="{FF2B5EF4-FFF2-40B4-BE49-F238E27FC236}">
                <a16:creationId xmlns:a16="http://schemas.microsoft.com/office/drawing/2014/main" id="{09F86AA4-1C5E-BA9E-AA2C-1827CDAF4D9B}"/>
              </a:ext>
            </a:extLst>
          </p:cNvPr>
          <p:cNvSpPr txBox="1"/>
          <p:nvPr/>
        </p:nvSpPr>
        <p:spPr>
          <a:xfrm>
            <a:off x="1154292" y="248500"/>
            <a:ext cx="9659007" cy="986360"/>
          </a:xfrm>
          <a:prstGeom prst="rect">
            <a:avLst/>
          </a:prstGeom>
          <a:noFill/>
        </p:spPr>
        <p:txBody>
          <a:bodyPr wrap="square" rtlCol="0">
            <a:spAutoFit/>
          </a:bodyPr>
          <a:lstStyle/>
          <a:p>
            <a:pPr algn="ctr">
              <a:lnSpc>
                <a:spcPct val="150000"/>
              </a:lnSpc>
            </a:pPr>
            <a:r>
              <a:rPr lang="en-US" sz="4400" b="1" dirty="0">
                <a:latin typeface="Times New Roman" panose="02020603050405020304" pitchFamily="18" charset="0"/>
                <a:cs typeface="Times New Roman" panose="02020603050405020304" pitchFamily="18" charset="0"/>
              </a:rPr>
              <a:t>Resources &amp; Thanks</a:t>
            </a:r>
          </a:p>
        </p:txBody>
      </p:sp>
      <p:sp>
        <p:nvSpPr>
          <p:cNvPr id="8" name="TextBox 7">
            <a:extLst>
              <a:ext uri="{FF2B5EF4-FFF2-40B4-BE49-F238E27FC236}">
                <a16:creationId xmlns:a16="http://schemas.microsoft.com/office/drawing/2014/main" id="{00780E81-D0A4-55FB-361C-5600C855A023}"/>
              </a:ext>
            </a:extLst>
          </p:cNvPr>
          <p:cNvSpPr txBox="1"/>
          <p:nvPr/>
        </p:nvSpPr>
        <p:spPr>
          <a:xfrm>
            <a:off x="6789683" y="6147835"/>
            <a:ext cx="3815256"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Python Course 3-11</a:t>
            </a:r>
          </a:p>
        </p:txBody>
      </p:sp>
      <p:sp>
        <p:nvSpPr>
          <p:cNvPr id="2" name="TextBox 1">
            <a:extLst>
              <a:ext uri="{FF2B5EF4-FFF2-40B4-BE49-F238E27FC236}">
                <a16:creationId xmlns:a16="http://schemas.microsoft.com/office/drawing/2014/main" id="{954813C8-9DFD-C799-E87D-076D7AF57D8E}"/>
              </a:ext>
            </a:extLst>
          </p:cNvPr>
          <p:cNvSpPr txBox="1"/>
          <p:nvPr/>
        </p:nvSpPr>
        <p:spPr>
          <a:xfrm>
            <a:off x="643944" y="2253803"/>
            <a:ext cx="4881093"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Link to project: </a:t>
            </a:r>
            <a:r>
              <a:rPr lang="en-US" dirty="0">
                <a:latin typeface="Times New Roman" panose="02020603050405020304" pitchFamily="18" charset="0"/>
                <a:cs typeface="Times New Roman" panose="02020603050405020304" pitchFamily="18" charset="0"/>
                <a:hlinkClick r:id="rId3"/>
              </a:rPr>
              <a:t>https://github.com/sarahamer13/GA-Final-Project</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Thanks to </a:t>
            </a:r>
            <a:r>
              <a:rPr lang="en-US" dirty="0" err="1">
                <a:latin typeface="Times New Roman" panose="02020603050405020304" pitchFamily="18" charset="0"/>
                <a:cs typeface="Times New Roman" panose="02020603050405020304" pitchFamily="18" charset="0"/>
              </a:rPr>
              <a:t>BingYune</a:t>
            </a:r>
            <a:r>
              <a:rPr lang="en-US" dirty="0">
                <a:latin typeface="Times New Roman" panose="02020603050405020304" pitchFamily="18" charset="0"/>
                <a:cs typeface="Times New Roman" panose="02020603050405020304" pitchFamily="18" charset="0"/>
              </a:rPr>
              <a:t> for his guidance and extreme patience and thanks to all the classmates</a:t>
            </a:r>
          </a:p>
        </p:txBody>
      </p:sp>
    </p:spTree>
    <p:extLst>
      <p:ext uri="{BB962C8B-B14F-4D97-AF65-F5344CB8AC3E}">
        <p14:creationId xmlns:p14="http://schemas.microsoft.com/office/powerpoint/2010/main" val="50882084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D37F49-E924-A876-9A65-09C303B65BF5}"/>
              </a:ext>
            </a:extLst>
          </p:cNvPr>
          <p:cNvPicPr>
            <a:picLocks noChangeAspect="1"/>
          </p:cNvPicPr>
          <p:nvPr/>
        </p:nvPicPr>
        <p:blipFill>
          <a:blip r:embed="rId2"/>
          <a:stretch>
            <a:fillRect/>
          </a:stretch>
        </p:blipFill>
        <p:spPr>
          <a:xfrm>
            <a:off x="-112206" y="0"/>
            <a:ext cx="12304205" cy="6858000"/>
          </a:xfrm>
          <a:prstGeom prst="rect">
            <a:avLst/>
          </a:prstGeom>
        </p:spPr>
      </p:pic>
      <p:sp>
        <p:nvSpPr>
          <p:cNvPr id="6" name="TextBox 5">
            <a:extLst>
              <a:ext uri="{FF2B5EF4-FFF2-40B4-BE49-F238E27FC236}">
                <a16:creationId xmlns:a16="http://schemas.microsoft.com/office/drawing/2014/main" id="{09F86AA4-1C5E-BA9E-AA2C-1827CDAF4D9B}"/>
              </a:ext>
            </a:extLst>
          </p:cNvPr>
          <p:cNvSpPr txBox="1"/>
          <p:nvPr/>
        </p:nvSpPr>
        <p:spPr>
          <a:xfrm>
            <a:off x="1154292" y="248500"/>
            <a:ext cx="9659007" cy="986360"/>
          </a:xfrm>
          <a:prstGeom prst="rect">
            <a:avLst/>
          </a:prstGeom>
          <a:noFill/>
        </p:spPr>
        <p:txBody>
          <a:bodyPr wrap="square" rtlCol="0">
            <a:spAutoFit/>
          </a:bodyPr>
          <a:lstStyle/>
          <a:p>
            <a:pPr algn="ctr">
              <a:lnSpc>
                <a:spcPct val="150000"/>
              </a:lnSpc>
            </a:pPr>
            <a:r>
              <a:rPr lang="en-US" sz="4400" b="1" dirty="0">
                <a:latin typeface="Times New Roman" panose="02020603050405020304" pitchFamily="18" charset="0"/>
                <a:cs typeface="Times New Roman" panose="02020603050405020304" pitchFamily="18" charset="0"/>
              </a:rPr>
              <a:t>Questions</a:t>
            </a:r>
          </a:p>
        </p:txBody>
      </p:sp>
      <p:sp>
        <p:nvSpPr>
          <p:cNvPr id="8" name="TextBox 7">
            <a:extLst>
              <a:ext uri="{FF2B5EF4-FFF2-40B4-BE49-F238E27FC236}">
                <a16:creationId xmlns:a16="http://schemas.microsoft.com/office/drawing/2014/main" id="{00780E81-D0A4-55FB-361C-5600C855A023}"/>
              </a:ext>
            </a:extLst>
          </p:cNvPr>
          <p:cNvSpPr txBox="1"/>
          <p:nvPr/>
        </p:nvSpPr>
        <p:spPr>
          <a:xfrm>
            <a:off x="6789683" y="6147835"/>
            <a:ext cx="3815256"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Python Course 3-11</a:t>
            </a:r>
          </a:p>
        </p:txBody>
      </p:sp>
    </p:spTree>
    <p:extLst>
      <p:ext uri="{BB962C8B-B14F-4D97-AF65-F5344CB8AC3E}">
        <p14:creationId xmlns:p14="http://schemas.microsoft.com/office/powerpoint/2010/main" val="15434089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D37F49-E924-A876-9A65-09C303B65BF5}"/>
              </a:ext>
            </a:extLst>
          </p:cNvPr>
          <p:cNvPicPr>
            <a:picLocks noChangeAspect="1"/>
          </p:cNvPicPr>
          <p:nvPr/>
        </p:nvPicPr>
        <p:blipFill>
          <a:blip r:embed="rId2"/>
          <a:stretch>
            <a:fillRect/>
          </a:stretch>
        </p:blipFill>
        <p:spPr>
          <a:xfrm>
            <a:off x="0" y="0"/>
            <a:ext cx="12192000" cy="7385281"/>
          </a:xfrm>
          <a:prstGeom prst="rect">
            <a:avLst/>
          </a:prstGeom>
        </p:spPr>
      </p:pic>
      <p:sp>
        <p:nvSpPr>
          <p:cNvPr id="6" name="TextBox 5">
            <a:extLst>
              <a:ext uri="{FF2B5EF4-FFF2-40B4-BE49-F238E27FC236}">
                <a16:creationId xmlns:a16="http://schemas.microsoft.com/office/drawing/2014/main" id="{09F86AA4-1C5E-BA9E-AA2C-1827CDAF4D9B}"/>
              </a:ext>
            </a:extLst>
          </p:cNvPr>
          <p:cNvSpPr txBox="1"/>
          <p:nvPr/>
        </p:nvSpPr>
        <p:spPr>
          <a:xfrm>
            <a:off x="865566" y="294953"/>
            <a:ext cx="9659007"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Agenda</a:t>
            </a:r>
          </a:p>
        </p:txBody>
      </p:sp>
      <p:sp>
        <p:nvSpPr>
          <p:cNvPr id="8" name="TextBox 7">
            <a:extLst>
              <a:ext uri="{FF2B5EF4-FFF2-40B4-BE49-F238E27FC236}">
                <a16:creationId xmlns:a16="http://schemas.microsoft.com/office/drawing/2014/main" id="{00780E81-D0A4-55FB-361C-5600C855A023}"/>
              </a:ext>
            </a:extLst>
          </p:cNvPr>
          <p:cNvSpPr txBox="1"/>
          <p:nvPr/>
        </p:nvSpPr>
        <p:spPr>
          <a:xfrm>
            <a:off x="6823137" y="6602813"/>
            <a:ext cx="3815256"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Python Course 3-11</a:t>
            </a:r>
          </a:p>
        </p:txBody>
      </p:sp>
      <p:sp>
        <p:nvSpPr>
          <p:cNvPr id="2" name="TextBox 1">
            <a:extLst>
              <a:ext uri="{FF2B5EF4-FFF2-40B4-BE49-F238E27FC236}">
                <a16:creationId xmlns:a16="http://schemas.microsoft.com/office/drawing/2014/main" id="{24C42F21-3958-B623-D3AA-7E5A94FE57B4}"/>
              </a:ext>
            </a:extLst>
          </p:cNvPr>
          <p:cNvSpPr txBox="1"/>
          <p:nvPr/>
        </p:nvSpPr>
        <p:spPr>
          <a:xfrm>
            <a:off x="568712" y="1064394"/>
            <a:ext cx="3925230" cy="4108817"/>
          </a:xfrm>
          <a:prstGeom prst="rect">
            <a:avLst/>
          </a:prstGeom>
          <a:noFill/>
        </p:spPr>
        <p:txBody>
          <a:bodyPr wrap="square" rtlCol="0">
            <a:spAutoFit/>
          </a:bodyPr>
          <a:lstStyle/>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Introduction</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Problem Statement and Hypothesis</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Data Description</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Data Preprocessing</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Exploratory Data Analysis (EDA)</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Feature Engineering</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Challenges and successes</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Conclusions and Key learnings</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Q&amp;A</a:t>
            </a:r>
          </a:p>
          <a:p>
            <a:endParaRPr lang="en-US" dirty="0"/>
          </a:p>
        </p:txBody>
      </p:sp>
    </p:spTree>
    <p:extLst>
      <p:ext uri="{BB962C8B-B14F-4D97-AF65-F5344CB8AC3E}">
        <p14:creationId xmlns:p14="http://schemas.microsoft.com/office/powerpoint/2010/main" val="1877537586"/>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D37F49-E924-A876-9A65-09C303B65BF5}"/>
              </a:ext>
            </a:extLst>
          </p:cNvPr>
          <p:cNvPicPr>
            <a:picLocks noChangeAspect="1"/>
          </p:cNvPicPr>
          <p:nvPr/>
        </p:nvPicPr>
        <p:blipFill>
          <a:blip r:embed="rId3"/>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09F86AA4-1C5E-BA9E-AA2C-1827CDAF4D9B}"/>
              </a:ext>
            </a:extLst>
          </p:cNvPr>
          <p:cNvSpPr txBox="1"/>
          <p:nvPr/>
        </p:nvSpPr>
        <p:spPr>
          <a:xfrm>
            <a:off x="1077438" y="70080"/>
            <a:ext cx="9659007" cy="986296"/>
          </a:xfrm>
          <a:prstGeom prst="rect">
            <a:avLst/>
          </a:prstGeom>
          <a:noFill/>
        </p:spPr>
        <p:txBody>
          <a:bodyPr wrap="square" rtlCol="0">
            <a:spAutoFit/>
          </a:bodyPr>
          <a:lstStyle/>
          <a:p>
            <a:pPr algn="ctr">
              <a:lnSpc>
                <a:spcPct val="150000"/>
              </a:lnSpc>
            </a:pPr>
            <a:r>
              <a:rPr lang="en-US" sz="4400" b="1" dirty="0">
                <a:latin typeface="Times New Roman" panose="02020603050405020304" pitchFamily="18" charset="0"/>
                <a:cs typeface="Times New Roman" panose="02020603050405020304" pitchFamily="18" charset="0"/>
              </a:rPr>
              <a:t>Introduction</a:t>
            </a:r>
          </a:p>
        </p:txBody>
      </p:sp>
      <p:sp>
        <p:nvSpPr>
          <p:cNvPr id="8" name="TextBox 7">
            <a:extLst>
              <a:ext uri="{FF2B5EF4-FFF2-40B4-BE49-F238E27FC236}">
                <a16:creationId xmlns:a16="http://schemas.microsoft.com/office/drawing/2014/main" id="{00780E81-D0A4-55FB-361C-5600C855A023}"/>
              </a:ext>
            </a:extLst>
          </p:cNvPr>
          <p:cNvSpPr txBox="1"/>
          <p:nvPr/>
        </p:nvSpPr>
        <p:spPr>
          <a:xfrm>
            <a:off x="6789683" y="6147835"/>
            <a:ext cx="3815256"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Python Course 3-11</a:t>
            </a:r>
          </a:p>
        </p:txBody>
      </p:sp>
      <p:sp>
        <p:nvSpPr>
          <p:cNvPr id="3" name="TextBox 2">
            <a:extLst>
              <a:ext uri="{FF2B5EF4-FFF2-40B4-BE49-F238E27FC236}">
                <a16:creationId xmlns:a16="http://schemas.microsoft.com/office/drawing/2014/main" id="{0F5540EC-BB0C-7886-09BC-A9B4EA89E079}"/>
              </a:ext>
            </a:extLst>
          </p:cNvPr>
          <p:cNvSpPr txBox="1"/>
          <p:nvPr/>
        </p:nvSpPr>
        <p:spPr>
          <a:xfrm>
            <a:off x="240329" y="1280484"/>
            <a:ext cx="4962293" cy="5778761"/>
          </a:xfrm>
          <a:prstGeom prst="rect">
            <a:avLst/>
          </a:prstGeom>
          <a:noFill/>
        </p:spPr>
        <p:txBody>
          <a:bodyPr wrap="square" rtlCol="0">
            <a:spAutoFit/>
          </a:bodyPr>
          <a:lstStyle/>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Purpose of the Study</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Understanding Societal trends in resolutions &amp;  identify aspirations</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Objective</a:t>
            </a:r>
          </a:p>
          <a:p>
            <a:pPr marL="800100" lvl="1"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Analyze Twitter resolutions dataset</a:t>
            </a:r>
          </a:p>
          <a:p>
            <a:pPr marL="800100" lvl="1"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 questions:</a:t>
            </a:r>
          </a:p>
          <a:p>
            <a:pPr marL="1257300" lvl="2" indent="-342900">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Common type of resolutions?</a:t>
            </a:r>
          </a:p>
          <a:p>
            <a:pPr marL="1257300" lvl="2" indent="-342900">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Variations by gender and locations?</a:t>
            </a:r>
          </a:p>
          <a:p>
            <a:pPr marL="1257300" lvl="2" indent="-342900">
              <a:lnSpc>
                <a:spcPct val="150000"/>
              </a:lnSpc>
              <a:buFont typeface="Wingdings" pitchFamily="2" charset="2"/>
              <a:buChar char="Ø"/>
            </a:pPr>
            <a:r>
              <a:rPr lang="en-US" dirty="0">
                <a:latin typeface="Times New Roman" panose="02020603050405020304" pitchFamily="18" charset="0"/>
                <a:cs typeface="Times New Roman" panose="02020603050405020304" pitchFamily="18" charset="0"/>
              </a:rPr>
              <a:t>Most engaging resolutions?</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Scope</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Kaggle New Year Resolutions dataset</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Focusing on engagement and demographics</a:t>
            </a:r>
            <a:endParaRPr lang="en-US" sz="1600" dirty="0"/>
          </a:p>
          <a:p>
            <a:pPr marL="742950" lvl="1" indent="-285750">
              <a:lnSpc>
                <a:spcPct val="150000"/>
              </a:lnSpc>
              <a:buFont typeface="Arial" panose="020B0604020202020204" pitchFamily="34" charset="0"/>
              <a:buChar char="•"/>
            </a:pPr>
            <a:endParaRPr lang="en-US" sz="1600" dirty="0"/>
          </a:p>
          <a:p>
            <a:pPr>
              <a:lnSpc>
                <a:spcPct val="150000"/>
              </a:lnSpc>
            </a:pPr>
            <a:endParaRPr lang="en-US" sz="1600" dirty="0"/>
          </a:p>
        </p:txBody>
      </p:sp>
    </p:spTree>
    <p:extLst>
      <p:ext uri="{BB962C8B-B14F-4D97-AF65-F5344CB8AC3E}">
        <p14:creationId xmlns:p14="http://schemas.microsoft.com/office/powerpoint/2010/main" val="132540878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D37F49-E924-A876-9A65-09C303B65BF5}"/>
              </a:ext>
            </a:extLst>
          </p:cNvPr>
          <p:cNvPicPr>
            <a:picLocks noChangeAspect="1"/>
          </p:cNvPicPr>
          <p:nvPr/>
        </p:nvPicPr>
        <p:blipFill>
          <a:blip r:embed="rId3"/>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09F86AA4-1C5E-BA9E-AA2C-1827CDAF4D9B}"/>
              </a:ext>
            </a:extLst>
          </p:cNvPr>
          <p:cNvSpPr txBox="1"/>
          <p:nvPr/>
        </p:nvSpPr>
        <p:spPr>
          <a:xfrm>
            <a:off x="1101334" y="150528"/>
            <a:ext cx="9659007" cy="986296"/>
          </a:xfrm>
          <a:prstGeom prst="rect">
            <a:avLst/>
          </a:prstGeom>
          <a:noFill/>
        </p:spPr>
        <p:txBody>
          <a:bodyPr wrap="square" rtlCol="0">
            <a:spAutoFit/>
          </a:bodyPr>
          <a:lstStyle/>
          <a:p>
            <a:pPr algn="ctr">
              <a:lnSpc>
                <a:spcPct val="150000"/>
              </a:lnSpc>
            </a:pPr>
            <a:r>
              <a:rPr lang="en-US" sz="4400" b="1" dirty="0">
                <a:latin typeface="Times New Roman" panose="02020603050405020304" pitchFamily="18" charset="0"/>
                <a:cs typeface="Times New Roman" panose="02020603050405020304" pitchFamily="18" charset="0"/>
              </a:rPr>
              <a:t>Problem Statement and Hypothesis</a:t>
            </a:r>
          </a:p>
        </p:txBody>
      </p:sp>
      <p:sp>
        <p:nvSpPr>
          <p:cNvPr id="8" name="TextBox 7">
            <a:extLst>
              <a:ext uri="{FF2B5EF4-FFF2-40B4-BE49-F238E27FC236}">
                <a16:creationId xmlns:a16="http://schemas.microsoft.com/office/drawing/2014/main" id="{00780E81-D0A4-55FB-361C-5600C855A023}"/>
              </a:ext>
            </a:extLst>
          </p:cNvPr>
          <p:cNvSpPr txBox="1"/>
          <p:nvPr/>
        </p:nvSpPr>
        <p:spPr>
          <a:xfrm>
            <a:off x="6789683" y="6147835"/>
            <a:ext cx="3815256"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Python Course 3-11</a:t>
            </a:r>
          </a:p>
        </p:txBody>
      </p:sp>
      <p:sp>
        <p:nvSpPr>
          <p:cNvPr id="3" name="TextBox 2">
            <a:extLst>
              <a:ext uri="{FF2B5EF4-FFF2-40B4-BE49-F238E27FC236}">
                <a16:creationId xmlns:a16="http://schemas.microsoft.com/office/drawing/2014/main" id="{C55B2C47-41D2-710F-2594-C5E14A426B58}"/>
              </a:ext>
            </a:extLst>
          </p:cNvPr>
          <p:cNvSpPr txBox="1"/>
          <p:nvPr/>
        </p:nvSpPr>
        <p:spPr>
          <a:xfrm>
            <a:off x="0" y="1287352"/>
            <a:ext cx="4757057" cy="5909310"/>
          </a:xfrm>
          <a:prstGeom prst="rect">
            <a:avLst/>
          </a:prstGeom>
          <a:noFill/>
        </p:spPr>
        <p:txBody>
          <a:bodyPr wrap="square" rtlCol="0">
            <a:spAutoFit/>
          </a:bodyPr>
          <a:lstStyle/>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I</a:t>
            </a:r>
            <a:r>
              <a:rPr lang="en-US" i="0" dirty="0">
                <a:effectLst/>
                <a:latin typeface="Times New Roman" panose="02020603050405020304" pitchFamily="18" charset="0"/>
                <a:cs typeface="Times New Roman" panose="02020603050405020304" pitchFamily="18" charset="0"/>
              </a:rPr>
              <a:t>nvestigating New Year resolutions by analyzing Twitter data: </a:t>
            </a:r>
          </a:p>
          <a:p>
            <a:pPr marL="800100" lvl="1"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Analyzing Twitter data to explore resolutions</a:t>
            </a:r>
          </a:p>
          <a:p>
            <a:pPr marL="800100" lvl="1" indent="-342900">
              <a:lnSpc>
                <a:spcPct val="150000"/>
              </a:lnSpc>
              <a:buFont typeface="Arial" panose="020B0604020202020204" pitchFamily="34" charset="0"/>
              <a:buChar char="•"/>
            </a:pPr>
            <a:r>
              <a:rPr lang="en-US" i="0" dirty="0">
                <a:solidFill>
                  <a:srgbClr val="0D0D0D"/>
                </a:solidFill>
                <a:effectLst/>
                <a:latin typeface="Times New Roman" panose="02020603050405020304" pitchFamily="18" charset="0"/>
                <a:cs typeface="Times New Roman" panose="02020603050405020304" pitchFamily="18" charset="0"/>
              </a:rPr>
              <a:t>Identifying the top 10 most retweeted resolutions</a:t>
            </a:r>
            <a:endParaRPr lang="en-US" dirty="0">
              <a:solidFill>
                <a:srgbClr val="0D0D0D"/>
              </a:solidFill>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Hypothesis:</a:t>
            </a:r>
          </a:p>
          <a:p>
            <a:pPr marL="800100" lvl="1" indent="-342900">
              <a:lnSpc>
                <a:spcPct val="150000"/>
              </a:lnSpc>
              <a:buFont typeface="Arial" panose="020B0604020202020204" pitchFamily="34" charset="0"/>
              <a:buChar char="•"/>
            </a:pPr>
            <a:r>
              <a:rPr lang="en-US" i="0" dirty="0">
                <a:solidFill>
                  <a:srgbClr val="0D0D0D"/>
                </a:solidFill>
                <a:effectLst/>
                <a:latin typeface="Times New Roman" panose="02020603050405020304" pitchFamily="18" charset="0"/>
                <a:cs typeface="Times New Roman" panose="02020603050405020304" pitchFamily="18" charset="0"/>
              </a:rPr>
              <a:t>Resolutions related to personal growth are more popular and widely shared on social media.</a:t>
            </a:r>
          </a:p>
          <a:p>
            <a:pPr marL="800100" lvl="1" indent="-342900">
              <a:lnSpc>
                <a:spcPct val="150000"/>
              </a:lnSpc>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Personal growth resolutions have a broad appeal and more motivational</a:t>
            </a:r>
            <a:endParaRPr lang="en-US" i="0" dirty="0">
              <a:solidFill>
                <a:srgbClr val="0D0D0D"/>
              </a:solidFill>
              <a:effectLst/>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endParaRPr lang="en-US" dirty="0">
              <a:solidFill>
                <a:srgbClr val="0D0D0D"/>
              </a:solidFill>
              <a:latin typeface="Söhne"/>
            </a:endParaRPr>
          </a:p>
          <a:p>
            <a:pPr marL="342900" indent="-342900">
              <a:buFont typeface="+mj-lt"/>
              <a:buAutoNum type="arabicPeriod"/>
            </a:pPr>
            <a:endParaRPr lang="en-US" dirty="0">
              <a:latin typeface="Roboto" panose="02000000000000000000" pitchFamily="2" charset="0"/>
            </a:endParaRPr>
          </a:p>
          <a:p>
            <a:pPr marL="342900" indent="-342900">
              <a:buFont typeface="+mj-lt"/>
              <a:buAutoNum type="arabicPeriod"/>
            </a:pPr>
            <a:endParaRPr lang="en-US" dirty="0"/>
          </a:p>
        </p:txBody>
      </p:sp>
    </p:spTree>
    <p:extLst>
      <p:ext uri="{BB962C8B-B14F-4D97-AF65-F5344CB8AC3E}">
        <p14:creationId xmlns:p14="http://schemas.microsoft.com/office/powerpoint/2010/main" val="42722851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D37F49-E924-A876-9A65-09C303B65BF5}"/>
              </a:ext>
            </a:extLst>
          </p:cNvPr>
          <p:cNvPicPr>
            <a:picLocks noChangeAspect="1"/>
          </p:cNvPicPr>
          <p:nvPr/>
        </p:nvPicPr>
        <p:blipFill>
          <a:blip r:embed="rId3"/>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09F86AA4-1C5E-BA9E-AA2C-1827CDAF4D9B}"/>
              </a:ext>
            </a:extLst>
          </p:cNvPr>
          <p:cNvSpPr txBox="1"/>
          <p:nvPr/>
        </p:nvSpPr>
        <p:spPr>
          <a:xfrm>
            <a:off x="945932" y="128757"/>
            <a:ext cx="9659007" cy="986296"/>
          </a:xfrm>
          <a:prstGeom prst="rect">
            <a:avLst/>
          </a:prstGeom>
          <a:noFill/>
        </p:spPr>
        <p:txBody>
          <a:bodyPr wrap="square" rtlCol="0">
            <a:spAutoFit/>
          </a:bodyPr>
          <a:lstStyle/>
          <a:p>
            <a:pPr algn="ctr">
              <a:lnSpc>
                <a:spcPct val="150000"/>
              </a:lnSpc>
            </a:pPr>
            <a:r>
              <a:rPr lang="en-US" sz="4400" b="1" dirty="0">
                <a:latin typeface="Times New Roman" panose="02020603050405020304" pitchFamily="18" charset="0"/>
                <a:cs typeface="Times New Roman" panose="02020603050405020304" pitchFamily="18" charset="0"/>
              </a:rPr>
              <a:t>Data Description</a:t>
            </a:r>
          </a:p>
        </p:txBody>
      </p:sp>
      <p:sp>
        <p:nvSpPr>
          <p:cNvPr id="8" name="TextBox 7">
            <a:extLst>
              <a:ext uri="{FF2B5EF4-FFF2-40B4-BE49-F238E27FC236}">
                <a16:creationId xmlns:a16="http://schemas.microsoft.com/office/drawing/2014/main" id="{00780E81-D0A4-55FB-361C-5600C855A023}"/>
              </a:ext>
            </a:extLst>
          </p:cNvPr>
          <p:cNvSpPr txBox="1"/>
          <p:nvPr/>
        </p:nvSpPr>
        <p:spPr>
          <a:xfrm>
            <a:off x="6789683" y="6147835"/>
            <a:ext cx="3815256"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Python Course 3-11</a:t>
            </a:r>
          </a:p>
        </p:txBody>
      </p:sp>
      <p:sp>
        <p:nvSpPr>
          <p:cNvPr id="2" name="TextBox 1">
            <a:extLst>
              <a:ext uri="{FF2B5EF4-FFF2-40B4-BE49-F238E27FC236}">
                <a16:creationId xmlns:a16="http://schemas.microsoft.com/office/drawing/2014/main" id="{AE306D9E-7E64-B016-D63A-2458C7469E50}"/>
              </a:ext>
            </a:extLst>
          </p:cNvPr>
          <p:cNvSpPr txBox="1"/>
          <p:nvPr/>
        </p:nvSpPr>
        <p:spPr>
          <a:xfrm>
            <a:off x="1" y="1243810"/>
            <a:ext cx="5459100" cy="4612994"/>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en-US" dirty="0">
                <a:solidFill>
                  <a:srgbClr val="212121"/>
                </a:solidFill>
                <a:latin typeface="Times New Roman" panose="02020603050405020304" pitchFamily="18" charset="0"/>
                <a:cs typeface="Times New Roman" panose="02020603050405020304" pitchFamily="18" charset="0"/>
              </a:rPr>
              <a:t> A</a:t>
            </a:r>
            <a:r>
              <a:rPr lang="en-US" b="0" i="0" dirty="0">
                <a:solidFill>
                  <a:srgbClr val="212121"/>
                </a:solidFill>
                <a:effectLst/>
                <a:latin typeface="Times New Roman" panose="02020603050405020304" pitchFamily="18" charset="0"/>
                <a:cs typeface="Times New Roman" panose="02020603050405020304" pitchFamily="18" charset="0"/>
              </a:rPr>
              <a:t>nalyzing patterns in New Year's resolutions based on social media data (Twitter)</a:t>
            </a:r>
          </a:p>
          <a:p>
            <a:pPr algn="l">
              <a:lnSpc>
                <a:spcPct val="150000"/>
              </a:lnSpc>
            </a:pPr>
            <a:endParaRPr lang="en-US" b="0" i="0" dirty="0">
              <a:solidFill>
                <a:srgbClr val="212121"/>
              </a:solidFill>
              <a:effectLst/>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dirty="0">
                <a:solidFill>
                  <a:srgbClr val="212121"/>
                </a:solidFill>
                <a:latin typeface="Times New Roman" panose="02020603050405020304" pitchFamily="18" charset="0"/>
                <a:cs typeface="Times New Roman" panose="02020603050405020304" pitchFamily="18" charset="0"/>
              </a:rPr>
              <a:t> The </a:t>
            </a:r>
            <a:r>
              <a:rPr lang="en-US" b="0" i="0" dirty="0">
                <a:solidFill>
                  <a:srgbClr val="212121"/>
                </a:solidFill>
                <a:effectLst/>
                <a:latin typeface="Times New Roman" panose="02020603050405020304" pitchFamily="18" charset="0"/>
                <a:cs typeface="Times New Roman" panose="02020603050405020304" pitchFamily="18" charset="0"/>
              </a:rPr>
              <a:t>dataset sourced from Kaggle, which includes a The dataset comprises data from over 5000 tweets</a:t>
            </a:r>
          </a:p>
          <a:p>
            <a:pPr algn="l">
              <a:lnSpc>
                <a:spcPct val="150000"/>
              </a:lnSpc>
            </a:pPr>
            <a:endParaRPr lang="en-US" dirty="0">
              <a:solidFill>
                <a:srgbClr val="212121"/>
              </a:solidFill>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b="0" i="0" dirty="0">
                <a:solidFill>
                  <a:srgbClr val="212121"/>
                </a:solidFill>
                <a:effectLst/>
                <a:latin typeface="Times New Roman" panose="02020603050405020304" pitchFamily="18" charset="0"/>
                <a:cs typeface="Times New Roman" panose="02020603050405020304" pitchFamily="18" charset="0"/>
              </a:rPr>
              <a:t> This dataset provides eight different characteristics for each resolution tweet, including the tweet ID, user's name, gender, the category of resolution, the text of the tweet, retweet count, tweet creation date, and the state from which the tweet was posted.</a:t>
            </a:r>
          </a:p>
        </p:txBody>
      </p:sp>
    </p:spTree>
    <p:extLst>
      <p:ext uri="{BB962C8B-B14F-4D97-AF65-F5344CB8AC3E}">
        <p14:creationId xmlns:p14="http://schemas.microsoft.com/office/powerpoint/2010/main" val="161388085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D37F49-E924-A876-9A65-09C303B65BF5}"/>
              </a:ext>
            </a:extLst>
          </p:cNvPr>
          <p:cNvPicPr>
            <a:picLocks noChangeAspect="1"/>
          </p:cNvPicPr>
          <p:nvPr/>
        </p:nvPicPr>
        <p:blipFill>
          <a:blip r:embed="rId3"/>
          <a:stretch>
            <a:fillRect/>
          </a:stretch>
        </p:blipFill>
        <p:spPr>
          <a:xfrm>
            <a:off x="-1" y="0"/>
            <a:ext cx="12244551" cy="7106500"/>
          </a:xfrm>
          <a:prstGeom prst="rect">
            <a:avLst/>
          </a:prstGeom>
        </p:spPr>
      </p:pic>
      <p:sp>
        <p:nvSpPr>
          <p:cNvPr id="6" name="TextBox 5">
            <a:extLst>
              <a:ext uri="{FF2B5EF4-FFF2-40B4-BE49-F238E27FC236}">
                <a16:creationId xmlns:a16="http://schemas.microsoft.com/office/drawing/2014/main" id="{09F86AA4-1C5E-BA9E-AA2C-1827CDAF4D9B}"/>
              </a:ext>
            </a:extLst>
          </p:cNvPr>
          <p:cNvSpPr txBox="1"/>
          <p:nvPr/>
        </p:nvSpPr>
        <p:spPr>
          <a:xfrm>
            <a:off x="945932" y="128757"/>
            <a:ext cx="9659007" cy="2002023"/>
          </a:xfrm>
          <a:prstGeom prst="rect">
            <a:avLst/>
          </a:prstGeom>
          <a:noFill/>
        </p:spPr>
        <p:txBody>
          <a:bodyPr wrap="square" rtlCol="0">
            <a:spAutoFit/>
          </a:bodyPr>
          <a:lstStyle/>
          <a:p>
            <a:pPr algn="ctr">
              <a:lnSpc>
                <a:spcPct val="150000"/>
              </a:lnSpc>
            </a:pPr>
            <a:r>
              <a:rPr lang="en-US" sz="4400" b="1" dirty="0">
                <a:latin typeface="Times New Roman" panose="02020603050405020304" pitchFamily="18" charset="0"/>
                <a:cs typeface="Times New Roman" panose="02020603050405020304" pitchFamily="18" charset="0"/>
              </a:rPr>
              <a:t>Data Description</a:t>
            </a:r>
          </a:p>
          <a:p>
            <a:pPr algn="ctr">
              <a:lnSpc>
                <a:spcPct val="150000"/>
              </a:lnSpc>
            </a:pPr>
            <a:r>
              <a:rPr lang="en-US" sz="4400" b="1" dirty="0">
                <a:latin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00780E81-D0A4-55FB-361C-5600C855A023}"/>
              </a:ext>
            </a:extLst>
          </p:cNvPr>
          <p:cNvSpPr txBox="1"/>
          <p:nvPr/>
        </p:nvSpPr>
        <p:spPr>
          <a:xfrm>
            <a:off x="6789683" y="6147835"/>
            <a:ext cx="3815256"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Python Course 3-11</a:t>
            </a:r>
          </a:p>
        </p:txBody>
      </p:sp>
      <p:pic>
        <p:nvPicPr>
          <p:cNvPr id="9" name="Picture 8">
            <a:extLst>
              <a:ext uri="{FF2B5EF4-FFF2-40B4-BE49-F238E27FC236}">
                <a16:creationId xmlns:a16="http://schemas.microsoft.com/office/drawing/2014/main" id="{589825CB-DBEF-4C4C-3BC1-C2ABD93DC5AB}"/>
              </a:ext>
            </a:extLst>
          </p:cNvPr>
          <p:cNvPicPr>
            <a:picLocks noChangeAspect="1"/>
          </p:cNvPicPr>
          <p:nvPr/>
        </p:nvPicPr>
        <p:blipFill rotWithShape="1">
          <a:blip r:embed="rId4">
            <a:extLst>
              <a:ext uri="{BEBA8EAE-BF5A-486C-A8C5-ECC9F3942E4B}">
                <a14:imgProps xmlns:a14="http://schemas.microsoft.com/office/drawing/2010/main">
                  <a14:imgLayer r:embed="rId5">
                    <a14:imgEffect>
                      <a14:colorTemperature colorTemp="7200"/>
                    </a14:imgEffect>
                    <a14:imgEffect>
                      <a14:saturation sat="66000"/>
                    </a14:imgEffect>
                    <a14:imgEffect>
                      <a14:brightnessContrast contrast="-20000"/>
                    </a14:imgEffect>
                  </a14:imgLayer>
                </a14:imgProps>
              </a:ext>
            </a:extLst>
          </a:blip>
          <a:srcRect b="11476"/>
          <a:stretch/>
        </p:blipFill>
        <p:spPr>
          <a:xfrm>
            <a:off x="115613" y="1475038"/>
            <a:ext cx="12128937" cy="4768106"/>
          </a:xfrm>
          <a:prstGeom prst="rect">
            <a:avLst/>
          </a:prstGeom>
        </p:spPr>
      </p:pic>
    </p:spTree>
    <p:extLst>
      <p:ext uri="{BB962C8B-B14F-4D97-AF65-F5344CB8AC3E}">
        <p14:creationId xmlns:p14="http://schemas.microsoft.com/office/powerpoint/2010/main" val="141299786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D37F49-E924-A876-9A65-09C303B65BF5}"/>
              </a:ext>
            </a:extLst>
          </p:cNvPr>
          <p:cNvPicPr>
            <a:picLocks noChangeAspect="1"/>
          </p:cNvPicPr>
          <p:nvPr/>
        </p:nvPicPr>
        <p:blipFill>
          <a:blip r:embed="rId3"/>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09F86AA4-1C5E-BA9E-AA2C-1827CDAF4D9B}"/>
              </a:ext>
            </a:extLst>
          </p:cNvPr>
          <p:cNvSpPr txBox="1"/>
          <p:nvPr/>
        </p:nvSpPr>
        <p:spPr>
          <a:xfrm>
            <a:off x="966952" y="92383"/>
            <a:ext cx="9659007" cy="986296"/>
          </a:xfrm>
          <a:prstGeom prst="rect">
            <a:avLst/>
          </a:prstGeom>
          <a:noFill/>
        </p:spPr>
        <p:txBody>
          <a:bodyPr wrap="square" rtlCol="0">
            <a:spAutoFit/>
          </a:bodyPr>
          <a:lstStyle/>
          <a:p>
            <a:pPr algn="ctr">
              <a:lnSpc>
                <a:spcPct val="150000"/>
              </a:lnSpc>
            </a:pPr>
            <a:r>
              <a:rPr lang="en-US" sz="4400" b="1" dirty="0">
                <a:latin typeface="Times New Roman" panose="02020603050405020304" pitchFamily="18" charset="0"/>
                <a:cs typeface="Times New Roman" panose="02020603050405020304" pitchFamily="18" charset="0"/>
              </a:rPr>
              <a:t>Data Preprocessing &amp; EDA</a:t>
            </a:r>
          </a:p>
        </p:txBody>
      </p:sp>
      <p:sp>
        <p:nvSpPr>
          <p:cNvPr id="8" name="TextBox 7">
            <a:extLst>
              <a:ext uri="{FF2B5EF4-FFF2-40B4-BE49-F238E27FC236}">
                <a16:creationId xmlns:a16="http://schemas.microsoft.com/office/drawing/2014/main" id="{00780E81-D0A4-55FB-361C-5600C855A023}"/>
              </a:ext>
            </a:extLst>
          </p:cNvPr>
          <p:cNvSpPr txBox="1"/>
          <p:nvPr/>
        </p:nvSpPr>
        <p:spPr>
          <a:xfrm>
            <a:off x="6789683" y="6147835"/>
            <a:ext cx="3815256"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Python Course 3-11</a:t>
            </a:r>
          </a:p>
        </p:txBody>
      </p:sp>
      <p:sp>
        <p:nvSpPr>
          <p:cNvPr id="3" name="TextBox 2">
            <a:extLst>
              <a:ext uri="{FF2B5EF4-FFF2-40B4-BE49-F238E27FC236}">
                <a16:creationId xmlns:a16="http://schemas.microsoft.com/office/drawing/2014/main" id="{06AC6190-8F79-A207-F3DC-44F1A425D13D}"/>
              </a:ext>
            </a:extLst>
          </p:cNvPr>
          <p:cNvSpPr txBox="1"/>
          <p:nvPr/>
        </p:nvSpPr>
        <p:spPr>
          <a:xfrm>
            <a:off x="0" y="1371600"/>
            <a:ext cx="4716966" cy="7017306"/>
          </a:xfrm>
          <a:prstGeom prst="rect">
            <a:avLst/>
          </a:prstGeom>
          <a:noFill/>
        </p:spPr>
        <p:txBody>
          <a:bodyPr wrap="square" rtlCol="0">
            <a:spAutoFit/>
          </a:bodyPr>
          <a:lstStyle/>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Data Cleaning</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Handling missing values</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Removing Duplicates</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Data Filtering and displaying for each state</a:t>
            </a:r>
          </a:p>
          <a:p>
            <a:pPr marL="800100" lvl="1"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Filters tweets by states &amp; gender</a:t>
            </a:r>
          </a:p>
          <a:p>
            <a:pPr marL="800100" lvl="1"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Filter by text</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Grouping and Aggregation</a:t>
            </a:r>
          </a:p>
          <a:p>
            <a:pPr marL="800100" lvl="1"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Determine number of tweets from each state </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Analyzing the most popular resolution</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Discovering the Number </a:t>
            </a:r>
            <a:r>
              <a:rPr lang="en-US" b="1"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tweet</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Analyzing the gender distribution for retweeted tweets</a:t>
            </a:r>
          </a:p>
          <a:p>
            <a:pPr marL="342900" indent="-342900">
              <a:lnSpc>
                <a:spcPct val="150000"/>
              </a:lnSpc>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5414465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D37F49-E924-A876-9A65-09C303B65BF5}"/>
              </a:ext>
            </a:extLst>
          </p:cNvPr>
          <p:cNvPicPr>
            <a:picLocks noChangeAspect="1"/>
          </p:cNvPicPr>
          <p:nvPr/>
        </p:nvPicPr>
        <p:blipFill>
          <a:blip r:embed="rId3"/>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09F86AA4-1C5E-BA9E-AA2C-1827CDAF4D9B}"/>
              </a:ext>
            </a:extLst>
          </p:cNvPr>
          <p:cNvSpPr txBox="1"/>
          <p:nvPr/>
        </p:nvSpPr>
        <p:spPr>
          <a:xfrm>
            <a:off x="1141935" y="248500"/>
            <a:ext cx="9659007" cy="986360"/>
          </a:xfrm>
          <a:prstGeom prst="rect">
            <a:avLst/>
          </a:prstGeom>
          <a:noFill/>
        </p:spPr>
        <p:txBody>
          <a:bodyPr wrap="square" rtlCol="0">
            <a:spAutoFit/>
          </a:bodyPr>
          <a:lstStyle/>
          <a:p>
            <a:pPr algn="ctr">
              <a:lnSpc>
                <a:spcPct val="150000"/>
              </a:lnSpc>
            </a:pPr>
            <a:r>
              <a:rPr lang="en-US" sz="4400" b="1" dirty="0">
                <a:latin typeface="Times New Roman" panose="02020603050405020304" pitchFamily="18" charset="0"/>
                <a:cs typeface="Times New Roman" panose="02020603050405020304" pitchFamily="18" charset="0"/>
              </a:rPr>
              <a:t>Data Preprocessing &amp; EDA</a:t>
            </a:r>
          </a:p>
        </p:txBody>
      </p:sp>
      <p:sp>
        <p:nvSpPr>
          <p:cNvPr id="8" name="TextBox 7">
            <a:extLst>
              <a:ext uri="{FF2B5EF4-FFF2-40B4-BE49-F238E27FC236}">
                <a16:creationId xmlns:a16="http://schemas.microsoft.com/office/drawing/2014/main" id="{00780E81-D0A4-55FB-361C-5600C855A023}"/>
              </a:ext>
            </a:extLst>
          </p:cNvPr>
          <p:cNvSpPr txBox="1"/>
          <p:nvPr/>
        </p:nvSpPr>
        <p:spPr>
          <a:xfrm>
            <a:off x="6789683" y="6147835"/>
            <a:ext cx="3815256"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Python Course 3-11</a:t>
            </a:r>
          </a:p>
        </p:txBody>
      </p:sp>
      <p:pic>
        <p:nvPicPr>
          <p:cNvPr id="3" name="Picture 2">
            <a:extLst>
              <a:ext uri="{FF2B5EF4-FFF2-40B4-BE49-F238E27FC236}">
                <a16:creationId xmlns:a16="http://schemas.microsoft.com/office/drawing/2014/main" id="{F1300CEB-CF0D-2493-755E-C47CD867C616}"/>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7200"/>
                    </a14:imgEffect>
                  </a14:imgLayer>
                </a14:imgProps>
              </a:ext>
            </a:extLst>
          </a:blip>
          <a:stretch>
            <a:fillRect/>
          </a:stretch>
        </p:blipFill>
        <p:spPr>
          <a:xfrm>
            <a:off x="926757" y="1334530"/>
            <a:ext cx="10639167" cy="4813305"/>
          </a:xfrm>
          <a:prstGeom prst="rect">
            <a:avLst/>
          </a:prstGeom>
        </p:spPr>
      </p:pic>
    </p:spTree>
    <p:extLst>
      <p:ext uri="{BB962C8B-B14F-4D97-AF65-F5344CB8AC3E}">
        <p14:creationId xmlns:p14="http://schemas.microsoft.com/office/powerpoint/2010/main" val="416295585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D37F49-E924-A876-9A65-09C303B65BF5}"/>
              </a:ext>
            </a:extLst>
          </p:cNvPr>
          <p:cNvPicPr>
            <a:picLocks noChangeAspect="1"/>
          </p:cNvPicPr>
          <p:nvPr/>
        </p:nvPicPr>
        <p:blipFill>
          <a:blip r:embed="rId3"/>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09F86AA4-1C5E-BA9E-AA2C-1827CDAF4D9B}"/>
              </a:ext>
            </a:extLst>
          </p:cNvPr>
          <p:cNvSpPr txBox="1"/>
          <p:nvPr/>
        </p:nvSpPr>
        <p:spPr>
          <a:xfrm>
            <a:off x="1140088" y="137285"/>
            <a:ext cx="9659007" cy="986360"/>
          </a:xfrm>
          <a:prstGeom prst="rect">
            <a:avLst/>
          </a:prstGeom>
          <a:noFill/>
        </p:spPr>
        <p:txBody>
          <a:bodyPr wrap="square" rtlCol="0">
            <a:spAutoFit/>
          </a:bodyPr>
          <a:lstStyle/>
          <a:p>
            <a:pPr algn="ctr">
              <a:lnSpc>
                <a:spcPct val="150000"/>
              </a:lnSpc>
            </a:pPr>
            <a:r>
              <a:rPr lang="en-US" sz="4400" b="1" dirty="0">
                <a:latin typeface="Times New Roman" panose="02020603050405020304" pitchFamily="18" charset="0"/>
                <a:cs typeface="Times New Roman" panose="02020603050405020304" pitchFamily="18" charset="0"/>
              </a:rPr>
              <a:t>Data Preprocessing &amp; EDA</a:t>
            </a:r>
          </a:p>
        </p:txBody>
      </p:sp>
      <p:sp>
        <p:nvSpPr>
          <p:cNvPr id="8" name="TextBox 7">
            <a:extLst>
              <a:ext uri="{FF2B5EF4-FFF2-40B4-BE49-F238E27FC236}">
                <a16:creationId xmlns:a16="http://schemas.microsoft.com/office/drawing/2014/main" id="{00780E81-D0A4-55FB-361C-5600C855A023}"/>
              </a:ext>
            </a:extLst>
          </p:cNvPr>
          <p:cNvSpPr txBox="1"/>
          <p:nvPr/>
        </p:nvSpPr>
        <p:spPr>
          <a:xfrm>
            <a:off x="6789683" y="6147835"/>
            <a:ext cx="3815256"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Python Course 3-11</a:t>
            </a:r>
          </a:p>
        </p:txBody>
      </p:sp>
      <p:pic>
        <p:nvPicPr>
          <p:cNvPr id="3" name="Picture 2">
            <a:extLst>
              <a:ext uri="{FF2B5EF4-FFF2-40B4-BE49-F238E27FC236}">
                <a16:creationId xmlns:a16="http://schemas.microsoft.com/office/drawing/2014/main" id="{256A722B-EF82-EE0D-1019-107C03D3F8A3}"/>
              </a:ext>
            </a:extLst>
          </p:cNvPr>
          <p:cNvPicPr>
            <a:picLocks noChangeAspect="1"/>
          </p:cNvPicPr>
          <p:nvPr/>
        </p:nvPicPr>
        <p:blipFill>
          <a:blip r:embed="rId4"/>
          <a:stretch>
            <a:fillRect/>
          </a:stretch>
        </p:blipFill>
        <p:spPr>
          <a:xfrm>
            <a:off x="3899338" y="1123645"/>
            <a:ext cx="8133121" cy="5024190"/>
          </a:xfrm>
          <a:prstGeom prst="rect">
            <a:avLst/>
          </a:prstGeom>
        </p:spPr>
      </p:pic>
      <p:sp>
        <p:nvSpPr>
          <p:cNvPr id="4" name="TextBox 3">
            <a:extLst>
              <a:ext uri="{FF2B5EF4-FFF2-40B4-BE49-F238E27FC236}">
                <a16:creationId xmlns:a16="http://schemas.microsoft.com/office/drawing/2014/main" id="{A2903EA3-8204-4D8D-5173-519A3BD44CC0}"/>
              </a:ext>
            </a:extLst>
          </p:cNvPr>
          <p:cNvSpPr txBox="1"/>
          <p:nvPr/>
        </p:nvSpPr>
        <p:spPr>
          <a:xfrm>
            <a:off x="159541" y="1906123"/>
            <a:ext cx="3883649" cy="3693319"/>
          </a:xfrm>
          <a:prstGeom prst="rect">
            <a:avLst/>
          </a:prstGeom>
          <a:noFill/>
        </p:spPr>
        <p:txBody>
          <a:bodyPr wrap="square" rtlCol="0">
            <a:spAutoFit/>
          </a:bodyPr>
          <a:lstStyle/>
          <a:p>
            <a:pPr marL="342900" indent="-342900">
              <a:lnSpc>
                <a:spcPct val="200000"/>
              </a:lnSpc>
              <a:buFont typeface="+mj-lt"/>
              <a:buAutoNum type="arabicPeriod"/>
            </a:pPr>
            <a:r>
              <a:rPr lang="en-US" dirty="0">
                <a:latin typeface="Times New Roman" panose="02020603050405020304" pitchFamily="18" charset="0"/>
                <a:cs typeface="Times New Roman" panose="02020603050405020304" pitchFamily="18" charset="0"/>
              </a:rPr>
              <a:t>CA take the first place with 741 tweets </a:t>
            </a:r>
          </a:p>
          <a:p>
            <a:pPr marL="342900" indent="-342900">
              <a:lnSpc>
                <a:spcPct val="200000"/>
              </a:lnSpc>
              <a:buFont typeface="+mj-lt"/>
              <a:buAutoNum type="arabicPeriod"/>
            </a:pPr>
            <a:r>
              <a:rPr lang="en-US" dirty="0">
                <a:latin typeface="Times New Roman" panose="02020603050405020304" pitchFamily="18" charset="0"/>
                <a:cs typeface="Times New Roman" panose="02020603050405020304" pitchFamily="18" charset="0"/>
              </a:rPr>
              <a:t>NY has the second place with 543 tweets</a:t>
            </a:r>
          </a:p>
          <a:p>
            <a:pPr marL="342900" indent="-342900">
              <a:lnSpc>
                <a:spcPct val="200000"/>
              </a:lnSpc>
              <a:buFont typeface="+mj-lt"/>
              <a:buAutoNum type="arabicPeriod"/>
            </a:pPr>
            <a:r>
              <a:rPr lang="en-US" dirty="0">
                <a:latin typeface="Times New Roman" panose="02020603050405020304" pitchFamily="18" charset="0"/>
                <a:cs typeface="Times New Roman" panose="02020603050405020304" pitchFamily="18" charset="0"/>
              </a:rPr>
              <a:t>TX has the third place with 401 tweets</a:t>
            </a:r>
          </a:p>
          <a:p>
            <a:pPr marL="342900" indent="-342900">
              <a:buFont typeface="+mj-lt"/>
              <a:buAutoNum type="arabicPeriod"/>
            </a:pPr>
            <a:endParaRPr lang="en-US" dirty="0"/>
          </a:p>
        </p:txBody>
      </p:sp>
    </p:spTree>
    <p:extLst>
      <p:ext uri="{BB962C8B-B14F-4D97-AF65-F5344CB8AC3E}">
        <p14:creationId xmlns:p14="http://schemas.microsoft.com/office/powerpoint/2010/main" val="2920061881"/>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TotalTime>
  <Words>2249</Words>
  <Application>Microsoft Macintosh PowerPoint</Application>
  <PresentationFormat>Widescreen</PresentationFormat>
  <Paragraphs>240</Paragraphs>
  <Slides>19</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Calibri Light</vt:lpstr>
      <vt:lpstr>Courier New</vt:lpstr>
      <vt:lpstr>Roboto</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Sarah Mahdi</dc:creator>
  <cp:lastModifiedBy>Sarah Mahdi</cp:lastModifiedBy>
  <cp:revision>11</cp:revision>
  <dcterms:created xsi:type="dcterms:W3CDTF">2024-05-21T17:08:45Z</dcterms:created>
  <dcterms:modified xsi:type="dcterms:W3CDTF">2024-05-22T07:30:19Z</dcterms:modified>
</cp:coreProperties>
</file>