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91" r:id="rId4"/>
    <p:sldMasterId id="2147484004" r:id="rId5"/>
    <p:sldMasterId id="2147484017" r:id="rId6"/>
    <p:sldMasterId id="2147484030" r:id="rId7"/>
    <p:sldMasterId id="2147484043" r:id="rId8"/>
  </p:sldMasterIdLst>
  <p:notesMasterIdLst>
    <p:notesMasterId r:id="rId71"/>
  </p:notesMasterIdLst>
  <p:handoutMasterIdLst>
    <p:handoutMasterId r:id="rId72"/>
  </p:handoutMasterIdLst>
  <p:sldIdLst>
    <p:sldId id="288" r:id="rId9"/>
    <p:sldId id="314" r:id="rId10"/>
    <p:sldId id="297" r:id="rId11"/>
    <p:sldId id="315" r:id="rId12"/>
    <p:sldId id="316" r:id="rId13"/>
    <p:sldId id="317" r:id="rId14"/>
    <p:sldId id="318" r:id="rId15"/>
    <p:sldId id="319" r:id="rId16"/>
    <p:sldId id="338" r:id="rId17"/>
    <p:sldId id="320" r:id="rId18"/>
    <p:sldId id="321" r:id="rId19"/>
    <p:sldId id="323" r:id="rId20"/>
    <p:sldId id="352" r:id="rId21"/>
    <p:sldId id="374" r:id="rId22"/>
    <p:sldId id="324" r:id="rId23"/>
    <p:sldId id="325" r:id="rId24"/>
    <p:sldId id="326" r:id="rId25"/>
    <p:sldId id="377" r:id="rId26"/>
    <p:sldId id="378" r:id="rId27"/>
    <p:sldId id="376" r:id="rId28"/>
    <p:sldId id="308" r:id="rId29"/>
    <p:sldId id="327" r:id="rId30"/>
    <p:sldId id="328" r:id="rId31"/>
    <p:sldId id="329" r:id="rId32"/>
    <p:sldId id="331" r:id="rId33"/>
    <p:sldId id="332" r:id="rId34"/>
    <p:sldId id="333" r:id="rId35"/>
    <p:sldId id="334" r:id="rId36"/>
    <p:sldId id="335" r:id="rId37"/>
    <p:sldId id="375" r:id="rId38"/>
    <p:sldId id="336" r:id="rId39"/>
    <p:sldId id="337" r:id="rId40"/>
    <p:sldId id="339" r:id="rId41"/>
    <p:sldId id="340" r:id="rId42"/>
    <p:sldId id="346" r:id="rId43"/>
    <p:sldId id="341" r:id="rId44"/>
    <p:sldId id="344" r:id="rId45"/>
    <p:sldId id="345" r:id="rId46"/>
    <p:sldId id="347" r:id="rId47"/>
    <p:sldId id="348" r:id="rId48"/>
    <p:sldId id="342" r:id="rId49"/>
    <p:sldId id="349" r:id="rId50"/>
    <p:sldId id="368" r:id="rId51"/>
    <p:sldId id="350" r:id="rId52"/>
    <p:sldId id="351" r:id="rId53"/>
    <p:sldId id="354" r:id="rId54"/>
    <p:sldId id="379" r:id="rId55"/>
    <p:sldId id="380" r:id="rId56"/>
    <p:sldId id="356" r:id="rId57"/>
    <p:sldId id="357" r:id="rId58"/>
    <p:sldId id="358" r:id="rId59"/>
    <p:sldId id="360" r:id="rId60"/>
    <p:sldId id="362" r:id="rId61"/>
    <p:sldId id="363" r:id="rId62"/>
    <p:sldId id="364" r:id="rId63"/>
    <p:sldId id="365" r:id="rId64"/>
    <p:sldId id="366" r:id="rId65"/>
    <p:sldId id="369" r:id="rId66"/>
    <p:sldId id="370" r:id="rId67"/>
    <p:sldId id="371" r:id="rId68"/>
    <p:sldId id="372" r:id="rId69"/>
    <p:sldId id="313" r:id="rId70"/>
  </p:sldIdLst>
  <p:sldSz cx="9144000" cy="6858000" type="screen4x3"/>
  <p:notesSz cx="7026275" cy="9312275"/>
  <p:defaultTextStyle>
    <a:defPPr>
      <a:defRPr lang="en-US"/>
    </a:defPPr>
    <a:lvl1pPr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sz="2400"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sz="2400"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sz="2400"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sz="2400" kern="1200">
        <a:solidFill>
          <a:schemeClr val="tx1"/>
        </a:solidFill>
        <a:latin typeface="Verdana"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3">
          <p15:clr>
            <a:srgbClr val="A4A3A4"/>
          </p15:clr>
        </p15:guide>
        <p15:guide id="2" pos="22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168D"/>
    <a:srgbClr val="ED1C24"/>
    <a:srgbClr val="DD5828"/>
    <a:srgbClr val="FCAF17"/>
    <a:srgbClr val="F47920"/>
    <a:srgbClr val="92278F"/>
    <a:srgbClr val="231F20"/>
    <a:srgbClr val="01A490"/>
    <a:srgbClr val="00AEEF"/>
    <a:srgbClr val="0089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82" autoAdjust="0"/>
    <p:restoredTop sz="94609" autoAdjust="0"/>
  </p:normalViewPr>
  <p:slideViewPr>
    <p:cSldViewPr snapToGrid="0">
      <p:cViewPr varScale="1">
        <p:scale>
          <a:sx n="104" d="100"/>
          <a:sy n="104" d="100"/>
        </p:scale>
        <p:origin x="1784" y="200"/>
      </p:cViewPr>
      <p:guideLst>
        <p:guide orient="horz" pos="2160"/>
        <p:guide pos="2880"/>
      </p:guideLst>
    </p:cSldViewPr>
  </p:slideViewPr>
  <p:outlineViewPr>
    <p:cViewPr>
      <p:scale>
        <a:sx n="33" d="100"/>
        <a:sy n="33" d="100"/>
      </p:scale>
      <p:origin x="0" y="105390"/>
    </p:cViewPr>
  </p:outlineViewPr>
  <p:notesTextViewPr>
    <p:cViewPr>
      <p:scale>
        <a:sx n="100" d="100"/>
        <a:sy n="100" d="100"/>
      </p:scale>
      <p:origin x="0" y="0"/>
    </p:cViewPr>
  </p:notesTextViewPr>
  <p:sorterViewPr>
    <p:cViewPr>
      <p:scale>
        <a:sx n="66" d="100"/>
        <a:sy n="66" d="100"/>
      </p:scale>
      <p:origin x="0" y="1296"/>
    </p:cViewPr>
  </p:sorterViewPr>
  <p:notesViewPr>
    <p:cSldViewPr snapToGrid="0">
      <p:cViewPr varScale="1">
        <p:scale>
          <a:sx n="55" d="100"/>
          <a:sy n="55" d="100"/>
        </p:scale>
        <p:origin x="-2856" y="-102"/>
      </p:cViewPr>
      <p:guideLst>
        <p:guide orient="horz" pos="2933"/>
        <p:guide pos="221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pt>
    <dgm:pt modelId="{4E0032D7-3BCB-40AC-99CE-1110AC15AF56}">
      <dgm:prSet phldrT="[Text]"/>
      <dgm:spPr>
        <a:solidFill>
          <a:srgbClr val="00AEEF"/>
        </a:solidFill>
      </dgm:spPr>
      <dgm:t>
        <a:bodyPr/>
        <a:lstStyle/>
        <a:p>
          <a:r>
            <a:rPr lang="en-US" dirty="0"/>
            <a:t>CORE CONCERNS </a:t>
          </a:r>
        </a:p>
        <a:p>
          <a:r>
            <a:rPr lang="en-US"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00AEEF"/>
        </a:solidFill>
      </dgm:spPr>
      <dgm:t>
        <a:bodyPr/>
        <a:lstStyle/>
        <a:p>
          <a:endParaRPr lang="en-US"/>
        </a:p>
      </dgm:t>
    </dgm:pt>
    <dgm:pt modelId="{6F6B9E22-255E-4C34-93D7-6B70F73CAEAE}">
      <dgm:prSet phldrT="[Text]" custT="1"/>
      <dgm:spPr>
        <a:solidFill>
          <a:srgbClr val="0089D0"/>
        </a:solidFill>
      </dgm:spPr>
      <dgm:t>
        <a:bodyPr/>
        <a:lstStyle/>
        <a:p>
          <a:r>
            <a:rPr lang="en-US" sz="800" dirty="0"/>
            <a:t>EMOTIONS TRIGGERED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0089D0"/>
        </a:solidFill>
      </dgm:spPr>
      <dgm:t>
        <a:bodyPr/>
        <a:lstStyle/>
        <a:p>
          <a:endParaRPr lang="en-US"/>
        </a:p>
      </dgm:t>
    </dgm:pt>
    <dgm:pt modelId="{2151D26C-4804-4B73-8A2A-67D886EC2FEE}">
      <dgm:prSet phldrT="[Text]" custT="1"/>
      <dgm:spPr>
        <a:solidFill>
          <a:srgbClr val="0060AF"/>
        </a:solidFill>
      </dgm:spPr>
      <dgm:t>
        <a:bodyPr/>
        <a:lstStyle/>
        <a:p>
          <a:r>
            <a:rPr lang="en-US" sz="9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0060AF"/>
        </a:solidFill>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18027" custScaleY="101087">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2794" custLinFactNeighborY="2793"/>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dgm:spPr/>
    </dgm:pt>
    <dgm:pt modelId="{CA1C2A0B-B4BA-40BE-BC28-D15E4CA3BC80}" type="pres">
      <dgm:prSet presAssocID="{ABB054B3-3EAF-4A39-B012-2958A51F89F3}" presName="connector3" presStyleLbl="sibTrans2D1" presStyleIdx="2" presStyleCnt="3"/>
      <dgm:spPr/>
    </dgm:pt>
  </dgm:ptLst>
  <dgm:cxnLst>
    <dgm:cxn modelId="{82071806-57F0-443F-8491-74A6A94BA030}" type="presOf" srcId="{4E0032D7-3BCB-40AC-99CE-1110AC15AF56}" destId="{1B9EE323-DDF6-4D41-98F8-89D6B8071E98}" srcOrd="2" destOrd="0" presId="urn:microsoft.com/office/officeart/2005/8/layout/gear1"/>
    <dgm:cxn modelId="{8C95A00D-D12D-4CE5-8AE3-8C7E468D1940}" type="presOf" srcId="{2151D26C-4804-4B73-8A2A-67D886EC2FEE}" destId="{A3F435C5-314F-443A-BF45-711E34F8B14A}" srcOrd="1" destOrd="0" presId="urn:microsoft.com/office/officeart/2005/8/layout/gear1"/>
    <dgm:cxn modelId="{434B0D21-32EF-4EAD-AF5B-DD47499DCAD2}" type="presOf" srcId="{4E0032D7-3BCB-40AC-99CE-1110AC15AF56}" destId="{15E483F6-19FC-43B7-950C-A867B873650C}" srcOrd="1" destOrd="0" presId="urn:microsoft.com/office/officeart/2005/8/layout/gear1"/>
    <dgm:cxn modelId="{C763613D-2F96-4FEB-9BB5-063A39C0FB63}" type="presOf" srcId="{2151D26C-4804-4B73-8A2A-67D886EC2FEE}" destId="{5B9D7EFD-1918-4F45-AB30-3EF184C8AC4C}" srcOrd="3" destOrd="0" presId="urn:microsoft.com/office/officeart/2005/8/layout/gear1"/>
    <dgm:cxn modelId="{0EB55D45-E417-4D74-A252-C696CA726467}" type="presOf" srcId="{6F6B9E22-255E-4C34-93D7-6B70F73CAEAE}" destId="{49044619-0199-4E42-B493-009A3ADA2EC7}" srcOrd="2" destOrd="0" presId="urn:microsoft.com/office/officeart/2005/8/layout/gear1"/>
    <dgm:cxn modelId="{58AA014E-4CBA-4F28-8C16-BB40352B6100}" type="presOf" srcId="{CFBCF662-BA8D-43E9-9CD0-5E7EEC9AC427}" destId="{EC746E35-5075-46CE-85C0-FCE2B9DEAA9A}" srcOrd="0"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BEC26B71-3D15-415D-908A-4092A96CDD3A}" type="presOf" srcId="{01A78F3F-15AC-4208-9F94-EA34B6AEF5EA}" destId="{5F0B57B6-EC39-47FA-BC8B-491D9C7C53BC}" srcOrd="0" destOrd="0" presId="urn:microsoft.com/office/officeart/2005/8/layout/gear1"/>
    <dgm:cxn modelId="{D7D4B07E-6964-41F8-B5C6-68194AF842B4}" type="presOf" srcId="{6F6B9E22-255E-4C34-93D7-6B70F73CAEAE}" destId="{F31B949E-4678-4FE0-9734-2055E6A2ADC7}" srcOrd="1" destOrd="0" presId="urn:microsoft.com/office/officeart/2005/8/layout/gear1"/>
    <dgm:cxn modelId="{4453778B-DAA3-4A03-892C-B687D4FEEB4D}" type="presOf" srcId="{6F6B9E22-255E-4C34-93D7-6B70F73CAEAE}" destId="{2BA5E33B-8D54-4B5D-9485-4C797BB81FA4}" srcOrd="0" destOrd="0" presId="urn:microsoft.com/office/officeart/2005/8/layout/gear1"/>
    <dgm:cxn modelId="{D1740FAA-4C7B-4D5C-8DEC-3E939C3EDBEA}" type="presOf" srcId="{2151D26C-4804-4B73-8A2A-67D886EC2FEE}" destId="{C53E287B-3C15-4A1D-8D4D-6DB4E675BBFC}" srcOrd="0" destOrd="0" presId="urn:microsoft.com/office/officeart/2005/8/layout/gear1"/>
    <dgm:cxn modelId="{F3F862AD-41ED-4A30-B181-A2D4973AB877}" type="presOf" srcId="{ABB054B3-3EAF-4A39-B012-2958A51F89F3}" destId="{CA1C2A0B-B4BA-40BE-BC28-D15E4CA3BC80}" srcOrd="0" destOrd="0" presId="urn:microsoft.com/office/officeart/2005/8/layout/gear1"/>
    <dgm:cxn modelId="{0D70CCDD-0DA3-410D-9502-8292E1C158AB}" type="presOf" srcId="{4E0032D7-3BCB-40AC-99CE-1110AC15AF56}" destId="{2529E0DD-E032-46B3-8427-37EBDB508909}" srcOrd="0"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CED7DFE4-16A6-4C45-BE23-7FC9F11C33CB}" type="presOf" srcId="{2151D26C-4804-4B73-8A2A-67D886EC2FEE}" destId="{4CB29466-7B2B-405A-A957-75F876C44FFA}" srcOrd="2" destOrd="0" presId="urn:microsoft.com/office/officeart/2005/8/layout/gear1"/>
    <dgm:cxn modelId="{18E132EB-7FC7-4E66-A51A-C16994BFD189}" type="presOf" srcId="{D3158FA5-D0C6-459E-B467-5A8C0C34B83F}" destId="{6EFBA792-9DDA-44F7-9C18-172498CA449D}" srcOrd="0" destOrd="0" presId="urn:microsoft.com/office/officeart/2005/8/layout/gear1"/>
    <dgm:cxn modelId="{E7732AF9-8AF0-4FF9-8AF1-3AE9611E4BBF}" srcId="{CFBCF662-BA8D-43E9-9CD0-5E7EEC9AC427}" destId="{6F6B9E22-255E-4C34-93D7-6B70F73CAEAE}" srcOrd="1" destOrd="0" parTransId="{4F8C477A-24BD-4141-94AC-6AA195778DA8}" sibTransId="{D3158FA5-D0C6-459E-B467-5A8C0C34B83F}"/>
    <dgm:cxn modelId="{9D0A7612-FBE2-431D-935D-12BEAB91A31D}" type="presParOf" srcId="{EC746E35-5075-46CE-85C0-FCE2B9DEAA9A}" destId="{2529E0DD-E032-46B3-8427-37EBDB508909}" srcOrd="0" destOrd="0" presId="urn:microsoft.com/office/officeart/2005/8/layout/gear1"/>
    <dgm:cxn modelId="{FB1DE53E-CF51-427A-804D-9821A398738A}" type="presParOf" srcId="{EC746E35-5075-46CE-85C0-FCE2B9DEAA9A}" destId="{15E483F6-19FC-43B7-950C-A867B873650C}" srcOrd="1" destOrd="0" presId="urn:microsoft.com/office/officeart/2005/8/layout/gear1"/>
    <dgm:cxn modelId="{1C291A10-8827-4B64-A5DE-5DAE4D8F70C3}" type="presParOf" srcId="{EC746E35-5075-46CE-85C0-FCE2B9DEAA9A}" destId="{1B9EE323-DDF6-4D41-98F8-89D6B8071E98}" srcOrd="2" destOrd="0" presId="urn:microsoft.com/office/officeart/2005/8/layout/gear1"/>
    <dgm:cxn modelId="{1F3AD5D6-39DD-4330-A852-3A73DB9A45DE}" type="presParOf" srcId="{EC746E35-5075-46CE-85C0-FCE2B9DEAA9A}" destId="{2BA5E33B-8D54-4B5D-9485-4C797BB81FA4}" srcOrd="3" destOrd="0" presId="urn:microsoft.com/office/officeart/2005/8/layout/gear1"/>
    <dgm:cxn modelId="{0CD8E052-DB37-43C3-83F9-7B3B5F4B4E0E}" type="presParOf" srcId="{EC746E35-5075-46CE-85C0-FCE2B9DEAA9A}" destId="{F31B949E-4678-4FE0-9734-2055E6A2ADC7}" srcOrd="4" destOrd="0" presId="urn:microsoft.com/office/officeart/2005/8/layout/gear1"/>
    <dgm:cxn modelId="{6313D952-4EAB-468A-BFAA-AA8B2E698CE8}" type="presParOf" srcId="{EC746E35-5075-46CE-85C0-FCE2B9DEAA9A}" destId="{49044619-0199-4E42-B493-009A3ADA2EC7}" srcOrd="5" destOrd="0" presId="urn:microsoft.com/office/officeart/2005/8/layout/gear1"/>
    <dgm:cxn modelId="{95812704-1509-4DE4-BE97-C26E14A5570D}" type="presParOf" srcId="{EC746E35-5075-46CE-85C0-FCE2B9DEAA9A}" destId="{C53E287B-3C15-4A1D-8D4D-6DB4E675BBFC}" srcOrd="6" destOrd="0" presId="urn:microsoft.com/office/officeart/2005/8/layout/gear1"/>
    <dgm:cxn modelId="{643570B8-FCFD-4289-9700-29384CC53B7E}" type="presParOf" srcId="{EC746E35-5075-46CE-85C0-FCE2B9DEAA9A}" destId="{A3F435C5-314F-443A-BF45-711E34F8B14A}" srcOrd="7" destOrd="0" presId="urn:microsoft.com/office/officeart/2005/8/layout/gear1"/>
    <dgm:cxn modelId="{8D0EF761-E546-4094-BBD3-D7449C963AE7}" type="presParOf" srcId="{EC746E35-5075-46CE-85C0-FCE2B9DEAA9A}" destId="{4CB29466-7B2B-405A-A957-75F876C44FFA}" srcOrd="8" destOrd="0" presId="urn:microsoft.com/office/officeart/2005/8/layout/gear1"/>
    <dgm:cxn modelId="{8E2CC178-80D7-45B0-A945-8CC5A9D1CA6D}" type="presParOf" srcId="{EC746E35-5075-46CE-85C0-FCE2B9DEAA9A}" destId="{5B9D7EFD-1918-4F45-AB30-3EF184C8AC4C}" srcOrd="9" destOrd="0" presId="urn:microsoft.com/office/officeart/2005/8/layout/gear1"/>
    <dgm:cxn modelId="{F6C50710-FFCA-43A5-9B9B-2A5AF9004875}" type="presParOf" srcId="{EC746E35-5075-46CE-85C0-FCE2B9DEAA9A}" destId="{5F0B57B6-EC39-47FA-BC8B-491D9C7C53BC}" srcOrd="10" destOrd="0" presId="urn:microsoft.com/office/officeart/2005/8/layout/gear1"/>
    <dgm:cxn modelId="{DD6B83C7-8740-4AED-B351-E2069BE56458}" type="presParOf" srcId="{EC746E35-5075-46CE-85C0-FCE2B9DEAA9A}" destId="{6EFBA792-9DDA-44F7-9C18-172498CA449D}" srcOrd="11" destOrd="0" presId="urn:microsoft.com/office/officeart/2005/8/layout/gear1"/>
    <dgm:cxn modelId="{1CD32409-6A92-4EFD-8448-6AD4B8DE5E82}"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26473F2-4FC9-4232-8B11-090A066E1645}"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C8BF8C9-3E72-4693-A9C3-FBE24A896B08}">
      <dgm:prSet phldrT="[Text]" custT="1"/>
      <dgm:spPr/>
      <dgm:t>
        <a:bodyPr/>
        <a:lstStyle/>
        <a:p>
          <a:r>
            <a:rPr lang="en-US" sz="1500" dirty="0"/>
            <a:t>Listening</a:t>
          </a:r>
        </a:p>
      </dgm:t>
    </dgm:pt>
    <dgm:pt modelId="{24E6BA54-BA2D-4812-8934-47C3CAF20CAD}" type="parTrans" cxnId="{DA65A069-37EA-430B-B825-6B1F0F8D649E}">
      <dgm:prSet/>
      <dgm:spPr/>
      <dgm:t>
        <a:bodyPr/>
        <a:lstStyle/>
        <a:p>
          <a:endParaRPr lang="en-US"/>
        </a:p>
      </dgm:t>
    </dgm:pt>
    <dgm:pt modelId="{5FDFE558-1CE1-4373-91EB-BCCCAEA096F7}" type="sibTrans" cxnId="{DA65A069-37EA-430B-B825-6B1F0F8D649E}">
      <dgm:prSet/>
      <dgm:spPr/>
      <dgm:t>
        <a:bodyPr/>
        <a:lstStyle/>
        <a:p>
          <a:endParaRPr lang="en-US"/>
        </a:p>
      </dgm:t>
    </dgm:pt>
    <dgm:pt modelId="{296F0C97-10EE-4206-817C-3E6B8823EA36}">
      <dgm:prSet phldrT="[Text]" custT="1"/>
      <dgm:spPr/>
      <dgm:t>
        <a:bodyPr/>
        <a:lstStyle/>
        <a:p>
          <a:r>
            <a:rPr lang="en-US" sz="1400" dirty="0"/>
            <a:t>Acknowledgement of other’s emotions</a:t>
          </a:r>
        </a:p>
      </dgm:t>
    </dgm:pt>
    <dgm:pt modelId="{31534EB0-43C0-4ED0-BE01-AC4C1893E776}" type="parTrans" cxnId="{4FD5533D-AB86-4225-835A-58D3F226AFDB}">
      <dgm:prSet/>
      <dgm:spPr/>
      <dgm:t>
        <a:bodyPr/>
        <a:lstStyle/>
        <a:p>
          <a:endParaRPr lang="en-US"/>
        </a:p>
      </dgm:t>
    </dgm:pt>
    <dgm:pt modelId="{C6F5DE37-926A-4B21-BEC1-24FD5740C3AD}" type="sibTrans" cxnId="{4FD5533D-AB86-4225-835A-58D3F226AFDB}">
      <dgm:prSet/>
      <dgm:spPr/>
      <dgm:t>
        <a:bodyPr/>
        <a:lstStyle/>
        <a:p>
          <a:endParaRPr lang="en-US"/>
        </a:p>
      </dgm:t>
    </dgm:pt>
    <dgm:pt modelId="{6339F274-59DE-4ECE-B17A-1704099487C3}">
      <dgm:prSet phldrT="[Text]"/>
      <dgm:spPr/>
      <dgm:t>
        <a:bodyPr/>
        <a:lstStyle/>
        <a:p>
          <a:r>
            <a:rPr lang="en-US" dirty="0"/>
            <a:t>Problem-solving</a:t>
          </a:r>
        </a:p>
      </dgm:t>
    </dgm:pt>
    <dgm:pt modelId="{6988C5B7-FAAB-4670-B53D-2E1E1F8F858B}" type="parTrans" cxnId="{53C2BF2F-184E-4341-BC90-7A578F5A095B}">
      <dgm:prSet/>
      <dgm:spPr/>
      <dgm:t>
        <a:bodyPr/>
        <a:lstStyle/>
        <a:p>
          <a:endParaRPr lang="en-US"/>
        </a:p>
      </dgm:t>
    </dgm:pt>
    <dgm:pt modelId="{AD1F76F2-5D68-4EF5-AA99-6B5AF28DC841}" type="sibTrans" cxnId="{53C2BF2F-184E-4341-BC90-7A578F5A095B}">
      <dgm:prSet/>
      <dgm:spPr/>
      <dgm:t>
        <a:bodyPr/>
        <a:lstStyle/>
        <a:p>
          <a:endParaRPr lang="en-US"/>
        </a:p>
      </dgm:t>
    </dgm:pt>
    <dgm:pt modelId="{BA415A37-D8CA-45AB-898B-FF3F5ECEB38C}" type="pres">
      <dgm:prSet presAssocID="{A26473F2-4FC9-4232-8B11-090A066E1645}" presName="Name0" presStyleCnt="0">
        <dgm:presLayoutVars>
          <dgm:chMax val="11"/>
          <dgm:chPref val="11"/>
          <dgm:dir/>
          <dgm:resizeHandles/>
        </dgm:presLayoutVars>
      </dgm:prSet>
      <dgm:spPr/>
    </dgm:pt>
    <dgm:pt modelId="{1A003C69-0027-4F66-9626-493577D4F042}" type="pres">
      <dgm:prSet presAssocID="{6339F274-59DE-4ECE-B17A-1704099487C3}" presName="Accent3" presStyleCnt="0"/>
      <dgm:spPr/>
    </dgm:pt>
    <dgm:pt modelId="{974BAAF9-FE24-4744-A112-60AC5B816A04}" type="pres">
      <dgm:prSet presAssocID="{6339F274-59DE-4ECE-B17A-1704099487C3}" presName="Accent" presStyleLbl="node1" presStyleIdx="0" presStyleCnt="3"/>
      <dgm:spPr/>
    </dgm:pt>
    <dgm:pt modelId="{B16D54C7-DC10-4D8C-9C75-4FA21C475D4D}" type="pres">
      <dgm:prSet presAssocID="{6339F274-59DE-4ECE-B17A-1704099487C3}" presName="ParentBackground3" presStyleCnt="0"/>
      <dgm:spPr/>
    </dgm:pt>
    <dgm:pt modelId="{E025A8F0-972C-445C-B749-380B059E397A}" type="pres">
      <dgm:prSet presAssocID="{6339F274-59DE-4ECE-B17A-1704099487C3}" presName="ParentBackground" presStyleLbl="fgAcc1" presStyleIdx="0" presStyleCnt="3"/>
      <dgm:spPr/>
    </dgm:pt>
    <dgm:pt modelId="{725E9A42-EC9E-44AC-A970-12E50D22B06B}" type="pres">
      <dgm:prSet presAssocID="{6339F274-59DE-4ECE-B17A-1704099487C3}" presName="Parent3" presStyleLbl="revTx" presStyleIdx="0" presStyleCnt="0">
        <dgm:presLayoutVars>
          <dgm:chMax val="1"/>
          <dgm:chPref val="1"/>
          <dgm:bulletEnabled val="1"/>
        </dgm:presLayoutVars>
      </dgm:prSet>
      <dgm:spPr/>
    </dgm:pt>
    <dgm:pt modelId="{78CFB4A8-C9D8-48D3-A62F-77EC498BB1E2}" type="pres">
      <dgm:prSet presAssocID="{296F0C97-10EE-4206-817C-3E6B8823EA36}" presName="Accent2" presStyleCnt="0"/>
      <dgm:spPr/>
    </dgm:pt>
    <dgm:pt modelId="{7DEE0622-C1D8-44D4-A0B9-2381201BC6D0}" type="pres">
      <dgm:prSet presAssocID="{296F0C97-10EE-4206-817C-3E6B8823EA36}" presName="Accent" presStyleLbl="node1" presStyleIdx="1" presStyleCnt="3"/>
      <dgm:spPr/>
    </dgm:pt>
    <dgm:pt modelId="{496E289A-9811-4882-AD11-B1BE97E13602}" type="pres">
      <dgm:prSet presAssocID="{296F0C97-10EE-4206-817C-3E6B8823EA36}" presName="ParentBackground2" presStyleCnt="0"/>
      <dgm:spPr/>
    </dgm:pt>
    <dgm:pt modelId="{9B8995B8-9FA0-4389-8175-2D1BA07DA6AC}" type="pres">
      <dgm:prSet presAssocID="{296F0C97-10EE-4206-817C-3E6B8823EA36}" presName="ParentBackground" presStyleLbl="fgAcc1" presStyleIdx="1" presStyleCnt="3" custLinFactNeighborX="819"/>
      <dgm:spPr/>
    </dgm:pt>
    <dgm:pt modelId="{138F0EAE-47F9-4E65-8041-5AF88B876AEA}" type="pres">
      <dgm:prSet presAssocID="{296F0C97-10EE-4206-817C-3E6B8823EA36}" presName="Parent2" presStyleLbl="revTx" presStyleIdx="0" presStyleCnt="0">
        <dgm:presLayoutVars>
          <dgm:chMax val="1"/>
          <dgm:chPref val="1"/>
          <dgm:bulletEnabled val="1"/>
        </dgm:presLayoutVars>
      </dgm:prSet>
      <dgm:spPr/>
    </dgm:pt>
    <dgm:pt modelId="{148FC07C-0905-4B03-A5F2-D8D75799271F}" type="pres">
      <dgm:prSet presAssocID="{5C8BF8C9-3E72-4693-A9C3-FBE24A896B08}" presName="Accent1" presStyleCnt="0"/>
      <dgm:spPr/>
    </dgm:pt>
    <dgm:pt modelId="{81D88DB8-DB5E-4451-816E-209B9C8ACE11}" type="pres">
      <dgm:prSet presAssocID="{5C8BF8C9-3E72-4693-A9C3-FBE24A896B08}" presName="Accent" presStyleLbl="node1" presStyleIdx="2" presStyleCnt="3"/>
      <dgm:spPr/>
    </dgm:pt>
    <dgm:pt modelId="{F1B0F44E-61AC-4EC2-BADD-56F1838437ED}" type="pres">
      <dgm:prSet presAssocID="{5C8BF8C9-3E72-4693-A9C3-FBE24A896B08}" presName="ParentBackground1" presStyleCnt="0"/>
      <dgm:spPr/>
    </dgm:pt>
    <dgm:pt modelId="{A35324E1-8695-4F26-8F3E-AB0860BF78FE}" type="pres">
      <dgm:prSet presAssocID="{5C8BF8C9-3E72-4693-A9C3-FBE24A896B08}" presName="ParentBackground" presStyleLbl="fgAcc1" presStyleIdx="2" presStyleCnt="3"/>
      <dgm:spPr/>
    </dgm:pt>
    <dgm:pt modelId="{9E50D7D1-453B-491E-86C9-848B7CE14603}" type="pres">
      <dgm:prSet presAssocID="{5C8BF8C9-3E72-4693-A9C3-FBE24A896B08}" presName="Parent1" presStyleLbl="revTx" presStyleIdx="0" presStyleCnt="0">
        <dgm:presLayoutVars>
          <dgm:chMax val="1"/>
          <dgm:chPref val="1"/>
          <dgm:bulletEnabled val="1"/>
        </dgm:presLayoutVars>
      </dgm:prSet>
      <dgm:spPr/>
    </dgm:pt>
  </dgm:ptLst>
  <dgm:cxnLst>
    <dgm:cxn modelId="{E3300B17-52D2-4076-BCDD-EC768A17EE5E}" type="presOf" srcId="{A26473F2-4FC9-4232-8B11-090A066E1645}" destId="{BA415A37-D8CA-45AB-898B-FF3F5ECEB38C}" srcOrd="0" destOrd="0" presId="urn:microsoft.com/office/officeart/2011/layout/CircleProcess"/>
    <dgm:cxn modelId="{53C2BF2F-184E-4341-BC90-7A578F5A095B}" srcId="{A26473F2-4FC9-4232-8B11-090A066E1645}" destId="{6339F274-59DE-4ECE-B17A-1704099487C3}" srcOrd="2" destOrd="0" parTransId="{6988C5B7-FAAB-4670-B53D-2E1E1F8F858B}" sibTransId="{AD1F76F2-5D68-4EF5-AA99-6B5AF28DC841}"/>
    <dgm:cxn modelId="{E2EC433A-B243-4938-8F76-1F256D362F3E}" type="presOf" srcId="{5C8BF8C9-3E72-4693-A9C3-FBE24A896B08}" destId="{9E50D7D1-453B-491E-86C9-848B7CE14603}" srcOrd="1" destOrd="0" presId="urn:microsoft.com/office/officeart/2011/layout/CircleProcess"/>
    <dgm:cxn modelId="{4FD5533D-AB86-4225-835A-58D3F226AFDB}" srcId="{A26473F2-4FC9-4232-8B11-090A066E1645}" destId="{296F0C97-10EE-4206-817C-3E6B8823EA36}" srcOrd="1" destOrd="0" parTransId="{31534EB0-43C0-4ED0-BE01-AC4C1893E776}" sibTransId="{C6F5DE37-926A-4B21-BEC1-24FD5740C3AD}"/>
    <dgm:cxn modelId="{00C88644-BF80-4070-9A18-ABF5DCE616DC}" type="presOf" srcId="{5C8BF8C9-3E72-4693-A9C3-FBE24A896B08}" destId="{A35324E1-8695-4F26-8F3E-AB0860BF78FE}" srcOrd="0" destOrd="0" presId="urn:microsoft.com/office/officeart/2011/layout/CircleProcess"/>
    <dgm:cxn modelId="{BBAFC061-76D0-4B6D-8C0F-76B173D50D73}" type="presOf" srcId="{296F0C97-10EE-4206-817C-3E6B8823EA36}" destId="{9B8995B8-9FA0-4389-8175-2D1BA07DA6AC}" srcOrd="0" destOrd="0" presId="urn:microsoft.com/office/officeart/2011/layout/CircleProcess"/>
    <dgm:cxn modelId="{DA65A069-37EA-430B-B825-6B1F0F8D649E}" srcId="{A26473F2-4FC9-4232-8B11-090A066E1645}" destId="{5C8BF8C9-3E72-4693-A9C3-FBE24A896B08}" srcOrd="0" destOrd="0" parTransId="{24E6BA54-BA2D-4812-8934-47C3CAF20CAD}" sibTransId="{5FDFE558-1CE1-4373-91EB-BCCCAEA096F7}"/>
    <dgm:cxn modelId="{259C386E-2839-4E91-9DED-B82350B6B5BF}" type="presOf" srcId="{6339F274-59DE-4ECE-B17A-1704099487C3}" destId="{E025A8F0-972C-445C-B749-380B059E397A}" srcOrd="0" destOrd="0" presId="urn:microsoft.com/office/officeart/2011/layout/CircleProcess"/>
    <dgm:cxn modelId="{E648A3A9-5823-4740-BD05-E1DFC3E98AF4}" type="presOf" srcId="{296F0C97-10EE-4206-817C-3E6B8823EA36}" destId="{138F0EAE-47F9-4E65-8041-5AF88B876AEA}" srcOrd="1" destOrd="0" presId="urn:microsoft.com/office/officeart/2011/layout/CircleProcess"/>
    <dgm:cxn modelId="{4F6543F1-5AE7-41EE-B934-F5A94FB2BA61}" type="presOf" srcId="{6339F274-59DE-4ECE-B17A-1704099487C3}" destId="{725E9A42-EC9E-44AC-A970-12E50D22B06B}" srcOrd="1" destOrd="0" presId="urn:microsoft.com/office/officeart/2011/layout/CircleProcess"/>
    <dgm:cxn modelId="{6B6DAE58-562C-4CE1-AAC5-2B7CFB5955B0}" type="presParOf" srcId="{BA415A37-D8CA-45AB-898B-FF3F5ECEB38C}" destId="{1A003C69-0027-4F66-9626-493577D4F042}" srcOrd="0" destOrd="0" presId="urn:microsoft.com/office/officeart/2011/layout/CircleProcess"/>
    <dgm:cxn modelId="{F7CB8958-B2A0-4066-8A99-A993AC4BBFB2}" type="presParOf" srcId="{1A003C69-0027-4F66-9626-493577D4F042}" destId="{974BAAF9-FE24-4744-A112-60AC5B816A04}" srcOrd="0" destOrd="0" presId="urn:microsoft.com/office/officeart/2011/layout/CircleProcess"/>
    <dgm:cxn modelId="{219CA29F-E023-4053-A40F-0C18EA3C7175}" type="presParOf" srcId="{BA415A37-D8CA-45AB-898B-FF3F5ECEB38C}" destId="{B16D54C7-DC10-4D8C-9C75-4FA21C475D4D}" srcOrd="1" destOrd="0" presId="urn:microsoft.com/office/officeart/2011/layout/CircleProcess"/>
    <dgm:cxn modelId="{370DAB24-6833-4ABC-95B3-5F013049FB99}" type="presParOf" srcId="{B16D54C7-DC10-4D8C-9C75-4FA21C475D4D}" destId="{E025A8F0-972C-445C-B749-380B059E397A}" srcOrd="0" destOrd="0" presId="urn:microsoft.com/office/officeart/2011/layout/CircleProcess"/>
    <dgm:cxn modelId="{26EC4A65-9EB4-43A8-9B80-C981A160ED5D}" type="presParOf" srcId="{BA415A37-D8CA-45AB-898B-FF3F5ECEB38C}" destId="{725E9A42-EC9E-44AC-A970-12E50D22B06B}" srcOrd="2" destOrd="0" presId="urn:microsoft.com/office/officeart/2011/layout/CircleProcess"/>
    <dgm:cxn modelId="{D53C4666-77E1-4CE8-98C2-E50336CD8269}" type="presParOf" srcId="{BA415A37-D8CA-45AB-898B-FF3F5ECEB38C}" destId="{78CFB4A8-C9D8-48D3-A62F-77EC498BB1E2}" srcOrd="3" destOrd="0" presId="urn:microsoft.com/office/officeart/2011/layout/CircleProcess"/>
    <dgm:cxn modelId="{0C8A719A-9B15-4B9B-8A87-2E281E868F1E}" type="presParOf" srcId="{78CFB4A8-C9D8-48D3-A62F-77EC498BB1E2}" destId="{7DEE0622-C1D8-44D4-A0B9-2381201BC6D0}" srcOrd="0" destOrd="0" presId="urn:microsoft.com/office/officeart/2011/layout/CircleProcess"/>
    <dgm:cxn modelId="{D94E59F8-AC49-4A49-9FA4-F4434732A312}" type="presParOf" srcId="{BA415A37-D8CA-45AB-898B-FF3F5ECEB38C}" destId="{496E289A-9811-4882-AD11-B1BE97E13602}" srcOrd="4" destOrd="0" presId="urn:microsoft.com/office/officeart/2011/layout/CircleProcess"/>
    <dgm:cxn modelId="{6E6E3C34-0E1E-4FEB-A19C-04EC27781CA2}" type="presParOf" srcId="{496E289A-9811-4882-AD11-B1BE97E13602}" destId="{9B8995B8-9FA0-4389-8175-2D1BA07DA6AC}" srcOrd="0" destOrd="0" presId="urn:microsoft.com/office/officeart/2011/layout/CircleProcess"/>
    <dgm:cxn modelId="{1B9FC534-FD70-4934-A7CF-4C1B8017E4BE}" type="presParOf" srcId="{BA415A37-D8CA-45AB-898B-FF3F5ECEB38C}" destId="{138F0EAE-47F9-4E65-8041-5AF88B876AEA}" srcOrd="5" destOrd="0" presId="urn:microsoft.com/office/officeart/2011/layout/CircleProcess"/>
    <dgm:cxn modelId="{F45FA916-9D7F-4C16-96B5-17D81E25BD2D}" type="presParOf" srcId="{BA415A37-D8CA-45AB-898B-FF3F5ECEB38C}" destId="{148FC07C-0905-4B03-A5F2-D8D75799271F}" srcOrd="6" destOrd="0" presId="urn:microsoft.com/office/officeart/2011/layout/CircleProcess"/>
    <dgm:cxn modelId="{1AEE98F9-95E3-434B-879A-40E83D3CF7D7}" type="presParOf" srcId="{148FC07C-0905-4B03-A5F2-D8D75799271F}" destId="{81D88DB8-DB5E-4451-816E-209B9C8ACE11}" srcOrd="0" destOrd="0" presId="urn:microsoft.com/office/officeart/2011/layout/CircleProcess"/>
    <dgm:cxn modelId="{4B826A80-C20E-4B72-A5AF-B3A599361964}" type="presParOf" srcId="{BA415A37-D8CA-45AB-898B-FF3F5ECEB38C}" destId="{F1B0F44E-61AC-4EC2-BADD-56F1838437ED}" srcOrd="7" destOrd="0" presId="urn:microsoft.com/office/officeart/2011/layout/CircleProcess"/>
    <dgm:cxn modelId="{0A100E82-0621-4A39-A170-DE921157A668}" type="presParOf" srcId="{F1B0F44E-61AC-4EC2-BADD-56F1838437ED}" destId="{A35324E1-8695-4F26-8F3E-AB0860BF78FE}" srcOrd="0" destOrd="0" presId="urn:microsoft.com/office/officeart/2011/layout/CircleProcess"/>
    <dgm:cxn modelId="{424D39A3-F811-4856-BC95-EF3C5EC788FE}" type="presParOf" srcId="{BA415A37-D8CA-45AB-898B-FF3F5ECEB38C}" destId="{9E50D7D1-453B-491E-86C9-848B7CE14603}"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pt>
    <dgm:pt modelId="{4E0032D7-3BCB-40AC-99CE-1110AC15AF56}">
      <dgm:prSet phldrT="[Text]"/>
      <dgm:spPr>
        <a:solidFill>
          <a:srgbClr val="00AEEF"/>
        </a:solidFill>
      </dgm:spPr>
      <dgm:t>
        <a:bodyPr/>
        <a:lstStyle/>
        <a:p>
          <a:r>
            <a:rPr lang="en-US" dirty="0"/>
            <a:t>CORE CONCERNS </a:t>
          </a:r>
        </a:p>
        <a:p>
          <a:r>
            <a:rPr lang="en-US"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00AEEF"/>
        </a:solidFill>
      </dgm:spPr>
      <dgm:t>
        <a:bodyPr/>
        <a:lstStyle/>
        <a:p>
          <a:endParaRPr lang="en-US"/>
        </a:p>
      </dgm:t>
    </dgm:pt>
    <dgm:pt modelId="{6F6B9E22-255E-4C34-93D7-6B70F73CAEAE}">
      <dgm:prSet phldrT="[Text]" custT="1"/>
      <dgm:spPr>
        <a:solidFill>
          <a:srgbClr val="0089D0"/>
        </a:solidFill>
      </dgm:spPr>
      <dgm:t>
        <a:bodyPr/>
        <a:lstStyle/>
        <a:p>
          <a:r>
            <a:rPr lang="en-US" sz="1000" dirty="0"/>
            <a:t>EMOTIONS TRIGGERED</a:t>
          </a:r>
        </a:p>
        <a:p>
          <a:r>
            <a:rPr lang="en-US" sz="1000" dirty="0"/>
            <a:t>POSITION EXPRESSED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0089D0"/>
        </a:solidFill>
      </dgm:spPr>
      <dgm:t>
        <a:bodyPr/>
        <a:lstStyle/>
        <a:p>
          <a:endParaRPr lang="en-US"/>
        </a:p>
      </dgm:t>
    </dgm:pt>
    <dgm:pt modelId="{2151D26C-4804-4B73-8A2A-67D886EC2FEE}">
      <dgm:prSet phldrT="[Text]" custT="1"/>
      <dgm:spPr>
        <a:solidFill>
          <a:srgbClr val="0060AF"/>
        </a:solidFill>
      </dgm:spPr>
      <dgm:t>
        <a:bodyPr/>
        <a:lstStyle/>
        <a:p>
          <a:r>
            <a:rPr lang="en-US" sz="10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0060AF"/>
        </a:solidFill>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28687" custScaleY="128967">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8904" custLinFactNeighborY="-12046"/>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custLinFactNeighborX="-5734" custLinFactNeighborY="-7372"/>
      <dgm:spPr/>
    </dgm:pt>
    <dgm:pt modelId="{CA1C2A0B-B4BA-40BE-BC28-D15E4CA3BC80}" type="pres">
      <dgm:prSet presAssocID="{ABB054B3-3EAF-4A39-B012-2958A51F89F3}" presName="connector3" presStyleLbl="sibTrans2D1" presStyleIdx="2" presStyleCnt="3" custLinFactNeighborX="12156" custLinFactNeighborY="-3039"/>
      <dgm:spPr/>
    </dgm:pt>
  </dgm:ptLst>
  <dgm:cxnLst>
    <dgm:cxn modelId="{328AE80F-CFC6-4D27-AC9F-43C999889423}" type="presOf" srcId="{4E0032D7-3BCB-40AC-99CE-1110AC15AF56}" destId="{1B9EE323-DDF6-4D41-98F8-89D6B8071E98}" srcOrd="2" destOrd="0" presId="urn:microsoft.com/office/officeart/2005/8/layout/gear1"/>
    <dgm:cxn modelId="{75590816-927D-4997-89DB-A075C85F49A9}" type="presOf" srcId="{2151D26C-4804-4B73-8A2A-67D886EC2FEE}" destId="{C53E287B-3C15-4A1D-8D4D-6DB4E675BBFC}" srcOrd="0" destOrd="0" presId="urn:microsoft.com/office/officeart/2005/8/layout/gear1"/>
    <dgm:cxn modelId="{E1A1004D-FFD7-415E-B2DA-5016375A432C}" type="presOf" srcId="{01A78F3F-15AC-4208-9F94-EA34B6AEF5EA}" destId="{5F0B57B6-EC39-47FA-BC8B-491D9C7C53BC}" srcOrd="0"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7B241A5C-9320-47B7-AEDF-AE9CB27D8E0F}" type="presOf" srcId="{4E0032D7-3BCB-40AC-99CE-1110AC15AF56}" destId="{15E483F6-19FC-43B7-950C-A867B873650C}" srcOrd="1" destOrd="0" presId="urn:microsoft.com/office/officeart/2005/8/layout/gear1"/>
    <dgm:cxn modelId="{39CEBC5D-4B7D-4336-A1CD-8A34D32C0BA3}" type="presOf" srcId="{6F6B9E22-255E-4C34-93D7-6B70F73CAEAE}" destId="{2BA5E33B-8D54-4B5D-9485-4C797BB81FA4}" srcOrd="0" destOrd="0" presId="urn:microsoft.com/office/officeart/2005/8/layout/gear1"/>
    <dgm:cxn modelId="{E84C4463-2DC9-4FAC-85B7-EFC68BCBCB32}" type="presOf" srcId="{2151D26C-4804-4B73-8A2A-67D886EC2FEE}" destId="{4CB29466-7B2B-405A-A957-75F876C44FFA}" srcOrd="2" destOrd="0" presId="urn:microsoft.com/office/officeart/2005/8/layout/gear1"/>
    <dgm:cxn modelId="{AB788F64-2018-495E-9903-93BA7601156B}" type="presOf" srcId="{6F6B9E22-255E-4C34-93D7-6B70F73CAEAE}" destId="{F31B949E-4678-4FE0-9734-2055E6A2ADC7}" srcOrd="1" destOrd="0" presId="urn:microsoft.com/office/officeart/2005/8/layout/gear1"/>
    <dgm:cxn modelId="{07510772-B9A7-4652-8E5B-3227CA3E7E24}" type="presOf" srcId="{4E0032D7-3BCB-40AC-99CE-1110AC15AF56}" destId="{2529E0DD-E032-46B3-8427-37EBDB508909}" srcOrd="0" destOrd="0" presId="urn:microsoft.com/office/officeart/2005/8/layout/gear1"/>
    <dgm:cxn modelId="{23D04083-8732-4F25-B5CF-6802F8F81CA2}" type="presOf" srcId="{CFBCF662-BA8D-43E9-9CD0-5E7EEC9AC427}" destId="{EC746E35-5075-46CE-85C0-FCE2B9DEAA9A}" srcOrd="0" destOrd="0" presId="urn:microsoft.com/office/officeart/2005/8/layout/gear1"/>
    <dgm:cxn modelId="{36BA1685-EB92-4653-B032-8CD5942EAD42}" type="presOf" srcId="{D3158FA5-D0C6-459E-B467-5A8C0C34B83F}" destId="{6EFBA792-9DDA-44F7-9C18-172498CA449D}" srcOrd="0" destOrd="0" presId="urn:microsoft.com/office/officeart/2005/8/layout/gear1"/>
    <dgm:cxn modelId="{BC5EEF85-F12F-49E5-BF03-875250D7E0D7}" type="presOf" srcId="{2151D26C-4804-4B73-8A2A-67D886EC2FEE}" destId="{A3F435C5-314F-443A-BF45-711E34F8B14A}" srcOrd="1" destOrd="0" presId="urn:microsoft.com/office/officeart/2005/8/layout/gear1"/>
    <dgm:cxn modelId="{E63343BB-0DA5-431B-993C-981A665E6523}" type="presOf" srcId="{ABB054B3-3EAF-4A39-B012-2958A51F89F3}" destId="{CA1C2A0B-B4BA-40BE-BC28-D15E4CA3BC80}" srcOrd="0" destOrd="0" presId="urn:microsoft.com/office/officeart/2005/8/layout/gear1"/>
    <dgm:cxn modelId="{0263D2C8-71D0-46CB-9A22-12FFE1877C8C}" type="presOf" srcId="{6F6B9E22-255E-4C34-93D7-6B70F73CAEAE}" destId="{49044619-0199-4E42-B493-009A3ADA2EC7}" srcOrd="2"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93EB29F3-7799-45B3-800B-7EACB91BA433}" type="presOf" srcId="{2151D26C-4804-4B73-8A2A-67D886EC2FEE}" destId="{5B9D7EFD-1918-4F45-AB30-3EF184C8AC4C}" srcOrd="3" destOrd="0" presId="urn:microsoft.com/office/officeart/2005/8/layout/gear1"/>
    <dgm:cxn modelId="{E7732AF9-8AF0-4FF9-8AF1-3AE9611E4BBF}" srcId="{CFBCF662-BA8D-43E9-9CD0-5E7EEC9AC427}" destId="{6F6B9E22-255E-4C34-93D7-6B70F73CAEAE}" srcOrd="1" destOrd="0" parTransId="{4F8C477A-24BD-4141-94AC-6AA195778DA8}" sibTransId="{D3158FA5-D0C6-459E-B467-5A8C0C34B83F}"/>
    <dgm:cxn modelId="{B56E8E8E-87E9-4C25-BE54-741ADE38D6C6}" type="presParOf" srcId="{EC746E35-5075-46CE-85C0-FCE2B9DEAA9A}" destId="{2529E0DD-E032-46B3-8427-37EBDB508909}" srcOrd="0" destOrd="0" presId="urn:microsoft.com/office/officeart/2005/8/layout/gear1"/>
    <dgm:cxn modelId="{7B742DCB-7171-4EEB-B17D-50C1A8CD303C}" type="presParOf" srcId="{EC746E35-5075-46CE-85C0-FCE2B9DEAA9A}" destId="{15E483F6-19FC-43B7-950C-A867B873650C}" srcOrd="1" destOrd="0" presId="urn:microsoft.com/office/officeart/2005/8/layout/gear1"/>
    <dgm:cxn modelId="{42E6E73A-DD78-4E85-AD54-929F612BE6DE}" type="presParOf" srcId="{EC746E35-5075-46CE-85C0-FCE2B9DEAA9A}" destId="{1B9EE323-DDF6-4D41-98F8-89D6B8071E98}" srcOrd="2" destOrd="0" presId="urn:microsoft.com/office/officeart/2005/8/layout/gear1"/>
    <dgm:cxn modelId="{C7BA8E23-793A-4038-BD90-8425DC2C1AAD}" type="presParOf" srcId="{EC746E35-5075-46CE-85C0-FCE2B9DEAA9A}" destId="{2BA5E33B-8D54-4B5D-9485-4C797BB81FA4}" srcOrd="3" destOrd="0" presId="urn:microsoft.com/office/officeart/2005/8/layout/gear1"/>
    <dgm:cxn modelId="{6CAE3E80-AA63-41E3-A185-4D733A7C29FC}" type="presParOf" srcId="{EC746E35-5075-46CE-85C0-FCE2B9DEAA9A}" destId="{F31B949E-4678-4FE0-9734-2055E6A2ADC7}" srcOrd="4" destOrd="0" presId="urn:microsoft.com/office/officeart/2005/8/layout/gear1"/>
    <dgm:cxn modelId="{6476575B-3FA9-44FA-9974-D1586DBFF573}" type="presParOf" srcId="{EC746E35-5075-46CE-85C0-FCE2B9DEAA9A}" destId="{49044619-0199-4E42-B493-009A3ADA2EC7}" srcOrd="5" destOrd="0" presId="urn:microsoft.com/office/officeart/2005/8/layout/gear1"/>
    <dgm:cxn modelId="{C1C54FCE-C18D-47FD-8FA5-2BCF03896153}" type="presParOf" srcId="{EC746E35-5075-46CE-85C0-FCE2B9DEAA9A}" destId="{C53E287B-3C15-4A1D-8D4D-6DB4E675BBFC}" srcOrd="6" destOrd="0" presId="urn:microsoft.com/office/officeart/2005/8/layout/gear1"/>
    <dgm:cxn modelId="{24E7E217-3392-4549-B681-DB33D1F446A6}" type="presParOf" srcId="{EC746E35-5075-46CE-85C0-FCE2B9DEAA9A}" destId="{A3F435C5-314F-443A-BF45-711E34F8B14A}" srcOrd="7" destOrd="0" presId="urn:microsoft.com/office/officeart/2005/8/layout/gear1"/>
    <dgm:cxn modelId="{87E07644-A77C-46A3-ADBC-6A44D2DEDE26}" type="presParOf" srcId="{EC746E35-5075-46CE-85C0-FCE2B9DEAA9A}" destId="{4CB29466-7B2B-405A-A957-75F876C44FFA}" srcOrd="8" destOrd="0" presId="urn:microsoft.com/office/officeart/2005/8/layout/gear1"/>
    <dgm:cxn modelId="{2CF2538A-6811-4659-BB5A-4CE0FDC00F14}" type="presParOf" srcId="{EC746E35-5075-46CE-85C0-FCE2B9DEAA9A}" destId="{5B9D7EFD-1918-4F45-AB30-3EF184C8AC4C}" srcOrd="9" destOrd="0" presId="urn:microsoft.com/office/officeart/2005/8/layout/gear1"/>
    <dgm:cxn modelId="{619C1234-0080-4228-87CC-D051770AE7C2}" type="presParOf" srcId="{EC746E35-5075-46CE-85C0-FCE2B9DEAA9A}" destId="{5F0B57B6-EC39-47FA-BC8B-491D9C7C53BC}" srcOrd="10" destOrd="0" presId="urn:microsoft.com/office/officeart/2005/8/layout/gear1"/>
    <dgm:cxn modelId="{50089A14-72D3-4AFF-AC3A-C918D42D1533}" type="presParOf" srcId="{EC746E35-5075-46CE-85C0-FCE2B9DEAA9A}" destId="{6EFBA792-9DDA-44F7-9C18-172498CA449D}" srcOrd="11" destOrd="0" presId="urn:microsoft.com/office/officeart/2005/8/layout/gear1"/>
    <dgm:cxn modelId="{9C38CD3E-C2E5-4F26-9E37-A3AD258666AD}"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pt>
    <dgm:pt modelId="{4E0032D7-3BCB-40AC-99CE-1110AC15AF56}">
      <dgm:prSet phldrT="[Text]" custT="1"/>
      <dgm:spPr>
        <a:solidFill>
          <a:srgbClr val="00AEEF"/>
        </a:solidFill>
      </dgm:spPr>
      <dgm:t>
        <a:bodyPr/>
        <a:lstStyle/>
        <a:p>
          <a:r>
            <a:rPr lang="en-US" sz="1400" dirty="0"/>
            <a:t>CORE CONCERNS </a:t>
          </a:r>
        </a:p>
        <a:p>
          <a:r>
            <a:rPr lang="en-US" sz="1400"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00AEEF"/>
        </a:solidFill>
      </dgm:spPr>
      <dgm:t>
        <a:bodyPr/>
        <a:lstStyle/>
        <a:p>
          <a:endParaRPr lang="en-US"/>
        </a:p>
      </dgm:t>
    </dgm:pt>
    <dgm:pt modelId="{6F6B9E22-255E-4C34-93D7-6B70F73CAEAE}">
      <dgm:prSet phldrT="[Text]" custT="1"/>
      <dgm:spPr>
        <a:solidFill>
          <a:srgbClr val="0089D0"/>
        </a:solidFill>
      </dgm:spPr>
      <dgm:t>
        <a:bodyPr/>
        <a:lstStyle/>
        <a:p>
          <a:r>
            <a:rPr lang="en-US" sz="1000" dirty="0"/>
            <a:t>EMOTIONS TRIGGERED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0089D0"/>
        </a:solidFill>
      </dgm:spPr>
      <dgm:t>
        <a:bodyPr/>
        <a:lstStyle/>
        <a:p>
          <a:endParaRPr lang="en-US"/>
        </a:p>
      </dgm:t>
    </dgm:pt>
    <dgm:pt modelId="{2151D26C-4804-4B73-8A2A-67D886EC2FEE}">
      <dgm:prSet phldrT="[Text]" custT="1"/>
      <dgm:spPr>
        <a:solidFill>
          <a:srgbClr val="0060AF"/>
        </a:solidFill>
      </dgm:spPr>
      <dgm:t>
        <a:bodyPr/>
        <a:lstStyle/>
        <a:p>
          <a:r>
            <a:rPr lang="en-US" sz="12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0060AF"/>
        </a:solidFill>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09724" custScaleY="104849">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2794" custLinFactNeighborY="2793"/>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dgm:spPr/>
    </dgm:pt>
    <dgm:pt modelId="{CA1C2A0B-B4BA-40BE-BC28-D15E4CA3BC80}" type="pres">
      <dgm:prSet presAssocID="{ABB054B3-3EAF-4A39-B012-2958A51F89F3}" presName="connector3" presStyleLbl="sibTrans2D1" presStyleIdx="2" presStyleCnt="3"/>
      <dgm:spPr/>
    </dgm:pt>
  </dgm:ptLst>
  <dgm:cxnLst>
    <dgm:cxn modelId="{DCD60122-8537-4760-A4A8-DF1202EEE22C}" type="presOf" srcId="{ABB054B3-3EAF-4A39-B012-2958A51F89F3}" destId="{CA1C2A0B-B4BA-40BE-BC28-D15E4CA3BC80}" srcOrd="0" destOrd="0" presId="urn:microsoft.com/office/officeart/2005/8/layout/gear1"/>
    <dgm:cxn modelId="{B411EA4F-EF28-4ED7-9467-68F318A6B27B}" type="presOf" srcId="{CFBCF662-BA8D-43E9-9CD0-5E7EEC9AC427}" destId="{EC746E35-5075-46CE-85C0-FCE2B9DEAA9A}" srcOrd="0"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ED59845E-D843-4D18-A31E-6557E84A9AED}" type="presOf" srcId="{4E0032D7-3BCB-40AC-99CE-1110AC15AF56}" destId="{15E483F6-19FC-43B7-950C-A867B873650C}" srcOrd="1" destOrd="0" presId="urn:microsoft.com/office/officeart/2005/8/layout/gear1"/>
    <dgm:cxn modelId="{34C9AD63-E830-43F8-B6C1-6C12694A2087}" type="presOf" srcId="{2151D26C-4804-4B73-8A2A-67D886EC2FEE}" destId="{5B9D7EFD-1918-4F45-AB30-3EF184C8AC4C}" srcOrd="3" destOrd="0" presId="urn:microsoft.com/office/officeart/2005/8/layout/gear1"/>
    <dgm:cxn modelId="{5532FE66-3B36-4221-89C0-7D65D8BAC98D}" type="presOf" srcId="{2151D26C-4804-4B73-8A2A-67D886EC2FEE}" destId="{C53E287B-3C15-4A1D-8D4D-6DB4E675BBFC}" srcOrd="0" destOrd="0" presId="urn:microsoft.com/office/officeart/2005/8/layout/gear1"/>
    <dgm:cxn modelId="{6C2F287B-86C0-44FD-8904-FFC22F02C041}" type="presOf" srcId="{6F6B9E22-255E-4C34-93D7-6B70F73CAEAE}" destId="{2BA5E33B-8D54-4B5D-9485-4C797BB81FA4}" srcOrd="0" destOrd="0" presId="urn:microsoft.com/office/officeart/2005/8/layout/gear1"/>
    <dgm:cxn modelId="{CCC82798-3D01-4FA8-86D4-E843A8CD640B}" type="presOf" srcId="{01A78F3F-15AC-4208-9F94-EA34B6AEF5EA}" destId="{5F0B57B6-EC39-47FA-BC8B-491D9C7C53BC}" srcOrd="0" destOrd="0" presId="urn:microsoft.com/office/officeart/2005/8/layout/gear1"/>
    <dgm:cxn modelId="{99AA09CA-44B3-42AE-8276-D131EB9EBF48}" type="presOf" srcId="{4E0032D7-3BCB-40AC-99CE-1110AC15AF56}" destId="{2529E0DD-E032-46B3-8427-37EBDB508909}" srcOrd="0" destOrd="0" presId="urn:microsoft.com/office/officeart/2005/8/layout/gear1"/>
    <dgm:cxn modelId="{E9CAF9E1-995C-488F-B4B3-87A52B2CC7F2}" type="presOf" srcId="{6F6B9E22-255E-4C34-93D7-6B70F73CAEAE}" destId="{F31B949E-4678-4FE0-9734-2055E6A2ADC7}" srcOrd="1" destOrd="0" presId="urn:microsoft.com/office/officeart/2005/8/layout/gear1"/>
    <dgm:cxn modelId="{0BF533E3-9929-4E81-80D6-96A5AD487E21}" type="presOf" srcId="{6F6B9E22-255E-4C34-93D7-6B70F73CAEAE}" destId="{49044619-0199-4E42-B493-009A3ADA2EC7}" srcOrd="2" destOrd="0" presId="urn:microsoft.com/office/officeart/2005/8/layout/gear1"/>
    <dgm:cxn modelId="{710E42E3-775D-4E5D-8A7B-A15F04A4F0D2}" type="presOf" srcId="{D3158FA5-D0C6-459E-B467-5A8C0C34B83F}" destId="{6EFBA792-9DDA-44F7-9C18-172498CA449D}" srcOrd="0"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EE9979EE-CC31-468E-8386-152294256048}" type="presOf" srcId="{2151D26C-4804-4B73-8A2A-67D886EC2FEE}" destId="{A3F435C5-314F-443A-BF45-711E34F8B14A}" srcOrd="1" destOrd="0" presId="urn:microsoft.com/office/officeart/2005/8/layout/gear1"/>
    <dgm:cxn modelId="{C39AC8F6-C0DB-4215-B498-C7C05E8AD177}" type="presOf" srcId="{4E0032D7-3BCB-40AC-99CE-1110AC15AF56}" destId="{1B9EE323-DDF6-4D41-98F8-89D6B8071E98}" srcOrd="2" destOrd="0" presId="urn:microsoft.com/office/officeart/2005/8/layout/gear1"/>
    <dgm:cxn modelId="{E7732AF9-8AF0-4FF9-8AF1-3AE9611E4BBF}" srcId="{CFBCF662-BA8D-43E9-9CD0-5E7EEC9AC427}" destId="{6F6B9E22-255E-4C34-93D7-6B70F73CAEAE}" srcOrd="1" destOrd="0" parTransId="{4F8C477A-24BD-4141-94AC-6AA195778DA8}" sibTransId="{D3158FA5-D0C6-459E-B467-5A8C0C34B83F}"/>
    <dgm:cxn modelId="{2AC2E6FD-65B2-4A52-AFBA-DB150E436C4A}" type="presOf" srcId="{2151D26C-4804-4B73-8A2A-67D886EC2FEE}" destId="{4CB29466-7B2B-405A-A957-75F876C44FFA}" srcOrd="2" destOrd="0" presId="urn:microsoft.com/office/officeart/2005/8/layout/gear1"/>
    <dgm:cxn modelId="{52796BE2-B230-4360-892B-95A937D44CFC}" type="presParOf" srcId="{EC746E35-5075-46CE-85C0-FCE2B9DEAA9A}" destId="{2529E0DD-E032-46B3-8427-37EBDB508909}" srcOrd="0" destOrd="0" presId="urn:microsoft.com/office/officeart/2005/8/layout/gear1"/>
    <dgm:cxn modelId="{3EECAD31-E644-433E-A7BE-0005D4D402BE}" type="presParOf" srcId="{EC746E35-5075-46CE-85C0-FCE2B9DEAA9A}" destId="{15E483F6-19FC-43B7-950C-A867B873650C}" srcOrd="1" destOrd="0" presId="urn:microsoft.com/office/officeart/2005/8/layout/gear1"/>
    <dgm:cxn modelId="{394E2E21-3DC6-4C4B-A63B-5E4850952462}" type="presParOf" srcId="{EC746E35-5075-46CE-85C0-FCE2B9DEAA9A}" destId="{1B9EE323-DDF6-4D41-98F8-89D6B8071E98}" srcOrd="2" destOrd="0" presId="urn:microsoft.com/office/officeart/2005/8/layout/gear1"/>
    <dgm:cxn modelId="{44348701-7C0C-478C-AF83-8954179205CD}" type="presParOf" srcId="{EC746E35-5075-46CE-85C0-FCE2B9DEAA9A}" destId="{2BA5E33B-8D54-4B5D-9485-4C797BB81FA4}" srcOrd="3" destOrd="0" presId="urn:microsoft.com/office/officeart/2005/8/layout/gear1"/>
    <dgm:cxn modelId="{E6E67779-8DB4-4D51-916B-B80867DB3234}" type="presParOf" srcId="{EC746E35-5075-46CE-85C0-FCE2B9DEAA9A}" destId="{F31B949E-4678-4FE0-9734-2055E6A2ADC7}" srcOrd="4" destOrd="0" presId="urn:microsoft.com/office/officeart/2005/8/layout/gear1"/>
    <dgm:cxn modelId="{74C92BF1-4056-4E37-B53A-6B5CB91EA32D}" type="presParOf" srcId="{EC746E35-5075-46CE-85C0-FCE2B9DEAA9A}" destId="{49044619-0199-4E42-B493-009A3ADA2EC7}" srcOrd="5" destOrd="0" presId="urn:microsoft.com/office/officeart/2005/8/layout/gear1"/>
    <dgm:cxn modelId="{5102AD4E-7F31-4B60-AD5C-525512E6A73A}" type="presParOf" srcId="{EC746E35-5075-46CE-85C0-FCE2B9DEAA9A}" destId="{C53E287B-3C15-4A1D-8D4D-6DB4E675BBFC}" srcOrd="6" destOrd="0" presId="urn:microsoft.com/office/officeart/2005/8/layout/gear1"/>
    <dgm:cxn modelId="{FE62CC32-1AE3-45A3-8E03-8345850CD878}" type="presParOf" srcId="{EC746E35-5075-46CE-85C0-FCE2B9DEAA9A}" destId="{A3F435C5-314F-443A-BF45-711E34F8B14A}" srcOrd="7" destOrd="0" presId="urn:microsoft.com/office/officeart/2005/8/layout/gear1"/>
    <dgm:cxn modelId="{0CCB96B2-9A3D-4B9F-8B79-B8F683BEAAA6}" type="presParOf" srcId="{EC746E35-5075-46CE-85C0-FCE2B9DEAA9A}" destId="{4CB29466-7B2B-405A-A957-75F876C44FFA}" srcOrd="8" destOrd="0" presId="urn:microsoft.com/office/officeart/2005/8/layout/gear1"/>
    <dgm:cxn modelId="{5EC604C2-9F89-4971-902E-0351535AE17F}" type="presParOf" srcId="{EC746E35-5075-46CE-85C0-FCE2B9DEAA9A}" destId="{5B9D7EFD-1918-4F45-AB30-3EF184C8AC4C}" srcOrd="9" destOrd="0" presId="urn:microsoft.com/office/officeart/2005/8/layout/gear1"/>
    <dgm:cxn modelId="{35266D1E-215D-402C-9D76-30127E6E056C}" type="presParOf" srcId="{EC746E35-5075-46CE-85C0-FCE2B9DEAA9A}" destId="{5F0B57B6-EC39-47FA-BC8B-491D9C7C53BC}" srcOrd="10" destOrd="0" presId="urn:microsoft.com/office/officeart/2005/8/layout/gear1"/>
    <dgm:cxn modelId="{9A30EDED-2545-4B2E-8367-C26F4C05F436}" type="presParOf" srcId="{EC746E35-5075-46CE-85C0-FCE2B9DEAA9A}" destId="{6EFBA792-9DDA-44F7-9C18-172498CA449D}" srcOrd="11" destOrd="0" presId="urn:microsoft.com/office/officeart/2005/8/layout/gear1"/>
    <dgm:cxn modelId="{6498F436-488D-49B2-9C1B-B949AD972B79}"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pt>
    <dgm:pt modelId="{4E0032D7-3BCB-40AC-99CE-1110AC15AF56}">
      <dgm:prSet phldrT="[Text]"/>
      <dgm:spPr>
        <a:solidFill>
          <a:srgbClr val="00AEEF"/>
        </a:solidFill>
      </dgm:spPr>
      <dgm:t>
        <a:bodyPr/>
        <a:lstStyle/>
        <a:p>
          <a:r>
            <a:rPr lang="en-US" dirty="0"/>
            <a:t>CORE CONCERNS </a:t>
          </a:r>
        </a:p>
        <a:p>
          <a:r>
            <a:rPr lang="en-US"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00AEEF"/>
        </a:solidFill>
      </dgm:spPr>
      <dgm:t>
        <a:bodyPr/>
        <a:lstStyle/>
        <a:p>
          <a:endParaRPr lang="en-US"/>
        </a:p>
      </dgm:t>
    </dgm:pt>
    <dgm:pt modelId="{6F6B9E22-255E-4C34-93D7-6B70F73CAEAE}">
      <dgm:prSet phldrT="[Text]" custT="1"/>
      <dgm:spPr>
        <a:solidFill>
          <a:srgbClr val="0089D0"/>
        </a:solidFill>
      </dgm:spPr>
      <dgm:t>
        <a:bodyPr/>
        <a:lstStyle/>
        <a:p>
          <a:r>
            <a:rPr lang="en-US" sz="1100" dirty="0"/>
            <a:t>EMOTIONS TRIGGERED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0089D0"/>
        </a:solidFill>
      </dgm:spPr>
      <dgm:t>
        <a:bodyPr/>
        <a:lstStyle/>
        <a:p>
          <a:endParaRPr lang="en-US"/>
        </a:p>
      </dgm:t>
    </dgm:pt>
    <dgm:pt modelId="{2151D26C-4804-4B73-8A2A-67D886EC2FEE}">
      <dgm:prSet phldrT="[Text]" custT="1"/>
      <dgm:spPr>
        <a:solidFill>
          <a:srgbClr val="0060AF"/>
        </a:solidFill>
      </dgm:spPr>
      <dgm:t>
        <a:bodyPr/>
        <a:lstStyle/>
        <a:p>
          <a:r>
            <a:rPr lang="en-US" sz="11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0060AF"/>
        </a:solidFill>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18616" custScaleY="125300">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2794" custLinFactNeighborY="2793"/>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dgm:spPr/>
    </dgm:pt>
    <dgm:pt modelId="{CA1C2A0B-B4BA-40BE-BC28-D15E4CA3BC80}" type="pres">
      <dgm:prSet presAssocID="{ABB054B3-3EAF-4A39-B012-2958A51F89F3}" presName="connector3" presStyleLbl="sibTrans2D1" presStyleIdx="2" presStyleCnt="3"/>
      <dgm:spPr/>
    </dgm:pt>
  </dgm:ptLst>
  <dgm:cxnLst>
    <dgm:cxn modelId="{BB05F912-D66F-4951-AB13-55BF673DDAF4}" type="presOf" srcId="{6F6B9E22-255E-4C34-93D7-6B70F73CAEAE}" destId="{2BA5E33B-8D54-4B5D-9485-4C797BB81FA4}" srcOrd="0" destOrd="0" presId="urn:microsoft.com/office/officeart/2005/8/layout/gear1"/>
    <dgm:cxn modelId="{AA6AA113-FE9B-40AF-8749-0D7DFCE9BD71}" type="presOf" srcId="{2151D26C-4804-4B73-8A2A-67D886EC2FEE}" destId="{4CB29466-7B2B-405A-A957-75F876C44FFA}" srcOrd="2" destOrd="0" presId="urn:microsoft.com/office/officeart/2005/8/layout/gear1"/>
    <dgm:cxn modelId="{99669533-2A6D-4EC7-9F70-E26BB65FD27F}" type="presOf" srcId="{4E0032D7-3BCB-40AC-99CE-1110AC15AF56}" destId="{2529E0DD-E032-46B3-8427-37EBDB508909}" srcOrd="0" destOrd="0" presId="urn:microsoft.com/office/officeart/2005/8/layout/gear1"/>
    <dgm:cxn modelId="{FD829D42-AB9D-47F0-A181-AAF54C0FB243}" type="presOf" srcId="{4E0032D7-3BCB-40AC-99CE-1110AC15AF56}" destId="{1B9EE323-DDF6-4D41-98F8-89D6B8071E98}" srcOrd="2" destOrd="0" presId="urn:microsoft.com/office/officeart/2005/8/layout/gear1"/>
    <dgm:cxn modelId="{C55E6C43-3DF8-4362-8D1F-8A620B8BA1F9}" type="presOf" srcId="{CFBCF662-BA8D-43E9-9CD0-5E7EEC9AC427}" destId="{EC746E35-5075-46CE-85C0-FCE2B9DEAA9A}" srcOrd="0" destOrd="0" presId="urn:microsoft.com/office/officeart/2005/8/layout/gear1"/>
    <dgm:cxn modelId="{C58C1952-E706-4564-A8DD-B730C8CEACCD}" type="presOf" srcId="{ABB054B3-3EAF-4A39-B012-2958A51F89F3}" destId="{CA1C2A0B-B4BA-40BE-BC28-D15E4CA3BC80}" srcOrd="0" destOrd="0" presId="urn:microsoft.com/office/officeart/2005/8/layout/gear1"/>
    <dgm:cxn modelId="{A5D18054-A78C-4DE1-A0A6-BE66F2201AC6}" type="presOf" srcId="{6F6B9E22-255E-4C34-93D7-6B70F73CAEAE}" destId="{F31B949E-4678-4FE0-9734-2055E6A2ADC7}" srcOrd="1"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19CA3295-2329-426D-982F-82295FF0B6EE}" type="presOf" srcId="{D3158FA5-D0C6-459E-B467-5A8C0C34B83F}" destId="{6EFBA792-9DDA-44F7-9C18-172498CA449D}" srcOrd="0" destOrd="0" presId="urn:microsoft.com/office/officeart/2005/8/layout/gear1"/>
    <dgm:cxn modelId="{B48610A0-BF3F-480C-AF39-BB0B53B732A4}" type="presOf" srcId="{2151D26C-4804-4B73-8A2A-67D886EC2FEE}" destId="{C53E287B-3C15-4A1D-8D4D-6DB4E675BBFC}" srcOrd="0" destOrd="0" presId="urn:microsoft.com/office/officeart/2005/8/layout/gear1"/>
    <dgm:cxn modelId="{CC320BB7-1C16-4DF6-95AA-4BA5250F92EA}" type="presOf" srcId="{01A78F3F-15AC-4208-9F94-EA34B6AEF5EA}" destId="{5F0B57B6-EC39-47FA-BC8B-491D9C7C53BC}" srcOrd="0" destOrd="0" presId="urn:microsoft.com/office/officeart/2005/8/layout/gear1"/>
    <dgm:cxn modelId="{3A7D2CD1-1C98-47DB-A204-07B1996AB60D}" type="presOf" srcId="{2151D26C-4804-4B73-8A2A-67D886EC2FEE}" destId="{A3F435C5-314F-443A-BF45-711E34F8B14A}" srcOrd="1" destOrd="0" presId="urn:microsoft.com/office/officeart/2005/8/layout/gear1"/>
    <dgm:cxn modelId="{C7304ADC-D4A8-4F05-BF6B-25DB14557782}" type="presOf" srcId="{2151D26C-4804-4B73-8A2A-67D886EC2FEE}" destId="{5B9D7EFD-1918-4F45-AB30-3EF184C8AC4C}" srcOrd="3"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E7732AF9-8AF0-4FF9-8AF1-3AE9611E4BBF}" srcId="{CFBCF662-BA8D-43E9-9CD0-5E7EEC9AC427}" destId="{6F6B9E22-255E-4C34-93D7-6B70F73CAEAE}" srcOrd="1" destOrd="0" parTransId="{4F8C477A-24BD-4141-94AC-6AA195778DA8}" sibTransId="{D3158FA5-D0C6-459E-B467-5A8C0C34B83F}"/>
    <dgm:cxn modelId="{2E3BFAFB-D3DE-498C-9756-8FA1EEB85CE8}" type="presOf" srcId="{6F6B9E22-255E-4C34-93D7-6B70F73CAEAE}" destId="{49044619-0199-4E42-B493-009A3ADA2EC7}" srcOrd="2" destOrd="0" presId="urn:microsoft.com/office/officeart/2005/8/layout/gear1"/>
    <dgm:cxn modelId="{1725A2FE-BEC1-4040-B515-DE2B2BC90D5A}" type="presOf" srcId="{4E0032D7-3BCB-40AC-99CE-1110AC15AF56}" destId="{15E483F6-19FC-43B7-950C-A867B873650C}" srcOrd="1" destOrd="0" presId="urn:microsoft.com/office/officeart/2005/8/layout/gear1"/>
    <dgm:cxn modelId="{A0CB6E4C-E27E-4238-B967-C7A86A74BC32}" type="presParOf" srcId="{EC746E35-5075-46CE-85C0-FCE2B9DEAA9A}" destId="{2529E0DD-E032-46B3-8427-37EBDB508909}" srcOrd="0" destOrd="0" presId="urn:microsoft.com/office/officeart/2005/8/layout/gear1"/>
    <dgm:cxn modelId="{005085F0-1D46-4CBB-895D-3DBA0215D126}" type="presParOf" srcId="{EC746E35-5075-46CE-85C0-FCE2B9DEAA9A}" destId="{15E483F6-19FC-43B7-950C-A867B873650C}" srcOrd="1" destOrd="0" presId="urn:microsoft.com/office/officeart/2005/8/layout/gear1"/>
    <dgm:cxn modelId="{EAC19FC7-2278-4D69-8980-452005671D27}" type="presParOf" srcId="{EC746E35-5075-46CE-85C0-FCE2B9DEAA9A}" destId="{1B9EE323-DDF6-4D41-98F8-89D6B8071E98}" srcOrd="2" destOrd="0" presId="urn:microsoft.com/office/officeart/2005/8/layout/gear1"/>
    <dgm:cxn modelId="{3CE2CCBF-F524-4294-9C25-71A035B19DDE}" type="presParOf" srcId="{EC746E35-5075-46CE-85C0-FCE2B9DEAA9A}" destId="{2BA5E33B-8D54-4B5D-9485-4C797BB81FA4}" srcOrd="3" destOrd="0" presId="urn:microsoft.com/office/officeart/2005/8/layout/gear1"/>
    <dgm:cxn modelId="{4E26324D-0EFB-4749-8FC0-15EE0D9A630A}" type="presParOf" srcId="{EC746E35-5075-46CE-85C0-FCE2B9DEAA9A}" destId="{F31B949E-4678-4FE0-9734-2055E6A2ADC7}" srcOrd="4" destOrd="0" presId="urn:microsoft.com/office/officeart/2005/8/layout/gear1"/>
    <dgm:cxn modelId="{DB9FA389-2219-4783-A15A-FDB214DDC0BC}" type="presParOf" srcId="{EC746E35-5075-46CE-85C0-FCE2B9DEAA9A}" destId="{49044619-0199-4E42-B493-009A3ADA2EC7}" srcOrd="5" destOrd="0" presId="urn:microsoft.com/office/officeart/2005/8/layout/gear1"/>
    <dgm:cxn modelId="{48B5ED7F-F40E-447E-BC0D-11AE6AB7E863}" type="presParOf" srcId="{EC746E35-5075-46CE-85C0-FCE2B9DEAA9A}" destId="{C53E287B-3C15-4A1D-8D4D-6DB4E675BBFC}" srcOrd="6" destOrd="0" presId="urn:microsoft.com/office/officeart/2005/8/layout/gear1"/>
    <dgm:cxn modelId="{32F11012-A16A-469B-B1C1-B494ADA49CFA}" type="presParOf" srcId="{EC746E35-5075-46CE-85C0-FCE2B9DEAA9A}" destId="{A3F435C5-314F-443A-BF45-711E34F8B14A}" srcOrd="7" destOrd="0" presId="urn:microsoft.com/office/officeart/2005/8/layout/gear1"/>
    <dgm:cxn modelId="{8F972D9B-BC55-42E2-8D8A-370320408EE8}" type="presParOf" srcId="{EC746E35-5075-46CE-85C0-FCE2B9DEAA9A}" destId="{4CB29466-7B2B-405A-A957-75F876C44FFA}" srcOrd="8" destOrd="0" presId="urn:microsoft.com/office/officeart/2005/8/layout/gear1"/>
    <dgm:cxn modelId="{B8CD89CB-8CB9-4B50-9BF4-3A6B0ED268CF}" type="presParOf" srcId="{EC746E35-5075-46CE-85C0-FCE2B9DEAA9A}" destId="{5B9D7EFD-1918-4F45-AB30-3EF184C8AC4C}" srcOrd="9" destOrd="0" presId="urn:microsoft.com/office/officeart/2005/8/layout/gear1"/>
    <dgm:cxn modelId="{410F7C9E-CFF7-4AC8-9F12-BA0A2028B056}" type="presParOf" srcId="{EC746E35-5075-46CE-85C0-FCE2B9DEAA9A}" destId="{5F0B57B6-EC39-47FA-BC8B-491D9C7C53BC}" srcOrd="10" destOrd="0" presId="urn:microsoft.com/office/officeart/2005/8/layout/gear1"/>
    <dgm:cxn modelId="{A1EB09B1-4534-443B-8D77-184DAF4503BD}" type="presParOf" srcId="{EC746E35-5075-46CE-85C0-FCE2B9DEAA9A}" destId="{6EFBA792-9DDA-44F7-9C18-172498CA449D}" srcOrd="11" destOrd="0" presId="urn:microsoft.com/office/officeart/2005/8/layout/gear1"/>
    <dgm:cxn modelId="{9401BC88-3E92-45B5-AE03-993F3862A5AE}"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pt>
    <dgm:pt modelId="{4E0032D7-3BCB-40AC-99CE-1110AC15AF56}">
      <dgm:prSet phldrT="[Text]"/>
      <dgm:spPr>
        <a:solidFill>
          <a:srgbClr val="FCAF17"/>
        </a:solidFill>
      </dgm:spPr>
      <dgm:t>
        <a:bodyPr/>
        <a:lstStyle/>
        <a:p>
          <a:r>
            <a:rPr lang="en-US" dirty="0"/>
            <a:t>CORE CONCERNS </a:t>
          </a:r>
        </a:p>
        <a:p>
          <a:r>
            <a:rPr lang="en-US"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FCAF17"/>
        </a:solidFill>
      </dgm:spPr>
      <dgm:t>
        <a:bodyPr/>
        <a:lstStyle/>
        <a:p>
          <a:endParaRPr lang="en-US"/>
        </a:p>
      </dgm:t>
    </dgm:pt>
    <dgm:pt modelId="{6F6B9E22-255E-4C34-93D7-6B70F73CAEAE}">
      <dgm:prSet phldrT="[Text]" custT="1"/>
      <dgm:spPr>
        <a:solidFill>
          <a:srgbClr val="F47920"/>
        </a:solidFill>
      </dgm:spPr>
      <dgm:t>
        <a:bodyPr/>
        <a:lstStyle/>
        <a:p>
          <a:r>
            <a:rPr lang="en-US" sz="900" dirty="0"/>
            <a:t>THEIR EMOTIONS TRIGGERED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F47920"/>
        </a:solidFill>
      </dgm:spPr>
      <dgm:t>
        <a:bodyPr/>
        <a:lstStyle/>
        <a:p>
          <a:endParaRPr lang="en-US"/>
        </a:p>
      </dgm:t>
    </dgm:pt>
    <dgm:pt modelId="{2151D26C-4804-4B73-8A2A-67D886EC2FEE}">
      <dgm:prSet phldrT="[Text]" custT="1"/>
      <dgm:spPr>
        <a:solidFill>
          <a:srgbClr val="DD5828"/>
        </a:solidFill>
      </dgm:spPr>
      <dgm:t>
        <a:bodyPr/>
        <a:lstStyle/>
        <a:p>
          <a:r>
            <a:rPr lang="en-US" sz="10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DD5828"/>
        </a:solidFill>
        <a:ln>
          <a:solidFill>
            <a:srgbClr val="DD5828"/>
          </a:solidFill>
        </a:ln>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22746" custScaleY="117934">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6706" custLinFactNeighborY="-4054"/>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dgm:spPr/>
    </dgm:pt>
    <dgm:pt modelId="{CA1C2A0B-B4BA-40BE-BC28-D15E4CA3BC80}" type="pres">
      <dgm:prSet presAssocID="{ABB054B3-3EAF-4A39-B012-2958A51F89F3}" presName="connector3" presStyleLbl="sibTrans2D1" presStyleIdx="2" presStyleCnt="3"/>
      <dgm:spPr/>
    </dgm:pt>
  </dgm:ptLst>
  <dgm:cxnLst>
    <dgm:cxn modelId="{4FA74F00-0A8B-4334-880C-410841E146E9}" type="presOf" srcId="{4E0032D7-3BCB-40AC-99CE-1110AC15AF56}" destId="{2529E0DD-E032-46B3-8427-37EBDB508909}" srcOrd="0" destOrd="0" presId="urn:microsoft.com/office/officeart/2005/8/layout/gear1"/>
    <dgm:cxn modelId="{15D92E06-3794-4EF1-B795-86A800653B82}" type="presOf" srcId="{2151D26C-4804-4B73-8A2A-67D886EC2FEE}" destId="{C53E287B-3C15-4A1D-8D4D-6DB4E675BBFC}" srcOrd="0" destOrd="0" presId="urn:microsoft.com/office/officeart/2005/8/layout/gear1"/>
    <dgm:cxn modelId="{697BF218-D578-4216-A467-D2484920F0D9}" type="presOf" srcId="{2151D26C-4804-4B73-8A2A-67D886EC2FEE}" destId="{5B9D7EFD-1918-4F45-AB30-3EF184C8AC4C}" srcOrd="3" destOrd="0" presId="urn:microsoft.com/office/officeart/2005/8/layout/gear1"/>
    <dgm:cxn modelId="{DF4AC31F-EBB8-4735-99E7-B7D1C6D5339A}" type="presOf" srcId="{D3158FA5-D0C6-459E-B467-5A8C0C34B83F}" destId="{6EFBA792-9DDA-44F7-9C18-172498CA449D}" srcOrd="0" destOrd="0" presId="urn:microsoft.com/office/officeart/2005/8/layout/gear1"/>
    <dgm:cxn modelId="{5BCDA04B-1FE5-4FD3-84A1-7764F0F0FAC3}" type="presOf" srcId="{6F6B9E22-255E-4C34-93D7-6B70F73CAEAE}" destId="{F31B949E-4678-4FE0-9734-2055E6A2ADC7}" srcOrd="1"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8F62CD5C-DBEF-4607-96E1-4DFB18584051}" type="presOf" srcId="{ABB054B3-3EAF-4A39-B012-2958A51F89F3}" destId="{CA1C2A0B-B4BA-40BE-BC28-D15E4CA3BC80}" srcOrd="0" destOrd="0" presId="urn:microsoft.com/office/officeart/2005/8/layout/gear1"/>
    <dgm:cxn modelId="{991D1469-8F28-418B-827E-0F0707583D46}" type="presOf" srcId="{4E0032D7-3BCB-40AC-99CE-1110AC15AF56}" destId="{1B9EE323-DDF6-4D41-98F8-89D6B8071E98}" srcOrd="2" destOrd="0" presId="urn:microsoft.com/office/officeart/2005/8/layout/gear1"/>
    <dgm:cxn modelId="{ACB0876E-B6E5-4EC6-B7AB-3287E9146B69}" type="presOf" srcId="{6F6B9E22-255E-4C34-93D7-6B70F73CAEAE}" destId="{2BA5E33B-8D54-4B5D-9485-4C797BB81FA4}" srcOrd="0" destOrd="0" presId="urn:microsoft.com/office/officeart/2005/8/layout/gear1"/>
    <dgm:cxn modelId="{B3343E78-5743-43C2-BF3C-073C25ED7B02}" type="presOf" srcId="{2151D26C-4804-4B73-8A2A-67D886EC2FEE}" destId="{A3F435C5-314F-443A-BF45-711E34F8B14A}" srcOrd="1" destOrd="0" presId="urn:microsoft.com/office/officeart/2005/8/layout/gear1"/>
    <dgm:cxn modelId="{B255CF8C-A55D-474A-B077-E0A93EC036E4}" type="presOf" srcId="{2151D26C-4804-4B73-8A2A-67D886EC2FEE}" destId="{4CB29466-7B2B-405A-A957-75F876C44FFA}" srcOrd="2" destOrd="0" presId="urn:microsoft.com/office/officeart/2005/8/layout/gear1"/>
    <dgm:cxn modelId="{3B538F8D-0CFC-4398-8E68-72C8D571FEEC}" type="presOf" srcId="{4E0032D7-3BCB-40AC-99CE-1110AC15AF56}" destId="{15E483F6-19FC-43B7-950C-A867B873650C}" srcOrd="1" destOrd="0" presId="urn:microsoft.com/office/officeart/2005/8/layout/gear1"/>
    <dgm:cxn modelId="{2583B092-EFEA-4740-9B5A-CB715E77673C}" type="presOf" srcId="{6F6B9E22-255E-4C34-93D7-6B70F73CAEAE}" destId="{49044619-0199-4E42-B493-009A3ADA2EC7}" srcOrd="2" destOrd="0" presId="urn:microsoft.com/office/officeart/2005/8/layout/gear1"/>
    <dgm:cxn modelId="{B51306DD-C92D-4BEF-806F-D5592097E776}" type="presOf" srcId="{CFBCF662-BA8D-43E9-9CD0-5E7EEC9AC427}" destId="{EC746E35-5075-46CE-85C0-FCE2B9DEAA9A}" srcOrd="0"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60F294F1-74B4-49FF-ABB8-B42E2DB97822}" type="presOf" srcId="{01A78F3F-15AC-4208-9F94-EA34B6AEF5EA}" destId="{5F0B57B6-EC39-47FA-BC8B-491D9C7C53BC}" srcOrd="0" destOrd="0" presId="urn:microsoft.com/office/officeart/2005/8/layout/gear1"/>
    <dgm:cxn modelId="{E7732AF9-8AF0-4FF9-8AF1-3AE9611E4BBF}" srcId="{CFBCF662-BA8D-43E9-9CD0-5E7EEC9AC427}" destId="{6F6B9E22-255E-4C34-93D7-6B70F73CAEAE}" srcOrd="1" destOrd="0" parTransId="{4F8C477A-24BD-4141-94AC-6AA195778DA8}" sibTransId="{D3158FA5-D0C6-459E-B467-5A8C0C34B83F}"/>
    <dgm:cxn modelId="{597F5B69-C689-42E6-BDCA-88DAD313358D}" type="presParOf" srcId="{EC746E35-5075-46CE-85C0-FCE2B9DEAA9A}" destId="{2529E0DD-E032-46B3-8427-37EBDB508909}" srcOrd="0" destOrd="0" presId="urn:microsoft.com/office/officeart/2005/8/layout/gear1"/>
    <dgm:cxn modelId="{BA647C02-1682-4E50-8A3F-5AA8FE264B89}" type="presParOf" srcId="{EC746E35-5075-46CE-85C0-FCE2B9DEAA9A}" destId="{15E483F6-19FC-43B7-950C-A867B873650C}" srcOrd="1" destOrd="0" presId="urn:microsoft.com/office/officeart/2005/8/layout/gear1"/>
    <dgm:cxn modelId="{73C65814-F0C1-4911-AA53-D50C3D196B58}" type="presParOf" srcId="{EC746E35-5075-46CE-85C0-FCE2B9DEAA9A}" destId="{1B9EE323-DDF6-4D41-98F8-89D6B8071E98}" srcOrd="2" destOrd="0" presId="urn:microsoft.com/office/officeart/2005/8/layout/gear1"/>
    <dgm:cxn modelId="{27E5CA34-E109-4F59-9D82-A789FC44ED39}" type="presParOf" srcId="{EC746E35-5075-46CE-85C0-FCE2B9DEAA9A}" destId="{2BA5E33B-8D54-4B5D-9485-4C797BB81FA4}" srcOrd="3" destOrd="0" presId="urn:microsoft.com/office/officeart/2005/8/layout/gear1"/>
    <dgm:cxn modelId="{C10B799A-6A9F-4EF5-BEF1-688C46E9689F}" type="presParOf" srcId="{EC746E35-5075-46CE-85C0-FCE2B9DEAA9A}" destId="{F31B949E-4678-4FE0-9734-2055E6A2ADC7}" srcOrd="4" destOrd="0" presId="urn:microsoft.com/office/officeart/2005/8/layout/gear1"/>
    <dgm:cxn modelId="{6EB3EA2E-A0A6-4F71-BBE9-4535BD034110}" type="presParOf" srcId="{EC746E35-5075-46CE-85C0-FCE2B9DEAA9A}" destId="{49044619-0199-4E42-B493-009A3ADA2EC7}" srcOrd="5" destOrd="0" presId="urn:microsoft.com/office/officeart/2005/8/layout/gear1"/>
    <dgm:cxn modelId="{0BA5A990-BE4E-4C98-B767-E15C60A4B385}" type="presParOf" srcId="{EC746E35-5075-46CE-85C0-FCE2B9DEAA9A}" destId="{C53E287B-3C15-4A1D-8D4D-6DB4E675BBFC}" srcOrd="6" destOrd="0" presId="urn:microsoft.com/office/officeart/2005/8/layout/gear1"/>
    <dgm:cxn modelId="{5F209915-E514-4B15-8C83-7BFD22FDAF28}" type="presParOf" srcId="{EC746E35-5075-46CE-85C0-FCE2B9DEAA9A}" destId="{A3F435C5-314F-443A-BF45-711E34F8B14A}" srcOrd="7" destOrd="0" presId="urn:microsoft.com/office/officeart/2005/8/layout/gear1"/>
    <dgm:cxn modelId="{E9710541-989B-4262-814A-CDEBA4DB8A68}" type="presParOf" srcId="{EC746E35-5075-46CE-85C0-FCE2B9DEAA9A}" destId="{4CB29466-7B2B-405A-A957-75F876C44FFA}" srcOrd="8" destOrd="0" presId="urn:microsoft.com/office/officeart/2005/8/layout/gear1"/>
    <dgm:cxn modelId="{FAF08850-F32C-4DBE-AA94-AF66B0A1366D}" type="presParOf" srcId="{EC746E35-5075-46CE-85C0-FCE2B9DEAA9A}" destId="{5B9D7EFD-1918-4F45-AB30-3EF184C8AC4C}" srcOrd="9" destOrd="0" presId="urn:microsoft.com/office/officeart/2005/8/layout/gear1"/>
    <dgm:cxn modelId="{197816E9-212C-4CB4-8582-487E063A8122}" type="presParOf" srcId="{EC746E35-5075-46CE-85C0-FCE2B9DEAA9A}" destId="{5F0B57B6-EC39-47FA-BC8B-491D9C7C53BC}" srcOrd="10" destOrd="0" presId="urn:microsoft.com/office/officeart/2005/8/layout/gear1"/>
    <dgm:cxn modelId="{BE70C794-FA6E-4BFF-91DF-315B45D2F870}" type="presParOf" srcId="{EC746E35-5075-46CE-85C0-FCE2B9DEAA9A}" destId="{6EFBA792-9DDA-44F7-9C18-172498CA449D}" srcOrd="11" destOrd="0" presId="urn:microsoft.com/office/officeart/2005/8/layout/gear1"/>
    <dgm:cxn modelId="{180877D6-3BDB-429A-879F-06D1E098701E}"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t>
        <a:bodyPr/>
        <a:lstStyle/>
        <a:p>
          <a:endParaRPr lang="en-US"/>
        </a:p>
      </dgm:t>
    </dgm:pt>
    <dgm:pt modelId="{4E0032D7-3BCB-40AC-99CE-1110AC15AF56}">
      <dgm:prSet phldrT="[Text]"/>
      <dgm:spPr>
        <a:solidFill>
          <a:srgbClr val="00AEEF"/>
        </a:solidFill>
      </dgm:spPr>
      <dgm:t>
        <a:bodyPr/>
        <a:lstStyle/>
        <a:p>
          <a:r>
            <a:rPr lang="en-US" dirty="0"/>
            <a:t>CORE CONCERNS </a:t>
          </a:r>
        </a:p>
        <a:p>
          <a:r>
            <a:rPr lang="en-US"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00AEEF"/>
        </a:solidFill>
      </dgm:spPr>
      <dgm:t>
        <a:bodyPr/>
        <a:lstStyle/>
        <a:p>
          <a:endParaRPr lang="en-US"/>
        </a:p>
      </dgm:t>
    </dgm:pt>
    <dgm:pt modelId="{6F6B9E22-255E-4C34-93D7-6B70F73CAEAE}">
      <dgm:prSet phldrT="[Text]" custT="1"/>
      <dgm:spPr>
        <a:solidFill>
          <a:srgbClr val="0089D0"/>
        </a:solidFill>
      </dgm:spPr>
      <dgm:t>
        <a:bodyPr/>
        <a:lstStyle/>
        <a:p>
          <a:r>
            <a:rPr lang="en-US" sz="1000" dirty="0"/>
            <a:t>EMOTIONS TRIGGERED</a:t>
          </a:r>
        </a:p>
        <a:p>
          <a:r>
            <a:rPr lang="en-US" sz="1000" dirty="0"/>
            <a:t>POSITION EXPRESSED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0089D0"/>
        </a:solidFill>
      </dgm:spPr>
      <dgm:t>
        <a:bodyPr/>
        <a:lstStyle/>
        <a:p>
          <a:endParaRPr lang="en-US"/>
        </a:p>
      </dgm:t>
    </dgm:pt>
    <dgm:pt modelId="{2151D26C-4804-4B73-8A2A-67D886EC2FEE}">
      <dgm:prSet phldrT="[Text]" custT="1"/>
      <dgm:spPr>
        <a:solidFill>
          <a:srgbClr val="0060AF"/>
        </a:solidFill>
      </dgm:spPr>
      <dgm:t>
        <a:bodyPr/>
        <a:lstStyle/>
        <a:p>
          <a:r>
            <a:rPr lang="en-US" sz="11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0060AF"/>
        </a:solidFill>
      </dgm:spPr>
      <dgm:t>
        <a:bodyPr/>
        <a:lstStyle/>
        <a:p>
          <a:endParaRPr lang="en-US"/>
        </a:p>
      </dgm:t>
    </dgm:pt>
    <dgm:pt modelId="{F4D55096-FD0F-4796-BF77-B6E9505EFC53}">
      <dgm:prSet phldrT="[Text]"/>
      <dgm:spPr>
        <a:solidFill>
          <a:srgbClr val="0089D0"/>
        </a:solidFill>
      </dgm:spPr>
      <dgm:t>
        <a:bodyPr/>
        <a:lstStyle/>
        <a:p>
          <a:endParaRPr lang="en-US"/>
        </a:p>
      </dgm:t>
    </dgm:pt>
    <dgm:pt modelId="{9152E0F0-1492-4DC6-9DC7-79B9732B6AED}" type="parTrans" cxnId="{FB4DCFBB-4910-441E-99DE-54FE4AB6AE39}">
      <dgm:prSet/>
      <dgm:spPr/>
      <dgm:t>
        <a:bodyPr/>
        <a:lstStyle/>
        <a:p>
          <a:endParaRPr lang="en-US"/>
        </a:p>
      </dgm:t>
    </dgm:pt>
    <dgm:pt modelId="{0536F3B3-99EF-42E3-B228-275A02EBCD5A}" type="sibTrans" cxnId="{FB4DCFBB-4910-441E-99DE-54FE4AB6AE39}">
      <dgm:prSet/>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11503" custScaleY="107516">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5758" custLinFactNeighborY="-1653"/>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dgm:spPr/>
    </dgm:pt>
    <dgm:pt modelId="{CA1C2A0B-B4BA-40BE-BC28-D15E4CA3BC80}" type="pres">
      <dgm:prSet presAssocID="{ABB054B3-3EAF-4A39-B012-2958A51F89F3}" presName="connector3" presStyleLbl="sibTrans2D1" presStyleIdx="2" presStyleCnt="3"/>
      <dgm:spPr/>
    </dgm:pt>
  </dgm:ptLst>
  <dgm:cxnLst>
    <dgm:cxn modelId="{0C361B09-F577-40E9-802D-49A7BC15D2F8}" type="presOf" srcId="{2151D26C-4804-4B73-8A2A-67D886EC2FEE}" destId="{A3F435C5-314F-443A-BF45-711E34F8B14A}" srcOrd="1" destOrd="0" presId="urn:microsoft.com/office/officeart/2005/8/layout/gear1"/>
    <dgm:cxn modelId="{BEF56C1E-9B22-4802-B79E-6F32AFA780A8}" type="presOf" srcId="{2151D26C-4804-4B73-8A2A-67D886EC2FEE}" destId="{C53E287B-3C15-4A1D-8D4D-6DB4E675BBFC}" srcOrd="0" destOrd="0" presId="urn:microsoft.com/office/officeart/2005/8/layout/gear1"/>
    <dgm:cxn modelId="{EB218329-6A44-405B-BAED-BB82CAFD0D03}" type="presOf" srcId="{4E0032D7-3BCB-40AC-99CE-1110AC15AF56}" destId="{1B9EE323-DDF6-4D41-98F8-89D6B8071E98}" srcOrd="2" destOrd="0" presId="urn:microsoft.com/office/officeart/2005/8/layout/gear1"/>
    <dgm:cxn modelId="{4DD97D38-1C3A-4EB7-A664-2DA6F8C21095}" type="presOf" srcId="{6F6B9E22-255E-4C34-93D7-6B70F73CAEAE}" destId="{2BA5E33B-8D54-4B5D-9485-4C797BB81FA4}" srcOrd="0"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D0B5EA58-EA39-46E1-AAB4-2FA428CB9F36}" type="presOf" srcId="{D3158FA5-D0C6-459E-B467-5A8C0C34B83F}" destId="{6EFBA792-9DDA-44F7-9C18-172498CA449D}" srcOrd="0" destOrd="0" presId="urn:microsoft.com/office/officeart/2005/8/layout/gear1"/>
    <dgm:cxn modelId="{E2016E60-ADBA-4E39-8328-404A88CF0262}" type="presOf" srcId="{CFBCF662-BA8D-43E9-9CD0-5E7EEC9AC427}" destId="{EC746E35-5075-46CE-85C0-FCE2B9DEAA9A}" srcOrd="0" destOrd="0" presId="urn:microsoft.com/office/officeart/2005/8/layout/gear1"/>
    <dgm:cxn modelId="{8353B96E-9230-45EA-BC79-454DB921B16C}" type="presOf" srcId="{01A78F3F-15AC-4208-9F94-EA34B6AEF5EA}" destId="{5F0B57B6-EC39-47FA-BC8B-491D9C7C53BC}" srcOrd="0" destOrd="0" presId="urn:microsoft.com/office/officeart/2005/8/layout/gear1"/>
    <dgm:cxn modelId="{A354FD74-EA1A-4562-B308-0617E35ACACA}" type="presOf" srcId="{2151D26C-4804-4B73-8A2A-67D886EC2FEE}" destId="{4CB29466-7B2B-405A-A957-75F876C44FFA}" srcOrd="2" destOrd="0" presId="urn:microsoft.com/office/officeart/2005/8/layout/gear1"/>
    <dgm:cxn modelId="{3D2A6984-6C1D-4D93-91B9-B5D849CB8101}" type="presOf" srcId="{4E0032D7-3BCB-40AC-99CE-1110AC15AF56}" destId="{2529E0DD-E032-46B3-8427-37EBDB508909}" srcOrd="0" destOrd="0" presId="urn:microsoft.com/office/officeart/2005/8/layout/gear1"/>
    <dgm:cxn modelId="{0764D18F-0362-4D7F-ACE8-FADC2127CE73}" type="presOf" srcId="{4E0032D7-3BCB-40AC-99CE-1110AC15AF56}" destId="{15E483F6-19FC-43B7-950C-A867B873650C}" srcOrd="1" destOrd="0" presId="urn:microsoft.com/office/officeart/2005/8/layout/gear1"/>
    <dgm:cxn modelId="{641CDABA-91AA-469B-9FF8-1C980E85402B}" type="presOf" srcId="{2151D26C-4804-4B73-8A2A-67D886EC2FEE}" destId="{5B9D7EFD-1918-4F45-AB30-3EF184C8AC4C}" srcOrd="3" destOrd="0" presId="urn:microsoft.com/office/officeart/2005/8/layout/gear1"/>
    <dgm:cxn modelId="{FB4DCFBB-4910-441E-99DE-54FE4AB6AE39}" srcId="{CFBCF662-BA8D-43E9-9CD0-5E7EEC9AC427}" destId="{F4D55096-FD0F-4796-BF77-B6E9505EFC53}" srcOrd="3" destOrd="0" parTransId="{9152E0F0-1492-4DC6-9DC7-79B9732B6AED}" sibTransId="{0536F3B3-99EF-42E3-B228-275A02EBCD5A}"/>
    <dgm:cxn modelId="{E0903AC8-3518-4565-A3FD-66FDEC39BA32}" type="presOf" srcId="{6F6B9E22-255E-4C34-93D7-6B70F73CAEAE}" destId="{49044619-0199-4E42-B493-009A3ADA2EC7}" srcOrd="2" destOrd="0" presId="urn:microsoft.com/office/officeart/2005/8/layout/gear1"/>
    <dgm:cxn modelId="{11E5A6CD-5FD9-4F27-8539-CCCB37EFC0F6}" type="presOf" srcId="{6F6B9E22-255E-4C34-93D7-6B70F73CAEAE}" destId="{F31B949E-4678-4FE0-9734-2055E6A2ADC7}" srcOrd="1"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610E23F1-EAAF-4C2B-AA98-5EB665FAC09F}" type="presOf" srcId="{ABB054B3-3EAF-4A39-B012-2958A51F89F3}" destId="{CA1C2A0B-B4BA-40BE-BC28-D15E4CA3BC80}" srcOrd="0" destOrd="0" presId="urn:microsoft.com/office/officeart/2005/8/layout/gear1"/>
    <dgm:cxn modelId="{E7732AF9-8AF0-4FF9-8AF1-3AE9611E4BBF}" srcId="{CFBCF662-BA8D-43E9-9CD0-5E7EEC9AC427}" destId="{6F6B9E22-255E-4C34-93D7-6B70F73CAEAE}" srcOrd="1" destOrd="0" parTransId="{4F8C477A-24BD-4141-94AC-6AA195778DA8}" sibTransId="{D3158FA5-D0C6-459E-B467-5A8C0C34B83F}"/>
    <dgm:cxn modelId="{4A42121F-408D-46D4-87A0-67DC0858B4CF}" type="presParOf" srcId="{EC746E35-5075-46CE-85C0-FCE2B9DEAA9A}" destId="{2529E0DD-E032-46B3-8427-37EBDB508909}" srcOrd="0" destOrd="0" presId="urn:microsoft.com/office/officeart/2005/8/layout/gear1"/>
    <dgm:cxn modelId="{F9AAF157-1F27-4935-BDFC-8D984BCD7992}" type="presParOf" srcId="{EC746E35-5075-46CE-85C0-FCE2B9DEAA9A}" destId="{15E483F6-19FC-43B7-950C-A867B873650C}" srcOrd="1" destOrd="0" presId="urn:microsoft.com/office/officeart/2005/8/layout/gear1"/>
    <dgm:cxn modelId="{B5F182A1-C9B9-4884-A49E-1EDE1EBC2D86}" type="presParOf" srcId="{EC746E35-5075-46CE-85C0-FCE2B9DEAA9A}" destId="{1B9EE323-DDF6-4D41-98F8-89D6B8071E98}" srcOrd="2" destOrd="0" presId="urn:microsoft.com/office/officeart/2005/8/layout/gear1"/>
    <dgm:cxn modelId="{0F7059FA-6785-4AD3-9A5D-E9730DC1A807}" type="presParOf" srcId="{EC746E35-5075-46CE-85C0-FCE2B9DEAA9A}" destId="{2BA5E33B-8D54-4B5D-9485-4C797BB81FA4}" srcOrd="3" destOrd="0" presId="urn:microsoft.com/office/officeart/2005/8/layout/gear1"/>
    <dgm:cxn modelId="{F96995AF-955B-4BC6-ADB6-738EFA6D99A7}" type="presParOf" srcId="{EC746E35-5075-46CE-85C0-FCE2B9DEAA9A}" destId="{F31B949E-4678-4FE0-9734-2055E6A2ADC7}" srcOrd="4" destOrd="0" presId="urn:microsoft.com/office/officeart/2005/8/layout/gear1"/>
    <dgm:cxn modelId="{B44597A4-ED3A-44C8-81F7-F570C7EB6A7B}" type="presParOf" srcId="{EC746E35-5075-46CE-85C0-FCE2B9DEAA9A}" destId="{49044619-0199-4E42-B493-009A3ADA2EC7}" srcOrd="5" destOrd="0" presId="urn:microsoft.com/office/officeart/2005/8/layout/gear1"/>
    <dgm:cxn modelId="{717214BF-B219-442A-ADDE-A26925FC9A34}" type="presParOf" srcId="{EC746E35-5075-46CE-85C0-FCE2B9DEAA9A}" destId="{C53E287B-3C15-4A1D-8D4D-6DB4E675BBFC}" srcOrd="6" destOrd="0" presId="urn:microsoft.com/office/officeart/2005/8/layout/gear1"/>
    <dgm:cxn modelId="{8D5EE77A-2E34-46DD-B589-CBFE943B294B}" type="presParOf" srcId="{EC746E35-5075-46CE-85C0-FCE2B9DEAA9A}" destId="{A3F435C5-314F-443A-BF45-711E34F8B14A}" srcOrd="7" destOrd="0" presId="urn:microsoft.com/office/officeart/2005/8/layout/gear1"/>
    <dgm:cxn modelId="{3D17E6A5-9362-40B3-A4D8-46E2013BADDF}" type="presParOf" srcId="{EC746E35-5075-46CE-85C0-FCE2B9DEAA9A}" destId="{4CB29466-7B2B-405A-A957-75F876C44FFA}" srcOrd="8" destOrd="0" presId="urn:microsoft.com/office/officeart/2005/8/layout/gear1"/>
    <dgm:cxn modelId="{C344CB65-AFFB-413D-929A-E47AC6A25A47}" type="presParOf" srcId="{EC746E35-5075-46CE-85C0-FCE2B9DEAA9A}" destId="{5B9D7EFD-1918-4F45-AB30-3EF184C8AC4C}" srcOrd="9" destOrd="0" presId="urn:microsoft.com/office/officeart/2005/8/layout/gear1"/>
    <dgm:cxn modelId="{F3B589C3-DF8F-499D-9BC8-ABBC3BDEB225}" type="presParOf" srcId="{EC746E35-5075-46CE-85C0-FCE2B9DEAA9A}" destId="{5F0B57B6-EC39-47FA-BC8B-491D9C7C53BC}" srcOrd="10" destOrd="0" presId="urn:microsoft.com/office/officeart/2005/8/layout/gear1"/>
    <dgm:cxn modelId="{05E9E833-A9ED-43CA-934A-8A1D4B31DD4D}" type="presParOf" srcId="{EC746E35-5075-46CE-85C0-FCE2B9DEAA9A}" destId="{6EFBA792-9DDA-44F7-9C18-172498CA449D}" srcOrd="11" destOrd="0" presId="urn:microsoft.com/office/officeart/2005/8/layout/gear1"/>
    <dgm:cxn modelId="{506002FB-DF91-4CA1-A568-0F31C586EB8F}"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pt>
    <dgm:pt modelId="{4E0032D7-3BCB-40AC-99CE-1110AC15AF56}">
      <dgm:prSet phldrT="[Text]" custT="1"/>
      <dgm:spPr>
        <a:solidFill>
          <a:srgbClr val="00AEEF"/>
        </a:solidFill>
      </dgm:spPr>
      <dgm:t>
        <a:bodyPr/>
        <a:lstStyle/>
        <a:p>
          <a:r>
            <a:rPr lang="en-US" sz="1400" dirty="0"/>
            <a:t>CORE CONCERNS </a:t>
          </a:r>
        </a:p>
        <a:p>
          <a:r>
            <a:rPr lang="en-US" sz="1400"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00AEEF"/>
        </a:solidFill>
      </dgm:spPr>
      <dgm:t>
        <a:bodyPr/>
        <a:lstStyle/>
        <a:p>
          <a:endParaRPr lang="en-US"/>
        </a:p>
      </dgm:t>
    </dgm:pt>
    <dgm:pt modelId="{6F6B9E22-255E-4C34-93D7-6B70F73CAEAE}">
      <dgm:prSet phldrT="[Text]" custT="1"/>
      <dgm:spPr>
        <a:solidFill>
          <a:srgbClr val="0089D0"/>
        </a:solidFill>
      </dgm:spPr>
      <dgm:t>
        <a:bodyPr/>
        <a:lstStyle/>
        <a:p>
          <a:r>
            <a:rPr lang="en-US" sz="1000" dirty="0"/>
            <a:t>EMOTIONS TRIGGERED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0089D0"/>
        </a:solidFill>
      </dgm:spPr>
      <dgm:t>
        <a:bodyPr/>
        <a:lstStyle/>
        <a:p>
          <a:endParaRPr lang="en-US"/>
        </a:p>
      </dgm:t>
    </dgm:pt>
    <dgm:pt modelId="{2151D26C-4804-4B73-8A2A-67D886EC2FEE}">
      <dgm:prSet phldrT="[Text]" custT="1"/>
      <dgm:spPr>
        <a:solidFill>
          <a:srgbClr val="0060AF"/>
        </a:solidFill>
      </dgm:spPr>
      <dgm:t>
        <a:bodyPr/>
        <a:lstStyle/>
        <a:p>
          <a:r>
            <a:rPr lang="en-US" sz="12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0060AF"/>
        </a:solidFill>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09724" custScaleY="104849">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2794" custLinFactNeighborY="2793"/>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dgm:spPr/>
    </dgm:pt>
    <dgm:pt modelId="{CA1C2A0B-B4BA-40BE-BC28-D15E4CA3BC80}" type="pres">
      <dgm:prSet presAssocID="{ABB054B3-3EAF-4A39-B012-2958A51F89F3}" presName="connector3" presStyleLbl="sibTrans2D1" presStyleIdx="2" presStyleCnt="3"/>
      <dgm:spPr/>
    </dgm:pt>
  </dgm:ptLst>
  <dgm:cxnLst>
    <dgm:cxn modelId="{DCD60122-8537-4760-A4A8-DF1202EEE22C}" type="presOf" srcId="{ABB054B3-3EAF-4A39-B012-2958A51F89F3}" destId="{CA1C2A0B-B4BA-40BE-BC28-D15E4CA3BC80}" srcOrd="0" destOrd="0" presId="urn:microsoft.com/office/officeart/2005/8/layout/gear1"/>
    <dgm:cxn modelId="{B411EA4F-EF28-4ED7-9467-68F318A6B27B}" type="presOf" srcId="{CFBCF662-BA8D-43E9-9CD0-5E7EEC9AC427}" destId="{EC746E35-5075-46CE-85C0-FCE2B9DEAA9A}" srcOrd="0"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ED59845E-D843-4D18-A31E-6557E84A9AED}" type="presOf" srcId="{4E0032D7-3BCB-40AC-99CE-1110AC15AF56}" destId="{15E483F6-19FC-43B7-950C-A867B873650C}" srcOrd="1" destOrd="0" presId="urn:microsoft.com/office/officeart/2005/8/layout/gear1"/>
    <dgm:cxn modelId="{34C9AD63-E830-43F8-B6C1-6C12694A2087}" type="presOf" srcId="{2151D26C-4804-4B73-8A2A-67D886EC2FEE}" destId="{5B9D7EFD-1918-4F45-AB30-3EF184C8AC4C}" srcOrd="3" destOrd="0" presId="urn:microsoft.com/office/officeart/2005/8/layout/gear1"/>
    <dgm:cxn modelId="{5532FE66-3B36-4221-89C0-7D65D8BAC98D}" type="presOf" srcId="{2151D26C-4804-4B73-8A2A-67D886EC2FEE}" destId="{C53E287B-3C15-4A1D-8D4D-6DB4E675BBFC}" srcOrd="0" destOrd="0" presId="urn:microsoft.com/office/officeart/2005/8/layout/gear1"/>
    <dgm:cxn modelId="{6C2F287B-86C0-44FD-8904-FFC22F02C041}" type="presOf" srcId="{6F6B9E22-255E-4C34-93D7-6B70F73CAEAE}" destId="{2BA5E33B-8D54-4B5D-9485-4C797BB81FA4}" srcOrd="0" destOrd="0" presId="urn:microsoft.com/office/officeart/2005/8/layout/gear1"/>
    <dgm:cxn modelId="{CCC82798-3D01-4FA8-86D4-E843A8CD640B}" type="presOf" srcId="{01A78F3F-15AC-4208-9F94-EA34B6AEF5EA}" destId="{5F0B57B6-EC39-47FA-BC8B-491D9C7C53BC}" srcOrd="0" destOrd="0" presId="urn:microsoft.com/office/officeart/2005/8/layout/gear1"/>
    <dgm:cxn modelId="{99AA09CA-44B3-42AE-8276-D131EB9EBF48}" type="presOf" srcId="{4E0032D7-3BCB-40AC-99CE-1110AC15AF56}" destId="{2529E0DD-E032-46B3-8427-37EBDB508909}" srcOrd="0" destOrd="0" presId="urn:microsoft.com/office/officeart/2005/8/layout/gear1"/>
    <dgm:cxn modelId="{E9CAF9E1-995C-488F-B4B3-87A52B2CC7F2}" type="presOf" srcId="{6F6B9E22-255E-4C34-93D7-6B70F73CAEAE}" destId="{F31B949E-4678-4FE0-9734-2055E6A2ADC7}" srcOrd="1" destOrd="0" presId="urn:microsoft.com/office/officeart/2005/8/layout/gear1"/>
    <dgm:cxn modelId="{0BF533E3-9929-4E81-80D6-96A5AD487E21}" type="presOf" srcId="{6F6B9E22-255E-4C34-93D7-6B70F73CAEAE}" destId="{49044619-0199-4E42-B493-009A3ADA2EC7}" srcOrd="2" destOrd="0" presId="urn:microsoft.com/office/officeart/2005/8/layout/gear1"/>
    <dgm:cxn modelId="{710E42E3-775D-4E5D-8A7B-A15F04A4F0D2}" type="presOf" srcId="{D3158FA5-D0C6-459E-B467-5A8C0C34B83F}" destId="{6EFBA792-9DDA-44F7-9C18-172498CA449D}" srcOrd="0"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EE9979EE-CC31-468E-8386-152294256048}" type="presOf" srcId="{2151D26C-4804-4B73-8A2A-67D886EC2FEE}" destId="{A3F435C5-314F-443A-BF45-711E34F8B14A}" srcOrd="1" destOrd="0" presId="urn:microsoft.com/office/officeart/2005/8/layout/gear1"/>
    <dgm:cxn modelId="{C39AC8F6-C0DB-4215-B498-C7C05E8AD177}" type="presOf" srcId="{4E0032D7-3BCB-40AC-99CE-1110AC15AF56}" destId="{1B9EE323-DDF6-4D41-98F8-89D6B8071E98}" srcOrd="2" destOrd="0" presId="urn:microsoft.com/office/officeart/2005/8/layout/gear1"/>
    <dgm:cxn modelId="{E7732AF9-8AF0-4FF9-8AF1-3AE9611E4BBF}" srcId="{CFBCF662-BA8D-43E9-9CD0-5E7EEC9AC427}" destId="{6F6B9E22-255E-4C34-93D7-6B70F73CAEAE}" srcOrd="1" destOrd="0" parTransId="{4F8C477A-24BD-4141-94AC-6AA195778DA8}" sibTransId="{D3158FA5-D0C6-459E-B467-5A8C0C34B83F}"/>
    <dgm:cxn modelId="{2AC2E6FD-65B2-4A52-AFBA-DB150E436C4A}" type="presOf" srcId="{2151D26C-4804-4B73-8A2A-67D886EC2FEE}" destId="{4CB29466-7B2B-405A-A957-75F876C44FFA}" srcOrd="2" destOrd="0" presId="urn:microsoft.com/office/officeart/2005/8/layout/gear1"/>
    <dgm:cxn modelId="{52796BE2-B230-4360-892B-95A937D44CFC}" type="presParOf" srcId="{EC746E35-5075-46CE-85C0-FCE2B9DEAA9A}" destId="{2529E0DD-E032-46B3-8427-37EBDB508909}" srcOrd="0" destOrd="0" presId="urn:microsoft.com/office/officeart/2005/8/layout/gear1"/>
    <dgm:cxn modelId="{3EECAD31-E644-433E-A7BE-0005D4D402BE}" type="presParOf" srcId="{EC746E35-5075-46CE-85C0-FCE2B9DEAA9A}" destId="{15E483F6-19FC-43B7-950C-A867B873650C}" srcOrd="1" destOrd="0" presId="urn:microsoft.com/office/officeart/2005/8/layout/gear1"/>
    <dgm:cxn modelId="{394E2E21-3DC6-4C4B-A63B-5E4850952462}" type="presParOf" srcId="{EC746E35-5075-46CE-85C0-FCE2B9DEAA9A}" destId="{1B9EE323-DDF6-4D41-98F8-89D6B8071E98}" srcOrd="2" destOrd="0" presId="urn:microsoft.com/office/officeart/2005/8/layout/gear1"/>
    <dgm:cxn modelId="{44348701-7C0C-478C-AF83-8954179205CD}" type="presParOf" srcId="{EC746E35-5075-46CE-85C0-FCE2B9DEAA9A}" destId="{2BA5E33B-8D54-4B5D-9485-4C797BB81FA4}" srcOrd="3" destOrd="0" presId="urn:microsoft.com/office/officeart/2005/8/layout/gear1"/>
    <dgm:cxn modelId="{E6E67779-8DB4-4D51-916B-B80867DB3234}" type="presParOf" srcId="{EC746E35-5075-46CE-85C0-FCE2B9DEAA9A}" destId="{F31B949E-4678-4FE0-9734-2055E6A2ADC7}" srcOrd="4" destOrd="0" presId="urn:microsoft.com/office/officeart/2005/8/layout/gear1"/>
    <dgm:cxn modelId="{74C92BF1-4056-4E37-B53A-6B5CB91EA32D}" type="presParOf" srcId="{EC746E35-5075-46CE-85C0-FCE2B9DEAA9A}" destId="{49044619-0199-4E42-B493-009A3ADA2EC7}" srcOrd="5" destOrd="0" presId="urn:microsoft.com/office/officeart/2005/8/layout/gear1"/>
    <dgm:cxn modelId="{5102AD4E-7F31-4B60-AD5C-525512E6A73A}" type="presParOf" srcId="{EC746E35-5075-46CE-85C0-FCE2B9DEAA9A}" destId="{C53E287B-3C15-4A1D-8D4D-6DB4E675BBFC}" srcOrd="6" destOrd="0" presId="urn:microsoft.com/office/officeart/2005/8/layout/gear1"/>
    <dgm:cxn modelId="{FE62CC32-1AE3-45A3-8E03-8345850CD878}" type="presParOf" srcId="{EC746E35-5075-46CE-85C0-FCE2B9DEAA9A}" destId="{A3F435C5-314F-443A-BF45-711E34F8B14A}" srcOrd="7" destOrd="0" presId="urn:microsoft.com/office/officeart/2005/8/layout/gear1"/>
    <dgm:cxn modelId="{0CCB96B2-9A3D-4B9F-8B79-B8F683BEAAA6}" type="presParOf" srcId="{EC746E35-5075-46CE-85C0-FCE2B9DEAA9A}" destId="{4CB29466-7B2B-405A-A957-75F876C44FFA}" srcOrd="8" destOrd="0" presId="urn:microsoft.com/office/officeart/2005/8/layout/gear1"/>
    <dgm:cxn modelId="{5EC604C2-9F89-4971-902E-0351535AE17F}" type="presParOf" srcId="{EC746E35-5075-46CE-85C0-FCE2B9DEAA9A}" destId="{5B9D7EFD-1918-4F45-AB30-3EF184C8AC4C}" srcOrd="9" destOrd="0" presId="urn:microsoft.com/office/officeart/2005/8/layout/gear1"/>
    <dgm:cxn modelId="{35266D1E-215D-402C-9D76-30127E6E056C}" type="presParOf" srcId="{EC746E35-5075-46CE-85C0-FCE2B9DEAA9A}" destId="{5F0B57B6-EC39-47FA-BC8B-491D9C7C53BC}" srcOrd="10" destOrd="0" presId="urn:microsoft.com/office/officeart/2005/8/layout/gear1"/>
    <dgm:cxn modelId="{9A30EDED-2545-4B2E-8367-C26F4C05F436}" type="presParOf" srcId="{EC746E35-5075-46CE-85C0-FCE2B9DEAA9A}" destId="{6EFBA792-9DDA-44F7-9C18-172498CA449D}" srcOrd="11" destOrd="0" presId="urn:microsoft.com/office/officeart/2005/8/layout/gear1"/>
    <dgm:cxn modelId="{6498F436-488D-49B2-9C1B-B949AD972B79}"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pt>
    <dgm:pt modelId="{4E0032D7-3BCB-40AC-99CE-1110AC15AF56}">
      <dgm:prSet phldrT="[Text]"/>
      <dgm:spPr>
        <a:solidFill>
          <a:srgbClr val="00AEEF"/>
        </a:solidFill>
      </dgm:spPr>
      <dgm:t>
        <a:bodyPr/>
        <a:lstStyle/>
        <a:p>
          <a:r>
            <a:rPr lang="en-US" dirty="0"/>
            <a:t>CORE CONCERNS </a:t>
          </a:r>
        </a:p>
        <a:p>
          <a:r>
            <a:rPr lang="en-US"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00AEEF"/>
        </a:solidFill>
      </dgm:spPr>
      <dgm:t>
        <a:bodyPr/>
        <a:lstStyle/>
        <a:p>
          <a:endParaRPr lang="en-US"/>
        </a:p>
      </dgm:t>
    </dgm:pt>
    <dgm:pt modelId="{6F6B9E22-255E-4C34-93D7-6B70F73CAEAE}">
      <dgm:prSet phldrT="[Text]" custT="1"/>
      <dgm:spPr>
        <a:solidFill>
          <a:srgbClr val="0089D0"/>
        </a:solidFill>
      </dgm:spPr>
      <dgm:t>
        <a:bodyPr/>
        <a:lstStyle/>
        <a:p>
          <a:r>
            <a:rPr lang="en-US" sz="1100" dirty="0"/>
            <a:t>EMOTIONS TRIGGERED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0089D0"/>
        </a:solidFill>
      </dgm:spPr>
      <dgm:t>
        <a:bodyPr/>
        <a:lstStyle/>
        <a:p>
          <a:endParaRPr lang="en-US"/>
        </a:p>
      </dgm:t>
    </dgm:pt>
    <dgm:pt modelId="{2151D26C-4804-4B73-8A2A-67D886EC2FEE}">
      <dgm:prSet phldrT="[Text]" custT="1"/>
      <dgm:spPr>
        <a:solidFill>
          <a:srgbClr val="0060AF"/>
        </a:solidFill>
      </dgm:spPr>
      <dgm:t>
        <a:bodyPr/>
        <a:lstStyle/>
        <a:p>
          <a:r>
            <a:rPr lang="en-US" sz="11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0060AF"/>
        </a:solidFill>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18616" custScaleY="125300">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2794" custLinFactNeighborY="2793"/>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dgm:spPr/>
    </dgm:pt>
    <dgm:pt modelId="{CA1C2A0B-B4BA-40BE-BC28-D15E4CA3BC80}" type="pres">
      <dgm:prSet presAssocID="{ABB054B3-3EAF-4A39-B012-2958A51F89F3}" presName="connector3" presStyleLbl="sibTrans2D1" presStyleIdx="2" presStyleCnt="3"/>
      <dgm:spPr/>
    </dgm:pt>
  </dgm:ptLst>
  <dgm:cxnLst>
    <dgm:cxn modelId="{BB05F912-D66F-4951-AB13-55BF673DDAF4}" type="presOf" srcId="{6F6B9E22-255E-4C34-93D7-6B70F73CAEAE}" destId="{2BA5E33B-8D54-4B5D-9485-4C797BB81FA4}" srcOrd="0" destOrd="0" presId="urn:microsoft.com/office/officeart/2005/8/layout/gear1"/>
    <dgm:cxn modelId="{AA6AA113-FE9B-40AF-8749-0D7DFCE9BD71}" type="presOf" srcId="{2151D26C-4804-4B73-8A2A-67D886EC2FEE}" destId="{4CB29466-7B2B-405A-A957-75F876C44FFA}" srcOrd="2" destOrd="0" presId="urn:microsoft.com/office/officeart/2005/8/layout/gear1"/>
    <dgm:cxn modelId="{99669533-2A6D-4EC7-9F70-E26BB65FD27F}" type="presOf" srcId="{4E0032D7-3BCB-40AC-99CE-1110AC15AF56}" destId="{2529E0DD-E032-46B3-8427-37EBDB508909}" srcOrd="0" destOrd="0" presId="urn:microsoft.com/office/officeart/2005/8/layout/gear1"/>
    <dgm:cxn modelId="{FD829D42-AB9D-47F0-A181-AAF54C0FB243}" type="presOf" srcId="{4E0032D7-3BCB-40AC-99CE-1110AC15AF56}" destId="{1B9EE323-DDF6-4D41-98F8-89D6B8071E98}" srcOrd="2" destOrd="0" presId="urn:microsoft.com/office/officeart/2005/8/layout/gear1"/>
    <dgm:cxn modelId="{C55E6C43-3DF8-4362-8D1F-8A620B8BA1F9}" type="presOf" srcId="{CFBCF662-BA8D-43E9-9CD0-5E7EEC9AC427}" destId="{EC746E35-5075-46CE-85C0-FCE2B9DEAA9A}" srcOrd="0" destOrd="0" presId="urn:microsoft.com/office/officeart/2005/8/layout/gear1"/>
    <dgm:cxn modelId="{C58C1952-E706-4564-A8DD-B730C8CEACCD}" type="presOf" srcId="{ABB054B3-3EAF-4A39-B012-2958A51F89F3}" destId="{CA1C2A0B-B4BA-40BE-BC28-D15E4CA3BC80}" srcOrd="0" destOrd="0" presId="urn:microsoft.com/office/officeart/2005/8/layout/gear1"/>
    <dgm:cxn modelId="{A5D18054-A78C-4DE1-A0A6-BE66F2201AC6}" type="presOf" srcId="{6F6B9E22-255E-4C34-93D7-6B70F73CAEAE}" destId="{F31B949E-4678-4FE0-9734-2055E6A2ADC7}" srcOrd="1"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19CA3295-2329-426D-982F-82295FF0B6EE}" type="presOf" srcId="{D3158FA5-D0C6-459E-B467-5A8C0C34B83F}" destId="{6EFBA792-9DDA-44F7-9C18-172498CA449D}" srcOrd="0" destOrd="0" presId="urn:microsoft.com/office/officeart/2005/8/layout/gear1"/>
    <dgm:cxn modelId="{B48610A0-BF3F-480C-AF39-BB0B53B732A4}" type="presOf" srcId="{2151D26C-4804-4B73-8A2A-67D886EC2FEE}" destId="{C53E287B-3C15-4A1D-8D4D-6DB4E675BBFC}" srcOrd="0" destOrd="0" presId="urn:microsoft.com/office/officeart/2005/8/layout/gear1"/>
    <dgm:cxn modelId="{CC320BB7-1C16-4DF6-95AA-4BA5250F92EA}" type="presOf" srcId="{01A78F3F-15AC-4208-9F94-EA34B6AEF5EA}" destId="{5F0B57B6-EC39-47FA-BC8B-491D9C7C53BC}" srcOrd="0" destOrd="0" presId="urn:microsoft.com/office/officeart/2005/8/layout/gear1"/>
    <dgm:cxn modelId="{3A7D2CD1-1C98-47DB-A204-07B1996AB60D}" type="presOf" srcId="{2151D26C-4804-4B73-8A2A-67D886EC2FEE}" destId="{A3F435C5-314F-443A-BF45-711E34F8B14A}" srcOrd="1" destOrd="0" presId="urn:microsoft.com/office/officeart/2005/8/layout/gear1"/>
    <dgm:cxn modelId="{C7304ADC-D4A8-4F05-BF6B-25DB14557782}" type="presOf" srcId="{2151D26C-4804-4B73-8A2A-67D886EC2FEE}" destId="{5B9D7EFD-1918-4F45-AB30-3EF184C8AC4C}" srcOrd="3"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E7732AF9-8AF0-4FF9-8AF1-3AE9611E4BBF}" srcId="{CFBCF662-BA8D-43E9-9CD0-5E7EEC9AC427}" destId="{6F6B9E22-255E-4C34-93D7-6B70F73CAEAE}" srcOrd="1" destOrd="0" parTransId="{4F8C477A-24BD-4141-94AC-6AA195778DA8}" sibTransId="{D3158FA5-D0C6-459E-B467-5A8C0C34B83F}"/>
    <dgm:cxn modelId="{2E3BFAFB-D3DE-498C-9756-8FA1EEB85CE8}" type="presOf" srcId="{6F6B9E22-255E-4C34-93D7-6B70F73CAEAE}" destId="{49044619-0199-4E42-B493-009A3ADA2EC7}" srcOrd="2" destOrd="0" presId="urn:microsoft.com/office/officeart/2005/8/layout/gear1"/>
    <dgm:cxn modelId="{1725A2FE-BEC1-4040-B515-DE2B2BC90D5A}" type="presOf" srcId="{4E0032D7-3BCB-40AC-99CE-1110AC15AF56}" destId="{15E483F6-19FC-43B7-950C-A867B873650C}" srcOrd="1" destOrd="0" presId="urn:microsoft.com/office/officeart/2005/8/layout/gear1"/>
    <dgm:cxn modelId="{A0CB6E4C-E27E-4238-B967-C7A86A74BC32}" type="presParOf" srcId="{EC746E35-5075-46CE-85C0-FCE2B9DEAA9A}" destId="{2529E0DD-E032-46B3-8427-37EBDB508909}" srcOrd="0" destOrd="0" presId="urn:microsoft.com/office/officeart/2005/8/layout/gear1"/>
    <dgm:cxn modelId="{005085F0-1D46-4CBB-895D-3DBA0215D126}" type="presParOf" srcId="{EC746E35-5075-46CE-85C0-FCE2B9DEAA9A}" destId="{15E483F6-19FC-43B7-950C-A867B873650C}" srcOrd="1" destOrd="0" presId="urn:microsoft.com/office/officeart/2005/8/layout/gear1"/>
    <dgm:cxn modelId="{EAC19FC7-2278-4D69-8980-452005671D27}" type="presParOf" srcId="{EC746E35-5075-46CE-85C0-FCE2B9DEAA9A}" destId="{1B9EE323-DDF6-4D41-98F8-89D6B8071E98}" srcOrd="2" destOrd="0" presId="urn:microsoft.com/office/officeart/2005/8/layout/gear1"/>
    <dgm:cxn modelId="{3CE2CCBF-F524-4294-9C25-71A035B19DDE}" type="presParOf" srcId="{EC746E35-5075-46CE-85C0-FCE2B9DEAA9A}" destId="{2BA5E33B-8D54-4B5D-9485-4C797BB81FA4}" srcOrd="3" destOrd="0" presId="urn:microsoft.com/office/officeart/2005/8/layout/gear1"/>
    <dgm:cxn modelId="{4E26324D-0EFB-4749-8FC0-15EE0D9A630A}" type="presParOf" srcId="{EC746E35-5075-46CE-85C0-FCE2B9DEAA9A}" destId="{F31B949E-4678-4FE0-9734-2055E6A2ADC7}" srcOrd="4" destOrd="0" presId="urn:microsoft.com/office/officeart/2005/8/layout/gear1"/>
    <dgm:cxn modelId="{DB9FA389-2219-4783-A15A-FDB214DDC0BC}" type="presParOf" srcId="{EC746E35-5075-46CE-85C0-FCE2B9DEAA9A}" destId="{49044619-0199-4E42-B493-009A3ADA2EC7}" srcOrd="5" destOrd="0" presId="urn:microsoft.com/office/officeart/2005/8/layout/gear1"/>
    <dgm:cxn modelId="{48B5ED7F-F40E-447E-BC0D-11AE6AB7E863}" type="presParOf" srcId="{EC746E35-5075-46CE-85C0-FCE2B9DEAA9A}" destId="{C53E287B-3C15-4A1D-8D4D-6DB4E675BBFC}" srcOrd="6" destOrd="0" presId="urn:microsoft.com/office/officeart/2005/8/layout/gear1"/>
    <dgm:cxn modelId="{32F11012-A16A-469B-B1C1-B494ADA49CFA}" type="presParOf" srcId="{EC746E35-5075-46CE-85C0-FCE2B9DEAA9A}" destId="{A3F435C5-314F-443A-BF45-711E34F8B14A}" srcOrd="7" destOrd="0" presId="urn:microsoft.com/office/officeart/2005/8/layout/gear1"/>
    <dgm:cxn modelId="{8F972D9B-BC55-42E2-8D8A-370320408EE8}" type="presParOf" srcId="{EC746E35-5075-46CE-85C0-FCE2B9DEAA9A}" destId="{4CB29466-7B2B-405A-A957-75F876C44FFA}" srcOrd="8" destOrd="0" presId="urn:microsoft.com/office/officeart/2005/8/layout/gear1"/>
    <dgm:cxn modelId="{B8CD89CB-8CB9-4B50-9BF4-3A6B0ED268CF}" type="presParOf" srcId="{EC746E35-5075-46CE-85C0-FCE2B9DEAA9A}" destId="{5B9D7EFD-1918-4F45-AB30-3EF184C8AC4C}" srcOrd="9" destOrd="0" presId="urn:microsoft.com/office/officeart/2005/8/layout/gear1"/>
    <dgm:cxn modelId="{410F7C9E-CFF7-4AC8-9F12-BA0A2028B056}" type="presParOf" srcId="{EC746E35-5075-46CE-85C0-FCE2B9DEAA9A}" destId="{5F0B57B6-EC39-47FA-BC8B-491D9C7C53BC}" srcOrd="10" destOrd="0" presId="urn:microsoft.com/office/officeart/2005/8/layout/gear1"/>
    <dgm:cxn modelId="{A1EB09B1-4534-443B-8D77-184DAF4503BD}" type="presParOf" srcId="{EC746E35-5075-46CE-85C0-FCE2B9DEAA9A}" destId="{6EFBA792-9DDA-44F7-9C18-172498CA449D}" srcOrd="11" destOrd="0" presId="urn:microsoft.com/office/officeart/2005/8/layout/gear1"/>
    <dgm:cxn modelId="{9401BC88-3E92-45B5-AE03-993F3862A5AE}"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248F1D0-2F6B-4A6D-B7E4-DE6373AF6FAE}" type="doc">
      <dgm:prSet loTypeId="urn:microsoft.com/office/officeart/2005/8/layout/cycle2" loCatId="cycle" qsTypeId="urn:microsoft.com/office/officeart/2005/8/quickstyle/simple5" qsCatId="simple" csTypeId="urn:microsoft.com/office/officeart/2005/8/colors/accent1_2" csCatId="accent1" phldr="1"/>
      <dgm:spPr/>
      <dgm:t>
        <a:bodyPr/>
        <a:lstStyle/>
        <a:p>
          <a:endParaRPr lang="en-US"/>
        </a:p>
      </dgm:t>
    </dgm:pt>
    <dgm:pt modelId="{B18ABC6D-C553-4D51-A04C-299B64F5C991}">
      <dgm:prSet phldrT="[Text]" custT="1"/>
      <dgm:spPr>
        <a:solidFill>
          <a:srgbClr val="DD5828"/>
        </a:solidFill>
      </dgm:spPr>
      <dgm:t>
        <a:bodyPr/>
        <a:lstStyle/>
        <a:p>
          <a:r>
            <a:rPr lang="en-US" sz="900" dirty="0"/>
            <a:t>Upbringing</a:t>
          </a:r>
        </a:p>
      </dgm:t>
    </dgm:pt>
    <dgm:pt modelId="{3FE0E81D-656F-496C-905E-3DE8A829F8DB}" type="parTrans" cxnId="{45A7CF48-CBD3-4522-8F91-461FAA677060}">
      <dgm:prSet/>
      <dgm:spPr/>
      <dgm:t>
        <a:bodyPr/>
        <a:lstStyle/>
        <a:p>
          <a:endParaRPr lang="en-US"/>
        </a:p>
      </dgm:t>
    </dgm:pt>
    <dgm:pt modelId="{F17DB7DC-C7D2-42E4-AA55-C873C34B1465}" type="sibTrans" cxnId="{45A7CF48-CBD3-4522-8F91-461FAA677060}">
      <dgm:prSet/>
      <dgm:spPr>
        <a:solidFill>
          <a:srgbClr val="DD5828"/>
        </a:solidFill>
      </dgm:spPr>
      <dgm:t>
        <a:bodyPr/>
        <a:lstStyle/>
        <a:p>
          <a:endParaRPr lang="en-US"/>
        </a:p>
      </dgm:t>
    </dgm:pt>
    <dgm:pt modelId="{BED0D6BB-495A-44E0-ABB0-E9915C44F34E}">
      <dgm:prSet phldrT="[Text]" custT="1"/>
      <dgm:spPr>
        <a:solidFill>
          <a:srgbClr val="F47920"/>
        </a:solidFill>
      </dgm:spPr>
      <dgm:t>
        <a:bodyPr/>
        <a:lstStyle/>
        <a:p>
          <a:r>
            <a:rPr lang="en-US" sz="800" dirty="0"/>
            <a:t>Environment</a:t>
          </a:r>
        </a:p>
      </dgm:t>
    </dgm:pt>
    <dgm:pt modelId="{BCB0952A-B210-4450-B92C-C8744731BC8F}" type="parTrans" cxnId="{3D3933B8-DB48-420F-8505-20EA05AE6166}">
      <dgm:prSet/>
      <dgm:spPr/>
      <dgm:t>
        <a:bodyPr/>
        <a:lstStyle/>
        <a:p>
          <a:endParaRPr lang="en-US"/>
        </a:p>
      </dgm:t>
    </dgm:pt>
    <dgm:pt modelId="{4AD6E8AC-EE15-4F29-90AF-542C86B3C293}" type="sibTrans" cxnId="{3D3933B8-DB48-420F-8505-20EA05AE6166}">
      <dgm:prSet/>
      <dgm:spPr>
        <a:solidFill>
          <a:srgbClr val="F47920"/>
        </a:solidFill>
      </dgm:spPr>
      <dgm:t>
        <a:bodyPr/>
        <a:lstStyle/>
        <a:p>
          <a:endParaRPr lang="en-US"/>
        </a:p>
      </dgm:t>
    </dgm:pt>
    <dgm:pt modelId="{B88E15FA-0033-44FA-A957-1DCF830578D6}">
      <dgm:prSet phldrT="[Text]"/>
      <dgm:spPr>
        <a:solidFill>
          <a:srgbClr val="FCAF17"/>
        </a:solidFill>
      </dgm:spPr>
      <dgm:t>
        <a:bodyPr/>
        <a:lstStyle/>
        <a:p>
          <a:r>
            <a:rPr lang="en-US" dirty="0"/>
            <a:t>Life Experiences</a:t>
          </a:r>
        </a:p>
      </dgm:t>
    </dgm:pt>
    <dgm:pt modelId="{E969628A-2389-4408-A6C3-211E7449EEE8}" type="parTrans" cxnId="{36BC8090-3605-46C7-B87F-29F1E82B9616}">
      <dgm:prSet/>
      <dgm:spPr/>
      <dgm:t>
        <a:bodyPr/>
        <a:lstStyle/>
        <a:p>
          <a:endParaRPr lang="en-US"/>
        </a:p>
      </dgm:t>
    </dgm:pt>
    <dgm:pt modelId="{2EEB498C-C4C5-481D-BA28-484E3E6188DC}" type="sibTrans" cxnId="{36BC8090-3605-46C7-B87F-29F1E82B9616}">
      <dgm:prSet/>
      <dgm:spPr>
        <a:solidFill>
          <a:srgbClr val="FCAF17"/>
        </a:solidFill>
      </dgm:spPr>
      <dgm:t>
        <a:bodyPr/>
        <a:lstStyle/>
        <a:p>
          <a:endParaRPr lang="en-US"/>
        </a:p>
      </dgm:t>
    </dgm:pt>
    <dgm:pt modelId="{986CF09A-9AD3-4B6D-A0CE-4335EC28111E}">
      <dgm:prSet phldrT="[Text]" custT="1"/>
      <dgm:spPr>
        <a:solidFill>
          <a:srgbClr val="DD5828"/>
        </a:solidFill>
      </dgm:spPr>
      <dgm:t>
        <a:bodyPr/>
        <a:lstStyle/>
        <a:p>
          <a:r>
            <a:rPr lang="en-US" sz="900" dirty="0"/>
            <a:t>Genetics</a:t>
          </a:r>
        </a:p>
      </dgm:t>
    </dgm:pt>
    <dgm:pt modelId="{B874B0BD-34F7-4828-A2BC-9AA88C5B826B}" type="parTrans" cxnId="{C46D29CB-229C-42CD-805E-F6E55BE8DB5D}">
      <dgm:prSet/>
      <dgm:spPr/>
      <dgm:t>
        <a:bodyPr/>
        <a:lstStyle/>
        <a:p>
          <a:endParaRPr lang="en-US"/>
        </a:p>
      </dgm:t>
    </dgm:pt>
    <dgm:pt modelId="{7EB4F949-02B3-4C36-B01D-DCA900226705}" type="sibTrans" cxnId="{C46D29CB-229C-42CD-805E-F6E55BE8DB5D}">
      <dgm:prSet/>
      <dgm:spPr>
        <a:solidFill>
          <a:srgbClr val="DD5828"/>
        </a:solidFill>
      </dgm:spPr>
      <dgm:t>
        <a:bodyPr/>
        <a:lstStyle/>
        <a:p>
          <a:endParaRPr lang="en-US"/>
        </a:p>
      </dgm:t>
    </dgm:pt>
    <dgm:pt modelId="{547E9C2C-D22C-4B6E-9401-592464776AA7}">
      <dgm:prSet phldrT="[Text]" custT="1"/>
      <dgm:spPr>
        <a:solidFill>
          <a:srgbClr val="F47920"/>
        </a:solidFill>
      </dgm:spPr>
      <dgm:t>
        <a:bodyPr/>
        <a:lstStyle/>
        <a:p>
          <a:r>
            <a:rPr lang="en-US" sz="900" dirty="0"/>
            <a:t>Health</a:t>
          </a:r>
        </a:p>
      </dgm:t>
    </dgm:pt>
    <dgm:pt modelId="{F2812522-0921-46B3-822E-C0DFD5AB3EF3}" type="parTrans" cxnId="{85FAA605-686A-40AA-A8CA-5FAC4770FED5}">
      <dgm:prSet/>
      <dgm:spPr/>
      <dgm:t>
        <a:bodyPr/>
        <a:lstStyle/>
        <a:p>
          <a:endParaRPr lang="en-US"/>
        </a:p>
      </dgm:t>
    </dgm:pt>
    <dgm:pt modelId="{DBD1D499-2E01-42ED-B02C-D963C05353B9}" type="sibTrans" cxnId="{85FAA605-686A-40AA-A8CA-5FAC4770FED5}">
      <dgm:prSet/>
      <dgm:spPr>
        <a:solidFill>
          <a:srgbClr val="F47920"/>
        </a:solidFill>
      </dgm:spPr>
      <dgm:t>
        <a:bodyPr/>
        <a:lstStyle/>
        <a:p>
          <a:endParaRPr lang="en-US"/>
        </a:p>
      </dgm:t>
    </dgm:pt>
    <dgm:pt modelId="{0A6ABA50-71BA-488E-9E15-B490FB6892A2}" type="pres">
      <dgm:prSet presAssocID="{F248F1D0-2F6B-4A6D-B7E4-DE6373AF6FAE}" presName="cycle" presStyleCnt="0">
        <dgm:presLayoutVars>
          <dgm:dir/>
          <dgm:resizeHandles val="exact"/>
        </dgm:presLayoutVars>
      </dgm:prSet>
      <dgm:spPr/>
    </dgm:pt>
    <dgm:pt modelId="{835E4F0A-8BAB-4EE1-BC3D-00F8A2F5D98A}" type="pres">
      <dgm:prSet presAssocID="{B18ABC6D-C553-4D51-A04C-299B64F5C991}" presName="node" presStyleLbl="node1" presStyleIdx="0" presStyleCnt="5">
        <dgm:presLayoutVars>
          <dgm:bulletEnabled val="1"/>
        </dgm:presLayoutVars>
      </dgm:prSet>
      <dgm:spPr/>
    </dgm:pt>
    <dgm:pt modelId="{6FA7D04F-3FE6-4C17-BF7A-6B05B4BBC425}" type="pres">
      <dgm:prSet presAssocID="{F17DB7DC-C7D2-42E4-AA55-C873C34B1465}" presName="sibTrans" presStyleLbl="sibTrans2D1" presStyleIdx="0" presStyleCnt="5"/>
      <dgm:spPr/>
    </dgm:pt>
    <dgm:pt modelId="{844BD155-AF57-4CFD-9BC2-7780C2269DC2}" type="pres">
      <dgm:prSet presAssocID="{F17DB7DC-C7D2-42E4-AA55-C873C34B1465}" presName="connectorText" presStyleLbl="sibTrans2D1" presStyleIdx="0" presStyleCnt="5"/>
      <dgm:spPr/>
    </dgm:pt>
    <dgm:pt modelId="{DE78412D-BDBF-4C48-B663-C724F84EEF7C}" type="pres">
      <dgm:prSet presAssocID="{BED0D6BB-495A-44E0-ABB0-E9915C44F34E}" presName="node" presStyleLbl="node1" presStyleIdx="1" presStyleCnt="5">
        <dgm:presLayoutVars>
          <dgm:bulletEnabled val="1"/>
        </dgm:presLayoutVars>
      </dgm:prSet>
      <dgm:spPr/>
    </dgm:pt>
    <dgm:pt modelId="{8BE0D972-DC61-4FAA-BE3E-416DFB745879}" type="pres">
      <dgm:prSet presAssocID="{4AD6E8AC-EE15-4F29-90AF-542C86B3C293}" presName="sibTrans" presStyleLbl="sibTrans2D1" presStyleIdx="1" presStyleCnt="5"/>
      <dgm:spPr/>
    </dgm:pt>
    <dgm:pt modelId="{C97DFEBB-20CD-48A5-9B08-A223F499F79D}" type="pres">
      <dgm:prSet presAssocID="{4AD6E8AC-EE15-4F29-90AF-542C86B3C293}" presName="connectorText" presStyleLbl="sibTrans2D1" presStyleIdx="1" presStyleCnt="5"/>
      <dgm:spPr/>
    </dgm:pt>
    <dgm:pt modelId="{5F9FBB51-0235-4A58-9575-1D066F007A88}" type="pres">
      <dgm:prSet presAssocID="{B88E15FA-0033-44FA-A957-1DCF830578D6}" presName="node" presStyleLbl="node1" presStyleIdx="2" presStyleCnt="5">
        <dgm:presLayoutVars>
          <dgm:bulletEnabled val="1"/>
        </dgm:presLayoutVars>
      </dgm:prSet>
      <dgm:spPr/>
    </dgm:pt>
    <dgm:pt modelId="{B5A7EC7F-A082-4DC7-9980-77B5E0A316FD}" type="pres">
      <dgm:prSet presAssocID="{2EEB498C-C4C5-481D-BA28-484E3E6188DC}" presName="sibTrans" presStyleLbl="sibTrans2D1" presStyleIdx="2" presStyleCnt="5"/>
      <dgm:spPr/>
    </dgm:pt>
    <dgm:pt modelId="{FFBD8BD7-9685-4667-B58C-B631B9388DB3}" type="pres">
      <dgm:prSet presAssocID="{2EEB498C-C4C5-481D-BA28-484E3E6188DC}" presName="connectorText" presStyleLbl="sibTrans2D1" presStyleIdx="2" presStyleCnt="5"/>
      <dgm:spPr/>
    </dgm:pt>
    <dgm:pt modelId="{8AB3DBC2-324A-4356-84AE-1908DFE1F059}" type="pres">
      <dgm:prSet presAssocID="{986CF09A-9AD3-4B6D-A0CE-4335EC28111E}" presName="node" presStyleLbl="node1" presStyleIdx="3" presStyleCnt="5">
        <dgm:presLayoutVars>
          <dgm:bulletEnabled val="1"/>
        </dgm:presLayoutVars>
      </dgm:prSet>
      <dgm:spPr/>
    </dgm:pt>
    <dgm:pt modelId="{3020074C-5F29-4B22-A727-BCC7D7B10CDA}" type="pres">
      <dgm:prSet presAssocID="{7EB4F949-02B3-4C36-B01D-DCA900226705}" presName="sibTrans" presStyleLbl="sibTrans2D1" presStyleIdx="3" presStyleCnt="5"/>
      <dgm:spPr/>
    </dgm:pt>
    <dgm:pt modelId="{0F47C5AB-A7BA-4EBE-99FE-A990BE5C55DC}" type="pres">
      <dgm:prSet presAssocID="{7EB4F949-02B3-4C36-B01D-DCA900226705}" presName="connectorText" presStyleLbl="sibTrans2D1" presStyleIdx="3" presStyleCnt="5"/>
      <dgm:spPr/>
    </dgm:pt>
    <dgm:pt modelId="{307E2387-807F-402A-88CA-06FC7D7076B3}" type="pres">
      <dgm:prSet presAssocID="{547E9C2C-D22C-4B6E-9401-592464776AA7}" presName="node" presStyleLbl="node1" presStyleIdx="4" presStyleCnt="5">
        <dgm:presLayoutVars>
          <dgm:bulletEnabled val="1"/>
        </dgm:presLayoutVars>
      </dgm:prSet>
      <dgm:spPr/>
    </dgm:pt>
    <dgm:pt modelId="{77F4B7DE-1FF0-4A30-AFC0-2129C116A298}" type="pres">
      <dgm:prSet presAssocID="{DBD1D499-2E01-42ED-B02C-D963C05353B9}" presName="sibTrans" presStyleLbl="sibTrans2D1" presStyleIdx="4" presStyleCnt="5"/>
      <dgm:spPr/>
    </dgm:pt>
    <dgm:pt modelId="{91BC5375-D257-4546-B02D-0BE626F903CD}" type="pres">
      <dgm:prSet presAssocID="{DBD1D499-2E01-42ED-B02C-D963C05353B9}" presName="connectorText" presStyleLbl="sibTrans2D1" presStyleIdx="4" presStyleCnt="5"/>
      <dgm:spPr/>
    </dgm:pt>
  </dgm:ptLst>
  <dgm:cxnLst>
    <dgm:cxn modelId="{85FAA605-686A-40AA-A8CA-5FAC4770FED5}" srcId="{F248F1D0-2F6B-4A6D-B7E4-DE6373AF6FAE}" destId="{547E9C2C-D22C-4B6E-9401-592464776AA7}" srcOrd="4" destOrd="0" parTransId="{F2812522-0921-46B3-822E-C0DFD5AB3EF3}" sibTransId="{DBD1D499-2E01-42ED-B02C-D963C05353B9}"/>
    <dgm:cxn modelId="{50A4D409-DCA4-4B98-B793-5A32740704E0}" type="presOf" srcId="{F248F1D0-2F6B-4A6D-B7E4-DE6373AF6FAE}" destId="{0A6ABA50-71BA-488E-9E15-B490FB6892A2}" srcOrd="0" destOrd="0" presId="urn:microsoft.com/office/officeart/2005/8/layout/cycle2"/>
    <dgm:cxn modelId="{D5FC1D1B-666F-42CA-8D47-CC31BB70856E}" type="presOf" srcId="{F17DB7DC-C7D2-42E4-AA55-C873C34B1465}" destId="{6FA7D04F-3FE6-4C17-BF7A-6B05B4BBC425}" srcOrd="0" destOrd="0" presId="urn:microsoft.com/office/officeart/2005/8/layout/cycle2"/>
    <dgm:cxn modelId="{994C5A3E-97F3-47D7-93F2-ABDEAF6E2049}" type="presOf" srcId="{F17DB7DC-C7D2-42E4-AA55-C873C34B1465}" destId="{844BD155-AF57-4CFD-9BC2-7780C2269DC2}" srcOrd="1" destOrd="0" presId="urn:microsoft.com/office/officeart/2005/8/layout/cycle2"/>
    <dgm:cxn modelId="{1FE28742-F31B-4719-BF32-C7CE00D6044D}" type="presOf" srcId="{7EB4F949-02B3-4C36-B01D-DCA900226705}" destId="{3020074C-5F29-4B22-A727-BCC7D7B10CDA}" srcOrd="0" destOrd="0" presId="urn:microsoft.com/office/officeart/2005/8/layout/cycle2"/>
    <dgm:cxn modelId="{45A7CF48-CBD3-4522-8F91-461FAA677060}" srcId="{F248F1D0-2F6B-4A6D-B7E4-DE6373AF6FAE}" destId="{B18ABC6D-C553-4D51-A04C-299B64F5C991}" srcOrd="0" destOrd="0" parTransId="{3FE0E81D-656F-496C-905E-3DE8A829F8DB}" sibTransId="{F17DB7DC-C7D2-42E4-AA55-C873C34B1465}"/>
    <dgm:cxn modelId="{96AA5E5A-3C9E-400E-89DC-70BF1866F363}" type="presOf" srcId="{2EEB498C-C4C5-481D-BA28-484E3E6188DC}" destId="{B5A7EC7F-A082-4DC7-9980-77B5E0A316FD}" srcOrd="0" destOrd="0" presId="urn:microsoft.com/office/officeart/2005/8/layout/cycle2"/>
    <dgm:cxn modelId="{692C675F-A82D-4688-B7AC-1D53456B5BB9}" type="presOf" srcId="{BED0D6BB-495A-44E0-ABB0-E9915C44F34E}" destId="{DE78412D-BDBF-4C48-B663-C724F84EEF7C}" srcOrd="0" destOrd="0" presId="urn:microsoft.com/office/officeart/2005/8/layout/cycle2"/>
    <dgm:cxn modelId="{3C5FE662-C24F-40F4-8ACF-6F5F54D8381D}" type="presOf" srcId="{7EB4F949-02B3-4C36-B01D-DCA900226705}" destId="{0F47C5AB-A7BA-4EBE-99FE-A990BE5C55DC}" srcOrd="1" destOrd="0" presId="urn:microsoft.com/office/officeart/2005/8/layout/cycle2"/>
    <dgm:cxn modelId="{189E8972-AE43-452C-BD5A-8FF69E6DA503}" type="presOf" srcId="{4AD6E8AC-EE15-4F29-90AF-542C86B3C293}" destId="{C97DFEBB-20CD-48A5-9B08-A223F499F79D}" srcOrd="1" destOrd="0" presId="urn:microsoft.com/office/officeart/2005/8/layout/cycle2"/>
    <dgm:cxn modelId="{36BC8090-3605-46C7-B87F-29F1E82B9616}" srcId="{F248F1D0-2F6B-4A6D-B7E4-DE6373AF6FAE}" destId="{B88E15FA-0033-44FA-A957-1DCF830578D6}" srcOrd="2" destOrd="0" parTransId="{E969628A-2389-4408-A6C3-211E7449EEE8}" sibTransId="{2EEB498C-C4C5-481D-BA28-484E3E6188DC}"/>
    <dgm:cxn modelId="{83CB8492-2BA8-4F0D-94F1-E1108C4F532D}" type="presOf" srcId="{986CF09A-9AD3-4B6D-A0CE-4335EC28111E}" destId="{8AB3DBC2-324A-4356-84AE-1908DFE1F059}" srcOrd="0" destOrd="0" presId="urn:microsoft.com/office/officeart/2005/8/layout/cycle2"/>
    <dgm:cxn modelId="{01B128AA-A57C-4C96-AC62-C23ED832A5E8}" type="presOf" srcId="{B18ABC6D-C553-4D51-A04C-299B64F5C991}" destId="{835E4F0A-8BAB-4EE1-BC3D-00F8A2F5D98A}" srcOrd="0" destOrd="0" presId="urn:microsoft.com/office/officeart/2005/8/layout/cycle2"/>
    <dgm:cxn modelId="{3D3933B8-DB48-420F-8505-20EA05AE6166}" srcId="{F248F1D0-2F6B-4A6D-B7E4-DE6373AF6FAE}" destId="{BED0D6BB-495A-44E0-ABB0-E9915C44F34E}" srcOrd="1" destOrd="0" parTransId="{BCB0952A-B210-4450-B92C-C8744731BC8F}" sibTransId="{4AD6E8AC-EE15-4F29-90AF-542C86B3C293}"/>
    <dgm:cxn modelId="{0E0DEFC8-2A38-4BF9-A3B8-9A141118A87F}" type="presOf" srcId="{4AD6E8AC-EE15-4F29-90AF-542C86B3C293}" destId="{8BE0D972-DC61-4FAA-BE3E-416DFB745879}" srcOrd="0" destOrd="0" presId="urn:microsoft.com/office/officeart/2005/8/layout/cycle2"/>
    <dgm:cxn modelId="{C46D29CB-229C-42CD-805E-F6E55BE8DB5D}" srcId="{F248F1D0-2F6B-4A6D-B7E4-DE6373AF6FAE}" destId="{986CF09A-9AD3-4B6D-A0CE-4335EC28111E}" srcOrd="3" destOrd="0" parTransId="{B874B0BD-34F7-4828-A2BC-9AA88C5B826B}" sibTransId="{7EB4F949-02B3-4C36-B01D-DCA900226705}"/>
    <dgm:cxn modelId="{9F7B94CF-23BB-40C6-B075-1A06CC8BFFDB}" type="presOf" srcId="{DBD1D499-2E01-42ED-B02C-D963C05353B9}" destId="{77F4B7DE-1FF0-4A30-AFC0-2129C116A298}" srcOrd="0" destOrd="0" presId="urn:microsoft.com/office/officeart/2005/8/layout/cycle2"/>
    <dgm:cxn modelId="{0CC23EDD-6FFB-49DD-BFB0-05CCE4AE6268}" type="presOf" srcId="{547E9C2C-D22C-4B6E-9401-592464776AA7}" destId="{307E2387-807F-402A-88CA-06FC7D7076B3}" srcOrd="0" destOrd="0" presId="urn:microsoft.com/office/officeart/2005/8/layout/cycle2"/>
    <dgm:cxn modelId="{699F79DF-856F-485B-811D-443F942F2040}" type="presOf" srcId="{2EEB498C-C4C5-481D-BA28-484E3E6188DC}" destId="{FFBD8BD7-9685-4667-B58C-B631B9388DB3}" srcOrd="1" destOrd="0" presId="urn:microsoft.com/office/officeart/2005/8/layout/cycle2"/>
    <dgm:cxn modelId="{B6AA8EE3-248D-4D7A-93B5-D9EFD26BC1BB}" type="presOf" srcId="{B88E15FA-0033-44FA-A957-1DCF830578D6}" destId="{5F9FBB51-0235-4A58-9575-1D066F007A88}" srcOrd="0" destOrd="0" presId="urn:microsoft.com/office/officeart/2005/8/layout/cycle2"/>
    <dgm:cxn modelId="{512A54F4-7F03-4723-BABF-55E9FE8592FD}" type="presOf" srcId="{DBD1D499-2E01-42ED-B02C-D963C05353B9}" destId="{91BC5375-D257-4546-B02D-0BE626F903CD}" srcOrd="1" destOrd="0" presId="urn:microsoft.com/office/officeart/2005/8/layout/cycle2"/>
    <dgm:cxn modelId="{90C30048-4364-41A0-8A18-F98F2F0A2D90}" type="presParOf" srcId="{0A6ABA50-71BA-488E-9E15-B490FB6892A2}" destId="{835E4F0A-8BAB-4EE1-BC3D-00F8A2F5D98A}" srcOrd="0" destOrd="0" presId="urn:microsoft.com/office/officeart/2005/8/layout/cycle2"/>
    <dgm:cxn modelId="{89C35207-92E1-4F78-B08A-EF54C88675D1}" type="presParOf" srcId="{0A6ABA50-71BA-488E-9E15-B490FB6892A2}" destId="{6FA7D04F-3FE6-4C17-BF7A-6B05B4BBC425}" srcOrd="1" destOrd="0" presId="urn:microsoft.com/office/officeart/2005/8/layout/cycle2"/>
    <dgm:cxn modelId="{99877981-6588-4294-9309-985E1486FF6B}" type="presParOf" srcId="{6FA7D04F-3FE6-4C17-BF7A-6B05B4BBC425}" destId="{844BD155-AF57-4CFD-9BC2-7780C2269DC2}" srcOrd="0" destOrd="0" presId="urn:microsoft.com/office/officeart/2005/8/layout/cycle2"/>
    <dgm:cxn modelId="{EF0AE0BE-FBA5-469B-949F-F43C144651F2}" type="presParOf" srcId="{0A6ABA50-71BA-488E-9E15-B490FB6892A2}" destId="{DE78412D-BDBF-4C48-B663-C724F84EEF7C}" srcOrd="2" destOrd="0" presId="urn:microsoft.com/office/officeart/2005/8/layout/cycle2"/>
    <dgm:cxn modelId="{EF0A5D0C-8F5F-43D5-83AD-49016B0BB728}" type="presParOf" srcId="{0A6ABA50-71BA-488E-9E15-B490FB6892A2}" destId="{8BE0D972-DC61-4FAA-BE3E-416DFB745879}" srcOrd="3" destOrd="0" presId="urn:microsoft.com/office/officeart/2005/8/layout/cycle2"/>
    <dgm:cxn modelId="{F3050A4D-7752-43B2-85B5-23A9D4DF7C8F}" type="presParOf" srcId="{8BE0D972-DC61-4FAA-BE3E-416DFB745879}" destId="{C97DFEBB-20CD-48A5-9B08-A223F499F79D}" srcOrd="0" destOrd="0" presId="urn:microsoft.com/office/officeart/2005/8/layout/cycle2"/>
    <dgm:cxn modelId="{C0EF05FA-F0A7-4108-9DE5-5FE4F4B047E4}" type="presParOf" srcId="{0A6ABA50-71BA-488E-9E15-B490FB6892A2}" destId="{5F9FBB51-0235-4A58-9575-1D066F007A88}" srcOrd="4" destOrd="0" presId="urn:microsoft.com/office/officeart/2005/8/layout/cycle2"/>
    <dgm:cxn modelId="{388FA718-F5EB-4A05-B9F6-F31FE896B541}" type="presParOf" srcId="{0A6ABA50-71BA-488E-9E15-B490FB6892A2}" destId="{B5A7EC7F-A082-4DC7-9980-77B5E0A316FD}" srcOrd="5" destOrd="0" presId="urn:microsoft.com/office/officeart/2005/8/layout/cycle2"/>
    <dgm:cxn modelId="{C8D304DF-5E9D-4823-A344-B0F601F77730}" type="presParOf" srcId="{B5A7EC7F-A082-4DC7-9980-77B5E0A316FD}" destId="{FFBD8BD7-9685-4667-B58C-B631B9388DB3}" srcOrd="0" destOrd="0" presId="urn:microsoft.com/office/officeart/2005/8/layout/cycle2"/>
    <dgm:cxn modelId="{23E62559-793C-40FE-B5FA-005643B45226}" type="presParOf" srcId="{0A6ABA50-71BA-488E-9E15-B490FB6892A2}" destId="{8AB3DBC2-324A-4356-84AE-1908DFE1F059}" srcOrd="6" destOrd="0" presId="urn:microsoft.com/office/officeart/2005/8/layout/cycle2"/>
    <dgm:cxn modelId="{5BD8DFCB-C2E3-4D91-BFBE-97C0D118AC03}" type="presParOf" srcId="{0A6ABA50-71BA-488E-9E15-B490FB6892A2}" destId="{3020074C-5F29-4B22-A727-BCC7D7B10CDA}" srcOrd="7" destOrd="0" presId="urn:microsoft.com/office/officeart/2005/8/layout/cycle2"/>
    <dgm:cxn modelId="{30BA6936-1A95-4381-9F54-AE0DA6AA7394}" type="presParOf" srcId="{3020074C-5F29-4B22-A727-BCC7D7B10CDA}" destId="{0F47C5AB-A7BA-4EBE-99FE-A990BE5C55DC}" srcOrd="0" destOrd="0" presId="urn:microsoft.com/office/officeart/2005/8/layout/cycle2"/>
    <dgm:cxn modelId="{CFE03AFD-D39B-4E20-8F21-D089C80B01F3}" type="presParOf" srcId="{0A6ABA50-71BA-488E-9E15-B490FB6892A2}" destId="{307E2387-807F-402A-88CA-06FC7D7076B3}" srcOrd="8" destOrd="0" presId="urn:microsoft.com/office/officeart/2005/8/layout/cycle2"/>
    <dgm:cxn modelId="{170F3468-FEF9-4DCA-8F95-B58D2DE4619B}" type="presParOf" srcId="{0A6ABA50-71BA-488E-9E15-B490FB6892A2}" destId="{77F4B7DE-1FF0-4A30-AFC0-2129C116A298}" srcOrd="9" destOrd="0" presId="urn:microsoft.com/office/officeart/2005/8/layout/cycle2"/>
    <dgm:cxn modelId="{2C1C90A0-AC82-4E14-8C8A-EB7641D3DE32}" type="presParOf" srcId="{77F4B7DE-1FF0-4A30-AFC0-2129C116A298}" destId="{91BC5375-D257-4546-B02D-0BE626F903C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D44A1BC-28AB-46A8-B0AB-C68F0CE0FA7A}" type="doc">
      <dgm:prSet loTypeId="urn:microsoft.com/office/officeart/2005/8/layout/venn1" loCatId="relationship" qsTypeId="urn:microsoft.com/office/officeart/2005/8/quickstyle/simple5" qsCatId="simple" csTypeId="urn:microsoft.com/office/officeart/2005/8/colors/accent1_2" csCatId="accent1" phldr="1"/>
      <dgm:spPr/>
    </dgm:pt>
    <dgm:pt modelId="{45804375-F60C-4DA7-A602-DB459E38F58F}">
      <dgm:prSet phldrT="[Text]" custT="1"/>
      <dgm:spPr>
        <a:solidFill>
          <a:srgbClr val="DD5828"/>
        </a:solidFill>
      </dgm:spPr>
      <dgm:t>
        <a:bodyPr/>
        <a:lstStyle/>
        <a:p>
          <a:r>
            <a:rPr lang="en-US" sz="1200" b="1" dirty="0">
              <a:solidFill>
                <a:schemeClr val="bg1"/>
              </a:solidFill>
            </a:rPr>
            <a:t>Authenticity</a:t>
          </a:r>
        </a:p>
        <a:p>
          <a:r>
            <a:rPr lang="en-US" sz="1100" dirty="0">
              <a:solidFill>
                <a:schemeClr val="bg1"/>
              </a:solidFill>
            </a:rPr>
            <a:t>You cannot fake appreciation or affiliation.  The other person will sense your insincerity and that will make the conflict escalate.</a:t>
          </a:r>
        </a:p>
      </dgm:t>
    </dgm:pt>
    <dgm:pt modelId="{41E6A6E0-963F-42F9-AB6F-24DF03BB0888}" type="parTrans" cxnId="{09CD3EA2-5B34-433C-B668-D55B56DE92C8}">
      <dgm:prSet/>
      <dgm:spPr/>
      <dgm:t>
        <a:bodyPr/>
        <a:lstStyle/>
        <a:p>
          <a:endParaRPr lang="en-US"/>
        </a:p>
      </dgm:t>
    </dgm:pt>
    <dgm:pt modelId="{4DE6CD30-11B4-4F05-8A1D-B5FFEAB0034F}" type="sibTrans" cxnId="{09CD3EA2-5B34-433C-B668-D55B56DE92C8}">
      <dgm:prSet/>
      <dgm:spPr/>
      <dgm:t>
        <a:bodyPr/>
        <a:lstStyle/>
        <a:p>
          <a:endParaRPr lang="en-US"/>
        </a:p>
      </dgm:t>
    </dgm:pt>
    <dgm:pt modelId="{A65F07BD-8AB0-46F7-B4E4-1EF34B262440}">
      <dgm:prSet phldrT="[Text]" custT="1"/>
      <dgm:spPr>
        <a:solidFill>
          <a:srgbClr val="F47920"/>
        </a:solidFill>
      </dgm:spPr>
      <dgm:t>
        <a:bodyPr/>
        <a:lstStyle/>
        <a:p>
          <a:r>
            <a:rPr lang="en-US" sz="1400" b="1" dirty="0">
              <a:solidFill>
                <a:schemeClr val="bg1"/>
              </a:solidFill>
            </a:rPr>
            <a:t>Affiliation</a:t>
          </a:r>
        </a:p>
        <a:p>
          <a:r>
            <a:rPr lang="en-US" sz="1400" dirty="0">
              <a:solidFill>
                <a:schemeClr val="bg1"/>
              </a:solidFill>
            </a:rPr>
            <a:t>“Making an honest connection with someone else.”</a:t>
          </a:r>
        </a:p>
      </dgm:t>
    </dgm:pt>
    <dgm:pt modelId="{54FD18FA-8BAE-475B-98B8-4849FF9ABA85}" type="parTrans" cxnId="{4ED86D24-8132-4872-BB1A-F8C4AC897F53}">
      <dgm:prSet/>
      <dgm:spPr/>
      <dgm:t>
        <a:bodyPr/>
        <a:lstStyle/>
        <a:p>
          <a:endParaRPr lang="en-US"/>
        </a:p>
      </dgm:t>
    </dgm:pt>
    <dgm:pt modelId="{7FCA6C96-F86D-4968-9FED-003ECA11CBE3}" type="sibTrans" cxnId="{4ED86D24-8132-4872-BB1A-F8C4AC897F53}">
      <dgm:prSet/>
      <dgm:spPr/>
      <dgm:t>
        <a:bodyPr/>
        <a:lstStyle/>
        <a:p>
          <a:endParaRPr lang="en-US"/>
        </a:p>
      </dgm:t>
    </dgm:pt>
    <dgm:pt modelId="{8BEF6FD7-EB51-4158-80A7-B0A2436E1EE8}">
      <dgm:prSet phldrT="[Text]" custT="1"/>
      <dgm:spPr>
        <a:solidFill>
          <a:srgbClr val="FCAF17"/>
        </a:solidFill>
      </dgm:spPr>
      <dgm:t>
        <a:bodyPr/>
        <a:lstStyle/>
        <a:p>
          <a:pPr algn="ctr"/>
          <a:r>
            <a:rPr lang="en-US" sz="1350" b="1" dirty="0">
              <a:solidFill>
                <a:schemeClr val="bg1"/>
              </a:solidFill>
            </a:rPr>
            <a:t> Appreciation</a:t>
          </a:r>
        </a:p>
        <a:p>
          <a:pPr algn="ctr"/>
          <a:r>
            <a:rPr lang="en-US" sz="1350" dirty="0">
              <a:solidFill>
                <a:schemeClr val="bg1"/>
              </a:solidFill>
            </a:rPr>
            <a:t>“Your thoughts, feelings and actions are acknowledged as having merit.”</a:t>
          </a:r>
        </a:p>
      </dgm:t>
    </dgm:pt>
    <dgm:pt modelId="{8175BA36-AF53-40F8-8318-E36145F6F5FC}" type="parTrans" cxnId="{F5773577-1B69-484D-A139-2E4DB55E9A82}">
      <dgm:prSet/>
      <dgm:spPr/>
      <dgm:t>
        <a:bodyPr/>
        <a:lstStyle/>
        <a:p>
          <a:endParaRPr lang="en-US"/>
        </a:p>
      </dgm:t>
    </dgm:pt>
    <dgm:pt modelId="{9C96AAA5-9569-4E68-BF36-9A4E4AE3D889}" type="sibTrans" cxnId="{F5773577-1B69-484D-A139-2E4DB55E9A82}">
      <dgm:prSet/>
      <dgm:spPr/>
      <dgm:t>
        <a:bodyPr/>
        <a:lstStyle/>
        <a:p>
          <a:endParaRPr lang="en-US"/>
        </a:p>
      </dgm:t>
    </dgm:pt>
    <dgm:pt modelId="{B8181B65-83D6-492D-BD8D-10DA9953358C}" type="pres">
      <dgm:prSet presAssocID="{ED44A1BC-28AB-46A8-B0AB-C68F0CE0FA7A}" presName="compositeShape" presStyleCnt="0">
        <dgm:presLayoutVars>
          <dgm:chMax val="7"/>
          <dgm:dir/>
          <dgm:resizeHandles val="exact"/>
        </dgm:presLayoutVars>
      </dgm:prSet>
      <dgm:spPr/>
    </dgm:pt>
    <dgm:pt modelId="{91331B23-3F5A-4435-BF5D-D804EE47C2CB}" type="pres">
      <dgm:prSet presAssocID="{45804375-F60C-4DA7-A602-DB459E38F58F}" presName="circ1" presStyleLbl="vennNode1" presStyleIdx="0" presStyleCnt="3"/>
      <dgm:spPr/>
    </dgm:pt>
    <dgm:pt modelId="{D2ED241B-AE55-433B-B58A-E9BBB77EBF8F}" type="pres">
      <dgm:prSet presAssocID="{45804375-F60C-4DA7-A602-DB459E38F58F}" presName="circ1Tx" presStyleLbl="revTx" presStyleIdx="0" presStyleCnt="0">
        <dgm:presLayoutVars>
          <dgm:chMax val="0"/>
          <dgm:chPref val="0"/>
          <dgm:bulletEnabled val="1"/>
        </dgm:presLayoutVars>
      </dgm:prSet>
      <dgm:spPr/>
    </dgm:pt>
    <dgm:pt modelId="{AADD1E2E-6F79-45BD-9BB5-CDAF734F79EA}" type="pres">
      <dgm:prSet presAssocID="{A65F07BD-8AB0-46F7-B4E4-1EF34B262440}" presName="circ2" presStyleLbl="vennNode1" presStyleIdx="1" presStyleCnt="3"/>
      <dgm:spPr/>
    </dgm:pt>
    <dgm:pt modelId="{FD75B450-8499-47DE-B1EE-C7E23746B94E}" type="pres">
      <dgm:prSet presAssocID="{A65F07BD-8AB0-46F7-B4E4-1EF34B262440}" presName="circ2Tx" presStyleLbl="revTx" presStyleIdx="0" presStyleCnt="0">
        <dgm:presLayoutVars>
          <dgm:chMax val="0"/>
          <dgm:chPref val="0"/>
          <dgm:bulletEnabled val="1"/>
        </dgm:presLayoutVars>
      </dgm:prSet>
      <dgm:spPr/>
    </dgm:pt>
    <dgm:pt modelId="{49327486-F600-411B-859B-8AAFFFE69932}" type="pres">
      <dgm:prSet presAssocID="{8BEF6FD7-EB51-4158-80A7-B0A2436E1EE8}" presName="circ3" presStyleLbl="vennNode1" presStyleIdx="2" presStyleCnt="3"/>
      <dgm:spPr/>
    </dgm:pt>
    <dgm:pt modelId="{24ADC315-C253-43E2-AF2F-8052861DAB1C}" type="pres">
      <dgm:prSet presAssocID="{8BEF6FD7-EB51-4158-80A7-B0A2436E1EE8}" presName="circ3Tx" presStyleLbl="revTx" presStyleIdx="0" presStyleCnt="0">
        <dgm:presLayoutVars>
          <dgm:chMax val="0"/>
          <dgm:chPref val="0"/>
          <dgm:bulletEnabled val="1"/>
        </dgm:presLayoutVars>
      </dgm:prSet>
      <dgm:spPr/>
    </dgm:pt>
  </dgm:ptLst>
  <dgm:cxnLst>
    <dgm:cxn modelId="{FB492D09-EF82-48A9-B5E2-A597EF3C95E0}" type="presOf" srcId="{ED44A1BC-28AB-46A8-B0AB-C68F0CE0FA7A}" destId="{B8181B65-83D6-492D-BD8D-10DA9953358C}" srcOrd="0" destOrd="0" presId="urn:microsoft.com/office/officeart/2005/8/layout/venn1"/>
    <dgm:cxn modelId="{C44A020F-A8F2-47E3-B295-93A1C61A6E4F}" type="presOf" srcId="{8BEF6FD7-EB51-4158-80A7-B0A2436E1EE8}" destId="{49327486-F600-411B-859B-8AAFFFE69932}" srcOrd="0" destOrd="0" presId="urn:microsoft.com/office/officeart/2005/8/layout/venn1"/>
    <dgm:cxn modelId="{34EC2D20-117E-47A4-B8C2-8DA698F4D754}" type="presOf" srcId="{8BEF6FD7-EB51-4158-80A7-B0A2436E1EE8}" destId="{24ADC315-C253-43E2-AF2F-8052861DAB1C}" srcOrd="1" destOrd="0" presId="urn:microsoft.com/office/officeart/2005/8/layout/venn1"/>
    <dgm:cxn modelId="{4ED86D24-8132-4872-BB1A-F8C4AC897F53}" srcId="{ED44A1BC-28AB-46A8-B0AB-C68F0CE0FA7A}" destId="{A65F07BD-8AB0-46F7-B4E4-1EF34B262440}" srcOrd="1" destOrd="0" parTransId="{54FD18FA-8BAE-475B-98B8-4849FF9ABA85}" sibTransId="{7FCA6C96-F86D-4968-9FED-003ECA11CBE3}"/>
    <dgm:cxn modelId="{75CA9F4E-B5FF-40B4-BC10-DB7D93C4BA1C}" type="presOf" srcId="{A65F07BD-8AB0-46F7-B4E4-1EF34B262440}" destId="{AADD1E2E-6F79-45BD-9BB5-CDAF734F79EA}" srcOrd="0" destOrd="0" presId="urn:microsoft.com/office/officeart/2005/8/layout/venn1"/>
    <dgm:cxn modelId="{29804E6D-FD47-43D7-B254-D50089689CF0}" type="presOf" srcId="{45804375-F60C-4DA7-A602-DB459E38F58F}" destId="{D2ED241B-AE55-433B-B58A-E9BBB77EBF8F}" srcOrd="1" destOrd="0" presId="urn:microsoft.com/office/officeart/2005/8/layout/venn1"/>
    <dgm:cxn modelId="{F5773577-1B69-484D-A139-2E4DB55E9A82}" srcId="{ED44A1BC-28AB-46A8-B0AB-C68F0CE0FA7A}" destId="{8BEF6FD7-EB51-4158-80A7-B0A2436E1EE8}" srcOrd="2" destOrd="0" parTransId="{8175BA36-AF53-40F8-8318-E36145F6F5FC}" sibTransId="{9C96AAA5-9569-4E68-BF36-9A4E4AE3D889}"/>
    <dgm:cxn modelId="{09CD3EA2-5B34-433C-B668-D55B56DE92C8}" srcId="{ED44A1BC-28AB-46A8-B0AB-C68F0CE0FA7A}" destId="{45804375-F60C-4DA7-A602-DB459E38F58F}" srcOrd="0" destOrd="0" parTransId="{41E6A6E0-963F-42F9-AB6F-24DF03BB0888}" sibTransId="{4DE6CD30-11B4-4F05-8A1D-B5FFEAB0034F}"/>
    <dgm:cxn modelId="{5AF637CA-19FB-41F0-9564-7CC2FB0576AD}" type="presOf" srcId="{A65F07BD-8AB0-46F7-B4E4-1EF34B262440}" destId="{FD75B450-8499-47DE-B1EE-C7E23746B94E}" srcOrd="1" destOrd="0" presId="urn:microsoft.com/office/officeart/2005/8/layout/venn1"/>
    <dgm:cxn modelId="{78D249F1-3B24-4F39-B59C-4A3A913264A5}" type="presOf" srcId="{45804375-F60C-4DA7-A602-DB459E38F58F}" destId="{91331B23-3F5A-4435-BF5D-D804EE47C2CB}" srcOrd="0" destOrd="0" presId="urn:microsoft.com/office/officeart/2005/8/layout/venn1"/>
    <dgm:cxn modelId="{B1958EFA-E0C5-4D8C-BEF0-2A2B78B8611B}" type="presParOf" srcId="{B8181B65-83D6-492D-BD8D-10DA9953358C}" destId="{91331B23-3F5A-4435-BF5D-D804EE47C2CB}" srcOrd="0" destOrd="0" presId="urn:microsoft.com/office/officeart/2005/8/layout/venn1"/>
    <dgm:cxn modelId="{28331970-C0F5-4283-9276-86509C002535}" type="presParOf" srcId="{B8181B65-83D6-492D-BD8D-10DA9953358C}" destId="{D2ED241B-AE55-433B-B58A-E9BBB77EBF8F}" srcOrd="1" destOrd="0" presId="urn:microsoft.com/office/officeart/2005/8/layout/venn1"/>
    <dgm:cxn modelId="{DCF6B661-A397-4787-82A6-F968B91CA2F1}" type="presParOf" srcId="{B8181B65-83D6-492D-BD8D-10DA9953358C}" destId="{AADD1E2E-6F79-45BD-9BB5-CDAF734F79EA}" srcOrd="2" destOrd="0" presId="urn:microsoft.com/office/officeart/2005/8/layout/venn1"/>
    <dgm:cxn modelId="{B845E657-BF2F-4E16-9604-E4AB72196E48}" type="presParOf" srcId="{B8181B65-83D6-492D-BD8D-10DA9953358C}" destId="{FD75B450-8499-47DE-B1EE-C7E23746B94E}" srcOrd="3" destOrd="0" presId="urn:microsoft.com/office/officeart/2005/8/layout/venn1"/>
    <dgm:cxn modelId="{3D5EEB57-FEE7-4C47-9F3B-AE29E2753420}" type="presParOf" srcId="{B8181B65-83D6-492D-BD8D-10DA9953358C}" destId="{49327486-F600-411B-859B-8AAFFFE69932}" srcOrd="4" destOrd="0" presId="urn:microsoft.com/office/officeart/2005/8/layout/venn1"/>
    <dgm:cxn modelId="{7869402E-09E6-4776-BB2B-F8870C062F44}" type="presParOf" srcId="{B8181B65-83D6-492D-BD8D-10DA9953358C}" destId="{24ADC315-C253-43E2-AF2F-8052861DAB1C}"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1837690" y="1166899"/>
          <a:ext cx="1426209" cy="1426209"/>
        </a:xfrm>
        <a:prstGeom prst="gear9">
          <a:avLst/>
        </a:prstGeom>
        <a:solidFill>
          <a:srgbClr val="00AEE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CORE CONCERNS </a:t>
          </a:r>
        </a:p>
        <a:p>
          <a:pPr marL="0" lvl="0" indent="0" algn="ctr" defTabSz="444500">
            <a:lnSpc>
              <a:spcPct val="90000"/>
            </a:lnSpc>
            <a:spcBef>
              <a:spcPct val="0"/>
            </a:spcBef>
            <a:spcAft>
              <a:spcPct val="35000"/>
            </a:spcAft>
            <a:buNone/>
          </a:pPr>
          <a:r>
            <a:rPr lang="en-US" sz="1000" kern="1200" dirty="0"/>
            <a:t>INFORMING BEHAVIOR</a:t>
          </a:r>
        </a:p>
      </dsp:txBody>
      <dsp:txXfrm>
        <a:off x="2124421" y="1500982"/>
        <a:ext cx="852747" cy="733101"/>
      </dsp:txXfrm>
    </dsp:sp>
    <dsp:sp modelId="{2BA5E33B-8D54-4B5D-9485-4C797BB81FA4}">
      <dsp:nvSpPr>
        <dsp:cNvPr id="0" name=""/>
        <dsp:cNvSpPr/>
      </dsp:nvSpPr>
      <dsp:spPr>
        <a:xfrm>
          <a:off x="914403" y="824157"/>
          <a:ext cx="1224227" cy="1048518"/>
        </a:xfrm>
        <a:prstGeom prst="gear6">
          <a:avLst/>
        </a:prstGeom>
        <a:solidFill>
          <a:srgbClr val="0089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EMOTIONS TRIGGERED</a:t>
          </a:r>
        </a:p>
      </dsp:txBody>
      <dsp:txXfrm>
        <a:off x="1203912" y="1089720"/>
        <a:ext cx="645209" cy="517392"/>
      </dsp:txXfrm>
    </dsp:sp>
    <dsp:sp modelId="{C53E287B-3C15-4A1D-8D4D-6DB4E675BBFC}">
      <dsp:nvSpPr>
        <dsp:cNvPr id="0" name=""/>
        <dsp:cNvSpPr/>
      </dsp:nvSpPr>
      <dsp:spPr>
        <a:xfrm rot="20700000">
          <a:off x="1623634" y="148966"/>
          <a:ext cx="1016287" cy="1016287"/>
        </a:xfrm>
        <a:prstGeom prst="gear6">
          <a:avLst/>
        </a:prstGeom>
        <a:solidFill>
          <a:srgbClr val="0060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EVENT</a:t>
          </a:r>
        </a:p>
      </dsp:txBody>
      <dsp:txXfrm rot="-20700000">
        <a:off x="1846535" y="371868"/>
        <a:ext cx="570483" cy="570483"/>
      </dsp:txXfrm>
    </dsp:sp>
    <dsp:sp modelId="{5F0B57B6-EC39-47FA-BC8B-491D9C7C53BC}">
      <dsp:nvSpPr>
        <dsp:cNvPr id="0" name=""/>
        <dsp:cNvSpPr/>
      </dsp:nvSpPr>
      <dsp:spPr>
        <a:xfrm>
          <a:off x="1711360" y="960995"/>
          <a:ext cx="1825548" cy="1825548"/>
        </a:xfrm>
        <a:prstGeom prst="circularArrow">
          <a:avLst>
            <a:gd name="adj1" fmla="val 4688"/>
            <a:gd name="adj2" fmla="val 299029"/>
            <a:gd name="adj3" fmla="val 2459608"/>
            <a:gd name="adj4" fmla="val 15988986"/>
            <a:gd name="adj5" fmla="val 5469"/>
          </a:avLst>
        </a:prstGeom>
        <a:solidFill>
          <a:srgbClr val="00AEEF"/>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824201" y="607163"/>
          <a:ext cx="1326375" cy="1326375"/>
        </a:xfrm>
        <a:prstGeom prst="leftCircularArrow">
          <a:avLst>
            <a:gd name="adj1" fmla="val 6452"/>
            <a:gd name="adj2" fmla="val 429999"/>
            <a:gd name="adj3" fmla="val 10489124"/>
            <a:gd name="adj4" fmla="val 14837806"/>
            <a:gd name="adj5" fmla="val 7527"/>
          </a:avLst>
        </a:prstGeom>
        <a:solidFill>
          <a:srgbClr val="0089D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1353779" y="-101530"/>
          <a:ext cx="1430099" cy="1430099"/>
        </a:xfrm>
        <a:prstGeom prst="circularArrow">
          <a:avLst>
            <a:gd name="adj1" fmla="val 5984"/>
            <a:gd name="adj2" fmla="val 394124"/>
            <a:gd name="adj3" fmla="val 13313824"/>
            <a:gd name="adj4" fmla="val 10508221"/>
            <a:gd name="adj5" fmla="val 6981"/>
          </a:avLst>
        </a:prstGeom>
        <a:solidFill>
          <a:srgbClr val="0060AF"/>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BAAF9-FE24-4744-A112-60AC5B816A04}">
      <dsp:nvSpPr>
        <dsp:cNvPr id="0" name=""/>
        <dsp:cNvSpPr/>
      </dsp:nvSpPr>
      <dsp:spPr>
        <a:xfrm>
          <a:off x="4218889" y="1111814"/>
          <a:ext cx="1840353" cy="184069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25A8F0-972C-445C-B749-380B059E397A}">
      <dsp:nvSpPr>
        <dsp:cNvPr id="0" name=""/>
        <dsp:cNvSpPr/>
      </dsp:nvSpPr>
      <dsp:spPr>
        <a:xfrm>
          <a:off x="4279994" y="1173181"/>
          <a:ext cx="1718142" cy="171795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Problem-solving</a:t>
          </a:r>
        </a:p>
      </dsp:txBody>
      <dsp:txXfrm>
        <a:off x="4525614" y="1418650"/>
        <a:ext cx="1226902" cy="1227021"/>
      </dsp:txXfrm>
    </dsp:sp>
    <dsp:sp modelId="{7DEE0622-C1D8-44D4-A0B9-2381201BC6D0}">
      <dsp:nvSpPr>
        <dsp:cNvPr id="0" name=""/>
        <dsp:cNvSpPr/>
      </dsp:nvSpPr>
      <dsp:spPr>
        <a:xfrm rot="2700000">
          <a:off x="2319047" y="1114039"/>
          <a:ext cx="1835921" cy="1835921"/>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8995B8-9FA0-4389-8175-2D1BA07DA6AC}">
      <dsp:nvSpPr>
        <dsp:cNvPr id="0" name=""/>
        <dsp:cNvSpPr/>
      </dsp:nvSpPr>
      <dsp:spPr>
        <a:xfrm>
          <a:off x="2392007" y="1173181"/>
          <a:ext cx="1718142" cy="171795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Acknowledgement of other’s emotions</a:t>
          </a:r>
        </a:p>
      </dsp:txBody>
      <dsp:txXfrm>
        <a:off x="2637628" y="1418650"/>
        <a:ext cx="1226902" cy="1227021"/>
      </dsp:txXfrm>
    </dsp:sp>
    <dsp:sp modelId="{81D88DB8-DB5E-4451-816E-209B9C8ACE11}">
      <dsp:nvSpPr>
        <dsp:cNvPr id="0" name=""/>
        <dsp:cNvSpPr/>
      </dsp:nvSpPr>
      <dsp:spPr>
        <a:xfrm rot="2700000">
          <a:off x="416988" y="1114039"/>
          <a:ext cx="1835921" cy="1835921"/>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5324E1-8695-4F26-8F3E-AB0860BF78FE}">
      <dsp:nvSpPr>
        <dsp:cNvPr id="0" name=""/>
        <dsp:cNvSpPr/>
      </dsp:nvSpPr>
      <dsp:spPr>
        <a:xfrm>
          <a:off x="475877" y="1173181"/>
          <a:ext cx="1718142" cy="171795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Listening</a:t>
          </a:r>
        </a:p>
      </dsp:txBody>
      <dsp:txXfrm>
        <a:off x="721498" y="1418650"/>
        <a:ext cx="1226902" cy="122702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1898997" y="1487978"/>
          <a:ext cx="1818640" cy="1818640"/>
        </a:xfrm>
        <a:prstGeom prst="gear9">
          <a:avLst/>
        </a:prstGeom>
        <a:solidFill>
          <a:srgbClr val="00AEE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CORE CONCERNS </a:t>
          </a:r>
        </a:p>
        <a:p>
          <a:pPr marL="0" lvl="0" indent="0" algn="ctr" defTabSz="577850">
            <a:lnSpc>
              <a:spcPct val="90000"/>
            </a:lnSpc>
            <a:spcBef>
              <a:spcPct val="0"/>
            </a:spcBef>
            <a:spcAft>
              <a:spcPct val="35000"/>
            </a:spcAft>
            <a:buNone/>
          </a:pPr>
          <a:r>
            <a:rPr lang="en-US" sz="1300" kern="1200" dirty="0"/>
            <a:t>INFORMING BEHAVIOR</a:t>
          </a:r>
        </a:p>
      </dsp:txBody>
      <dsp:txXfrm>
        <a:off x="2264625" y="1913986"/>
        <a:ext cx="1087384" cy="934818"/>
      </dsp:txXfrm>
    </dsp:sp>
    <dsp:sp modelId="{2BA5E33B-8D54-4B5D-9485-4C797BB81FA4}">
      <dsp:nvSpPr>
        <dsp:cNvPr id="0" name=""/>
        <dsp:cNvSpPr/>
      </dsp:nvSpPr>
      <dsp:spPr>
        <a:xfrm>
          <a:off x="651165" y="866552"/>
          <a:ext cx="1702075" cy="1705778"/>
        </a:xfrm>
        <a:prstGeom prst="gear6">
          <a:avLst/>
        </a:prstGeom>
        <a:solidFill>
          <a:srgbClr val="0089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EMOTIONS TRIGGERED</a:t>
          </a:r>
        </a:p>
        <a:p>
          <a:pPr marL="0" lvl="0" indent="0" algn="ctr" defTabSz="444500">
            <a:lnSpc>
              <a:spcPct val="90000"/>
            </a:lnSpc>
            <a:spcBef>
              <a:spcPct val="0"/>
            </a:spcBef>
            <a:spcAft>
              <a:spcPct val="35000"/>
            </a:spcAft>
            <a:buNone/>
          </a:pPr>
          <a:r>
            <a:rPr lang="en-US" sz="1000" kern="1200" dirty="0"/>
            <a:t>POSITION EXPRESSED</a:t>
          </a:r>
        </a:p>
      </dsp:txBody>
      <dsp:txXfrm>
        <a:off x="1079668" y="1298191"/>
        <a:ext cx="845069" cy="842500"/>
      </dsp:txXfrm>
    </dsp:sp>
    <dsp:sp modelId="{C53E287B-3C15-4A1D-8D4D-6DB4E675BBFC}">
      <dsp:nvSpPr>
        <dsp:cNvPr id="0" name=""/>
        <dsp:cNvSpPr/>
      </dsp:nvSpPr>
      <dsp:spPr>
        <a:xfrm rot="20700000">
          <a:off x="1723018" y="145626"/>
          <a:ext cx="1295924" cy="1295924"/>
        </a:xfrm>
        <a:prstGeom prst="gear6">
          <a:avLst/>
        </a:prstGeom>
        <a:solidFill>
          <a:srgbClr val="0060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EVENT</a:t>
          </a:r>
        </a:p>
      </dsp:txBody>
      <dsp:txXfrm rot="-20700000">
        <a:off x="2007253" y="429860"/>
        <a:ext cx="727456" cy="727456"/>
      </dsp:txXfrm>
    </dsp:sp>
    <dsp:sp modelId="{5F0B57B6-EC39-47FA-BC8B-491D9C7C53BC}">
      <dsp:nvSpPr>
        <dsp:cNvPr id="0" name=""/>
        <dsp:cNvSpPr/>
      </dsp:nvSpPr>
      <dsp:spPr>
        <a:xfrm>
          <a:off x="1749656" y="1218909"/>
          <a:ext cx="2327859" cy="2327859"/>
        </a:xfrm>
        <a:prstGeom prst="circularArrow">
          <a:avLst>
            <a:gd name="adj1" fmla="val 4687"/>
            <a:gd name="adj2" fmla="val 299029"/>
            <a:gd name="adj3" fmla="val 2490546"/>
            <a:gd name="adj4" fmla="val 15917612"/>
            <a:gd name="adj5" fmla="val 5469"/>
          </a:avLst>
        </a:prstGeom>
        <a:solidFill>
          <a:srgbClr val="00AEEF"/>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509659" y="644590"/>
          <a:ext cx="1691335" cy="1691335"/>
        </a:xfrm>
        <a:prstGeom prst="leftCircularArrow">
          <a:avLst>
            <a:gd name="adj1" fmla="val 6452"/>
            <a:gd name="adj2" fmla="val 429999"/>
            <a:gd name="adj3" fmla="val 10489124"/>
            <a:gd name="adj4" fmla="val 14837806"/>
            <a:gd name="adj5" fmla="val 7527"/>
          </a:avLst>
        </a:prstGeom>
        <a:solidFill>
          <a:srgbClr val="0089D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1503612" y="-189839"/>
          <a:ext cx="1823600" cy="1823600"/>
        </a:xfrm>
        <a:prstGeom prst="circularArrow">
          <a:avLst>
            <a:gd name="adj1" fmla="val 5984"/>
            <a:gd name="adj2" fmla="val 394124"/>
            <a:gd name="adj3" fmla="val 13313824"/>
            <a:gd name="adj4" fmla="val 10508221"/>
            <a:gd name="adj5" fmla="val 6981"/>
          </a:avLst>
        </a:prstGeom>
        <a:solidFill>
          <a:srgbClr val="0060AF"/>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2098155" y="1752946"/>
          <a:ext cx="2142490" cy="2142490"/>
        </a:xfrm>
        <a:prstGeom prst="gear9">
          <a:avLst/>
        </a:prstGeom>
        <a:solidFill>
          <a:srgbClr val="00AEE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CORE CONCERNS </a:t>
          </a:r>
        </a:p>
        <a:p>
          <a:pPr marL="0" lvl="0" indent="0" algn="ctr" defTabSz="622300">
            <a:lnSpc>
              <a:spcPct val="90000"/>
            </a:lnSpc>
            <a:spcBef>
              <a:spcPct val="0"/>
            </a:spcBef>
            <a:spcAft>
              <a:spcPct val="35000"/>
            </a:spcAft>
            <a:buNone/>
          </a:pPr>
          <a:r>
            <a:rPr lang="en-US" sz="1400" kern="1200" dirty="0"/>
            <a:t>INFORMING BEHAVIOR</a:t>
          </a:r>
        </a:p>
      </dsp:txBody>
      <dsp:txXfrm>
        <a:off x="2528891" y="2254814"/>
        <a:ext cx="1281018" cy="1101284"/>
      </dsp:txXfrm>
    </dsp:sp>
    <dsp:sp modelId="{2BA5E33B-8D54-4B5D-9485-4C797BB81FA4}">
      <dsp:nvSpPr>
        <dsp:cNvPr id="0" name=""/>
        <dsp:cNvSpPr/>
      </dsp:nvSpPr>
      <dsp:spPr>
        <a:xfrm>
          <a:off x="775857" y="1208761"/>
          <a:ext cx="1709691" cy="1633730"/>
        </a:xfrm>
        <a:prstGeom prst="gear6">
          <a:avLst/>
        </a:prstGeom>
        <a:solidFill>
          <a:srgbClr val="0089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EMOTIONS TRIGGERED</a:t>
          </a:r>
        </a:p>
      </dsp:txBody>
      <dsp:txXfrm>
        <a:off x="1198195" y="1622543"/>
        <a:ext cx="865015" cy="806166"/>
      </dsp:txXfrm>
    </dsp:sp>
    <dsp:sp modelId="{C53E287B-3C15-4A1D-8D4D-6DB4E675BBFC}">
      <dsp:nvSpPr>
        <dsp:cNvPr id="0" name=""/>
        <dsp:cNvSpPr/>
      </dsp:nvSpPr>
      <dsp:spPr>
        <a:xfrm rot="20700000">
          <a:off x="1776595" y="223782"/>
          <a:ext cx="1526693" cy="1526693"/>
        </a:xfrm>
        <a:prstGeom prst="gear6">
          <a:avLst/>
        </a:prstGeom>
        <a:solidFill>
          <a:srgbClr val="0060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EVENT</a:t>
          </a:r>
        </a:p>
      </dsp:txBody>
      <dsp:txXfrm rot="-20700000">
        <a:off x="2111443" y="558630"/>
        <a:ext cx="856996" cy="856996"/>
      </dsp:txXfrm>
    </dsp:sp>
    <dsp:sp modelId="{5F0B57B6-EC39-47FA-BC8B-491D9C7C53BC}">
      <dsp:nvSpPr>
        <dsp:cNvPr id="0" name=""/>
        <dsp:cNvSpPr/>
      </dsp:nvSpPr>
      <dsp:spPr>
        <a:xfrm>
          <a:off x="1930162" y="1431492"/>
          <a:ext cx="2742387" cy="2742387"/>
        </a:xfrm>
        <a:prstGeom prst="circularArrow">
          <a:avLst>
            <a:gd name="adj1" fmla="val 4687"/>
            <a:gd name="adj2" fmla="val 299029"/>
            <a:gd name="adj3" fmla="val 2508721"/>
            <a:gd name="adj4" fmla="val 15877408"/>
            <a:gd name="adj5" fmla="val 5469"/>
          </a:avLst>
        </a:prstGeom>
        <a:solidFill>
          <a:srgbClr val="00AEEF"/>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575666" y="903057"/>
          <a:ext cx="1992516" cy="1992516"/>
        </a:xfrm>
        <a:prstGeom prst="leftCircularArrow">
          <a:avLst>
            <a:gd name="adj1" fmla="val 6452"/>
            <a:gd name="adj2" fmla="val 429999"/>
            <a:gd name="adj3" fmla="val 10489124"/>
            <a:gd name="adj4" fmla="val 14837806"/>
            <a:gd name="adj5" fmla="val 7527"/>
          </a:avLst>
        </a:prstGeom>
        <a:solidFill>
          <a:srgbClr val="0089D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1371212" y="-161562"/>
          <a:ext cx="2148333" cy="2148333"/>
        </a:xfrm>
        <a:prstGeom prst="circularArrow">
          <a:avLst>
            <a:gd name="adj1" fmla="val 5984"/>
            <a:gd name="adj2" fmla="val 394124"/>
            <a:gd name="adj3" fmla="val 13313824"/>
            <a:gd name="adj4" fmla="val 10508221"/>
            <a:gd name="adj5" fmla="val 6981"/>
          </a:avLst>
        </a:prstGeom>
        <a:solidFill>
          <a:srgbClr val="0060AF"/>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2098155" y="1752946"/>
          <a:ext cx="2142490" cy="2142490"/>
        </a:xfrm>
        <a:prstGeom prst="gear9">
          <a:avLst/>
        </a:prstGeom>
        <a:solidFill>
          <a:srgbClr val="00AEE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CORE CONCERNS </a:t>
          </a:r>
        </a:p>
        <a:p>
          <a:pPr marL="0" lvl="0" indent="0" algn="ctr" defTabSz="711200">
            <a:lnSpc>
              <a:spcPct val="90000"/>
            </a:lnSpc>
            <a:spcBef>
              <a:spcPct val="0"/>
            </a:spcBef>
            <a:spcAft>
              <a:spcPct val="35000"/>
            </a:spcAft>
            <a:buNone/>
          </a:pPr>
          <a:r>
            <a:rPr lang="en-US" sz="1600" kern="1200" dirty="0"/>
            <a:t>INFORMING BEHAVIOR</a:t>
          </a:r>
        </a:p>
      </dsp:txBody>
      <dsp:txXfrm>
        <a:off x="2528891" y="2254814"/>
        <a:ext cx="1281018" cy="1101284"/>
      </dsp:txXfrm>
    </dsp:sp>
    <dsp:sp modelId="{2BA5E33B-8D54-4B5D-9485-4C797BB81FA4}">
      <dsp:nvSpPr>
        <dsp:cNvPr id="0" name=""/>
        <dsp:cNvSpPr/>
      </dsp:nvSpPr>
      <dsp:spPr>
        <a:xfrm>
          <a:off x="706580" y="1049430"/>
          <a:ext cx="1848244" cy="1952393"/>
        </a:xfrm>
        <a:prstGeom prst="gear6">
          <a:avLst/>
        </a:prstGeom>
        <a:solidFill>
          <a:srgbClr val="0089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EMOTIONS TRIGGERED</a:t>
          </a:r>
        </a:p>
      </dsp:txBody>
      <dsp:txXfrm>
        <a:off x="1171881" y="1532909"/>
        <a:ext cx="917642" cy="985435"/>
      </dsp:txXfrm>
    </dsp:sp>
    <dsp:sp modelId="{C53E287B-3C15-4A1D-8D4D-6DB4E675BBFC}">
      <dsp:nvSpPr>
        <dsp:cNvPr id="0" name=""/>
        <dsp:cNvSpPr/>
      </dsp:nvSpPr>
      <dsp:spPr>
        <a:xfrm rot="20700000">
          <a:off x="1776595" y="223782"/>
          <a:ext cx="1526693" cy="1526693"/>
        </a:xfrm>
        <a:prstGeom prst="gear6">
          <a:avLst/>
        </a:prstGeom>
        <a:solidFill>
          <a:srgbClr val="0060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EVENT</a:t>
          </a:r>
        </a:p>
      </dsp:txBody>
      <dsp:txXfrm rot="-20700000">
        <a:off x="2111443" y="558630"/>
        <a:ext cx="856996" cy="856996"/>
      </dsp:txXfrm>
    </dsp:sp>
    <dsp:sp modelId="{5F0B57B6-EC39-47FA-BC8B-491D9C7C53BC}">
      <dsp:nvSpPr>
        <dsp:cNvPr id="0" name=""/>
        <dsp:cNvSpPr/>
      </dsp:nvSpPr>
      <dsp:spPr>
        <a:xfrm>
          <a:off x="1930162" y="1431492"/>
          <a:ext cx="2742387" cy="2742387"/>
        </a:xfrm>
        <a:prstGeom prst="circularArrow">
          <a:avLst>
            <a:gd name="adj1" fmla="val 4687"/>
            <a:gd name="adj2" fmla="val 299029"/>
            <a:gd name="adj3" fmla="val 2508721"/>
            <a:gd name="adj4" fmla="val 15877408"/>
            <a:gd name="adj5" fmla="val 5469"/>
          </a:avLst>
        </a:prstGeom>
        <a:solidFill>
          <a:srgbClr val="00AEEF"/>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575666" y="903057"/>
          <a:ext cx="1992516" cy="1992516"/>
        </a:xfrm>
        <a:prstGeom prst="leftCircularArrow">
          <a:avLst>
            <a:gd name="adj1" fmla="val 6452"/>
            <a:gd name="adj2" fmla="val 429999"/>
            <a:gd name="adj3" fmla="val 10489124"/>
            <a:gd name="adj4" fmla="val 14837806"/>
            <a:gd name="adj5" fmla="val 7527"/>
          </a:avLst>
        </a:prstGeom>
        <a:solidFill>
          <a:srgbClr val="0089D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1371212" y="-161562"/>
          <a:ext cx="2148333" cy="2148333"/>
        </a:xfrm>
        <a:prstGeom prst="circularArrow">
          <a:avLst>
            <a:gd name="adj1" fmla="val 5984"/>
            <a:gd name="adj2" fmla="val 394124"/>
            <a:gd name="adj3" fmla="val 13313824"/>
            <a:gd name="adj4" fmla="val 10508221"/>
            <a:gd name="adj5" fmla="val 6981"/>
          </a:avLst>
        </a:prstGeom>
        <a:solidFill>
          <a:srgbClr val="0060AF"/>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1452649" y="1327958"/>
          <a:ext cx="1623060" cy="1623060"/>
        </a:xfrm>
        <a:prstGeom prst="gear9">
          <a:avLst/>
        </a:prstGeom>
        <a:solidFill>
          <a:srgbClr val="FCAF1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CORE CONCERNS </a:t>
          </a:r>
        </a:p>
        <a:p>
          <a:pPr marL="0" lvl="0" indent="0" algn="ctr" defTabSz="533400">
            <a:lnSpc>
              <a:spcPct val="90000"/>
            </a:lnSpc>
            <a:spcBef>
              <a:spcPct val="0"/>
            </a:spcBef>
            <a:spcAft>
              <a:spcPct val="35000"/>
            </a:spcAft>
            <a:buNone/>
          </a:pPr>
          <a:r>
            <a:rPr lang="en-US" sz="1200" kern="1200" dirty="0"/>
            <a:t>INFORMING BEHAVIOR</a:t>
          </a:r>
        </a:p>
      </dsp:txBody>
      <dsp:txXfrm>
        <a:off x="1778956" y="1708152"/>
        <a:ext cx="970446" cy="834286"/>
      </dsp:txXfrm>
    </dsp:sp>
    <dsp:sp modelId="{2BA5E33B-8D54-4B5D-9485-4C797BB81FA4}">
      <dsp:nvSpPr>
        <dsp:cNvPr id="0" name=""/>
        <dsp:cNvSpPr/>
      </dsp:nvSpPr>
      <dsp:spPr>
        <a:xfrm>
          <a:off x="374075" y="838478"/>
          <a:ext cx="1448903" cy="1392101"/>
        </a:xfrm>
        <a:prstGeom prst="gear6">
          <a:avLst/>
        </a:prstGeom>
        <a:solidFill>
          <a:srgbClr val="F4792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THEIR EMOTIONS TRIGGERED</a:t>
          </a:r>
        </a:p>
      </dsp:txBody>
      <dsp:txXfrm>
        <a:off x="732797" y="1191062"/>
        <a:ext cx="731459" cy="686933"/>
      </dsp:txXfrm>
    </dsp:sp>
    <dsp:sp modelId="{C53E287B-3C15-4A1D-8D4D-6DB4E675BBFC}">
      <dsp:nvSpPr>
        <dsp:cNvPr id="0" name=""/>
        <dsp:cNvSpPr/>
      </dsp:nvSpPr>
      <dsp:spPr>
        <a:xfrm rot="20700000">
          <a:off x="1264461" y="129965"/>
          <a:ext cx="1156558" cy="1156558"/>
        </a:xfrm>
        <a:prstGeom prst="gear6">
          <a:avLst/>
        </a:prstGeom>
        <a:solidFill>
          <a:srgbClr val="DD582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EVENT</a:t>
          </a:r>
        </a:p>
      </dsp:txBody>
      <dsp:txXfrm rot="-20700000">
        <a:off x="1518129" y="383632"/>
        <a:ext cx="649224" cy="649224"/>
      </dsp:txXfrm>
    </dsp:sp>
    <dsp:sp modelId="{5F0B57B6-EC39-47FA-BC8B-491D9C7C53BC}">
      <dsp:nvSpPr>
        <dsp:cNvPr id="0" name=""/>
        <dsp:cNvSpPr/>
      </dsp:nvSpPr>
      <dsp:spPr>
        <a:xfrm>
          <a:off x="1314706" y="1090425"/>
          <a:ext cx="2077517" cy="2077517"/>
        </a:xfrm>
        <a:prstGeom prst="circularArrow">
          <a:avLst>
            <a:gd name="adj1" fmla="val 4688"/>
            <a:gd name="adj2" fmla="val 299029"/>
            <a:gd name="adj3" fmla="val 2476670"/>
            <a:gd name="adj4" fmla="val 15949144"/>
            <a:gd name="adj5" fmla="val 5469"/>
          </a:avLst>
        </a:prstGeom>
        <a:solidFill>
          <a:srgbClr val="FCAF17"/>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299275" y="688482"/>
          <a:ext cx="1509446" cy="1509446"/>
        </a:xfrm>
        <a:prstGeom prst="leftCircularArrow">
          <a:avLst>
            <a:gd name="adj1" fmla="val 6452"/>
            <a:gd name="adj2" fmla="val 429999"/>
            <a:gd name="adj3" fmla="val 10489124"/>
            <a:gd name="adj4" fmla="val 14837806"/>
            <a:gd name="adj5" fmla="val 7527"/>
          </a:avLst>
        </a:prstGeom>
        <a:solidFill>
          <a:srgbClr val="F4792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901948" y="-118028"/>
          <a:ext cx="1627486" cy="1627486"/>
        </a:xfrm>
        <a:prstGeom prst="circularArrow">
          <a:avLst>
            <a:gd name="adj1" fmla="val 5984"/>
            <a:gd name="adj2" fmla="val 394124"/>
            <a:gd name="adj3" fmla="val 13313824"/>
            <a:gd name="adj4" fmla="val 10508221"/>
            <a:gd name="adj5" fmla="val 6981"/>
          </a:avLst>
        </a:prstGeom>
        <a:solidFill>
          <a:srgbClr val="DD5828"/>
        </a:solidFill>
        <a:ln>
          <a:solidFill>
            <a:srgbClr val="DD5828"/>
          </a:solid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2098155" y="1752946"/>
          <a:ext cx="2142490" cy="2142490"/>
        </a:xfrm>
        <a:prstGeom prst="gear9">
          <a:avLst/>
        </a:prstGeom>
        <a:solidFill>
          <a:srgbClr val="00AEE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CORE CONCERNS </a:t>
          </a:r>
        </a:p>
        <a:p>
          <a:pPr marL="0" lvl="0" indent="0" algn="ctr" defTabSz="711200">
            <a:lnSpc>
              <a:spcPct val="90000"/>
            </a:lnSpc>
            <a:spcBef>
              <a:spcPct val="0"/>
            </a:spcBef>
            <a:spcAft>
              <a:spcPct val="35000"/>
            </a:spcAft>
            <a:buNone/>
          </a:pPr>
          <a:r>
            <a:rPr lang="en-US" sz="1600" kern="1200" dirty="0"/>
            <a:t>INFORMING BEHAVIOR</a:t>
          </a:r>
        </a:p>
      </dsp:txBody>
      <dsp:txXfrm>
        <a:off x="2528891" y="2254814"/>
        <a:ext cx="1281018" cy="1101284"/>
      </dsp:txXfrm>
    </dsp:sp>
    <dsp:sp modelId="{2BA5E33B-8D54-4B5D-9485-4C797BB81FA4}">
      <dsp:nvSpPr>
        <dsp:cNvPr id="0" name=""/>
        <dsp:cNvSpPr/>
      </dsp:nvSpPr>
      <dsp:spPr>
        <a:xfrm>
          <a:off x="761997" y="1187983"/>
          <a:ext cx="1737411" cy="1675287"/>
        </a:xfrm>
        <a:prstGeom prst="gear6">
          <a:avLst/>
        </a:prstGeom>
        <a:solidFill>
          <a:srgbClr val="0089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EMOTIONS TRIGGERED</a:t>
          </a:r>
        </a:p>
        <a:p>
          <a:pPr marL="0" lvl="0" indent="0" algn="ctr" defTabSz="444500">
            <a:lnSpc>
              <a:spcPct val="90000"/>
            </a:lnSpc>
            <a:spcBef>
              <a:spcPct val="0"/>
            </a:spcBef>
            <a:spcAft>
              <a:spcPct val="35000"/>
            </a:spcAft>
            <a:buNone/>
          </a:pPr>
          <a:r>
            <a:rPr lang="en-US" sz="1000" kern="1200" dirty="0"/>
            <a:t>POSITION EXPRESSED</a:t>
          </a:r>
        </a:p>
      </dsp:txBody>
      <dsp:txXfrm>
        <a:off x="1192786" y="1612291"/>
        <a:ext cx="875833" cy="826671"/>
      </dsp:txXfrm>
    </dsp:sp>
    <dsp:sp modelId="{C53E287B-3C15-4A1D-8D4D-6DB4E675BBFC}">
      <dsp:nvSpPr>
        <dsp:cNvPr id="0" name=""/>
        <dsp:cNvSpPr/>
      </dsp:nvSpPr>
      <dsp:spPr>
        <a:xfrm rot="20700000">
          <a:off x="1832016" y="171558"/>
          <a:ext cx="1526693" cy="1526693"/>
        </a:xfrm>
        <a:prstGeom prst="gear6">
          <a:avLst/>
        </a:prstGeom>
        <a:solidFill>
          <a:srgbClr val="0060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EVENT</a:t>
          </a:r>
        </a:p>
      </dsp:txBody>
      <dsp:txXfrm rot="-20700000">
        <a:off x="2166864" y="506406"/>
        <a:ext cx="856996" cy="856996"/>
      </dsp:txXfrm>
    </dsp:sp>
    <dsp:sp modelId="{5F0B57B6-EC39-47FA-BC8B-491D9C7C53BC}">
      <dsp:nvSpPr>
        <dsp:cNvPr id="0" name=""/>
        <dsp:cNvSpPr/>
      </dsp:nvSpPr>
      <dsp:spPr>
        <a:xfrm>
          <a:off x="1930162" y="1431492"/>
          <a:ext cx="2742387" cy="2742387"/>
        </a:xfrm>
        <a:prstGeom prst="circularArrow">
          <a:avLst>
            <a:gd name="adj1" fmla="val 4687"/>
            <a:gd name="adj2" fmla="val 299029"/>
            <a:gd name="adj3" fmla="val 2508721"/>
            <a:gd name="adj4" fmla="val 15877408"/>
            <a:gd name="adj5" fmla="val 5469"/>
          </a:avLst>
        </a:prstGeom>
        <a:solidFill>
          <a:srgbClr val="00AEEF"/>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575666" y="903057"/>
          <a:ext cx="1992516" cy="1992516"/>
        </a:xfrm>
        <a:prstGeom prst="leftCircularArrow">
          <a:avLst>
            <a:gd name="adj1" fmla="val 6452"/>
            <a:gd name="adj2" fmla="val 429999"/>
            <a:gd name="adj3" fmla="val 10489124"/>
            <a:gd name="adj4" fmla="val 14837806"/>
            <a:gd name="adj5" fmla="val 7527"/>
          </a:avLst>
        </a:prstGeom>
        <a:solidFill>
          <a:srgbClr val="0089D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1371212" y="-161562"/>
          <a:ext cx="2148333" cy="2148333"/>
        </a:xfrm>
        <a:prstGeom prst="circularArrow">
          <a:avLst>
            <a:gd name="adj1" fmla="val 5984"/>
            <a:gd name="adj2" fmla="val 394124"/>
            <a:gd name="adj3" fmla="val 13313824"/>
            <a:gd name="adj4" fmla="val 10508221"/>
            <a:gd name="adj5" fmla="val 6981"/>
          </a:avLst>
        </a:prstGeom>
        <a:solidFill>
          <a:srgbClr val="0060AF"/>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2098155" y="1752946"/>
          <a:ext cx="2142490" cy="2142490"/>
        </a:xfrm>
        <a:prstGeom prst="gear9">
          <a:avLst/>
        </a:prstGeom>
        <a:solidFill>
          <a:srgbClr val="00AEE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CORE CONCERNS </a:t>
          </a:r>
        </a:p>
        <a:p>
          <a:pPr marL="0" lvl="0" indent="0" algn="ctr" defTabSz="622300">
            <a:lnSpc>
              <a:spcPct val="90000"/>
            </a:lnSpc>
            <a:spcBef>
              <a:spcPct val="0"/>
            </a:spcBef>
            <a:spcAft>
              <a:spcPct val="35000"/>
            </a:spcAft>
            <a:buNone/>
          </a:pPr>
          <a:r>
            <a:rPr lang="en-US" sz="1400" kern="1200" dirty="0"/>
            <a:t>INFORMING BEHAVIOR</a:t>
          </a:r>
        </a:p>
      </dsp:txBody>
      <dsp:txXfrm>
        <a:off x="2528891" y="2254814"/>
        <a:ext cx="1281018" cy="1101284"/>
      </dsp:txXfrm>
    </dsp:sp>
    <dsp:sp modelId="{2BA5E33B-8D54-4B5D-9485-4C797BB81FA4}">
      <dsp:nvSpPr>
        <dsp:cNvPr id="0" name=""/>
        <dsp:cNvSpPr/>
      </dsp:nvSpPr>
      <dsp:spPr>
        <a:xfrm>
          <a:off x="775857" y="1208761"/>
          <a:ext cx="1709691" cy="1633730"/>
        </a:xfrm>
        <a:prstGeom prst="gear6">
          <a:avLst/>
        </a:prstGeom>
        <a:solidFill>
          <a:srgbClr val="0089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EMOTIONS TRIGGERED</a:t>
          </a:r>
        </a:p>
      </dsp:txBody>
      <dsp:txXfrm>
        <a:off x="1198195" y="1622543"/>
        <a:ext cx="865015" cy="806166"/>
      </dsp:txXfrm>
    </dsp:sp>
    <dsp:sp modelId="{C53E287B-3C15-4A1D-8D4D-6DB4E675BBFC}">
      <dsp:nvSpPr>
        <dsp:cNvPr id="0" name=""/>
        <dsp:cNvSpPr/>
      </dsp:nvSpPr>
      <dsp:spPr>
        <a:xfrm rot="20700000">
          <a:off x="1776595" y="223782"/>
          <a:ext cx="1526693" cy="1526693"/>
        </a:xfrm>
        <a:prstGeom prst="gear6">
          <a:avLst/>
        </a:prstGeom>
        <a:solidFill>
          <a:srgbClr val="0060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EVENT</a:t>
          </a:r>
        </a:p>
      </dsp:txBody>
      <dsp:txXfrm rot="-20700000">
        <a:off x="2111443" y="558630"/>
        <a:ext cx="856996" cy="856996"/>
      </dsp:txXfrm>
    </dsp:sp>
    <dsp:sp modelId="{5F0B57B6-EC39-47FA-BC8B-491D9C7C53BC}">
      <dsp:nvSpPr>
        <dsp:cNvPr id="0" name=""/>
        <dsp:cNvSpPr/>
      </dsp:nvSpPr>
      <dsp:spPr>
        <a:xfrm>
          <a:off x="1930162" y="1431492"/>
          <a:ext cx="2742387" cy="2742387"/>
        </a:xfrm>
        <a:prstGeom prst="circularArrow">
          <a:avLst>
            <a:gd name="adj1" fmla="val 4687"/>
            <a:gd name="adj2" fmla="val 299029"/>
            <a:gd name="adj3" fmla="val 2508721"/>
            <a:gd name="adj4" fmla="val 15877408"/>
            <a:gd name="adj5" fmla="val 5469"/>
          </a:avLst>
        </a:prstGeom>
        <a:solidFill>
          <a:srgbClr val="00AEEF"/>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575666" y="903057"/>
          <a:ext cx="1992516" cy="1992516"/>
        </a:xfrm>
        <a:prstGeom prst="leftCircularArrow">
          <a:avLst>
            <a:gd name="adj1" fmla="val 6452"/>
            <a:gd name="adj2" fmla="val 429999"/>
            <a:gd name="adj3" fmla="val 10489124"/>
            <a:gd name="adj4" fmla="val 14837806"/>
            <a:gd name="adj5" fmla="val 7527"/>
          </a:avLst>
        </a:prstGeom>
        <a:solidFill>
          <a:srgbClr val="0089D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1371212" y="-161562"/>
          <a:ext cx="2148333" cy="2148333"/>
        </a:xfrm>
        <a:prstGeom prst="circularArrow">
          <a:avLst>
            <a:gd name="adj1" fmla="val 5984"/>
            <a:gd name="adj2" fmla="val 394124"/>
            <a:gd name="adj3" fmla="val 13313824"/>
            <a:gd name="adj4" fmla="val 10508221"/>
            <a:gd name="adj5" fmla="val 6981"/>
          </a:avLst>
        </a:prstGeom>
        <a:solidFill>
          <a:srgbClr val="0060AF"/>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2098155" y="1752946"/>
          <a:ext cx="2142490" cy="2142490"/>
        </a:xfrm>
        <a:prstGeom prst="gear9">
          <a:avLst/>
        </a:prstGeom>
        <a:solidFill>
          <a:srgbClr val="00AEE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CORE CONCERNS </a:t>
          </a:r>
        </a:p>
        <a:p>
          <a:pPr marL="0" lvl="0" indent="0" algn="ctr" defTabSz="711200">
            <a:lnSpc>
              <a:spcPct val="90000"/>
            </a:lnSpc>
            <a:spcBef>
              <a:spcPct val="0"/>
            </a:spcBef>
            <a:spcAft>
              <a:spcPct val="35000"/>
            </a:spcAft>
            <a:buNone/>
          </a:pPr>
          <a:r>
            <a:rPr lang="en-US" sz="1600" kern="1200" dirty="0"/>
            <a:t>INFORMING BEHAVIOR</a:t>
          </a:r>
        </a:p>
      </dsp:txBody>
      <dsp:txXfrm>
        <a:off x="2528891" y="2254814"/>
        <a:ext cx="1281018" cy="1101284"/>
      </dsp:txXfrm>
    </dsp:sp>
    <dsp:sp modelId="{2BA5E33B-8D54-4B5D-9485-4C797BB81FA4}">
      <dsp:nvSpPr>
        <dsp:cNvPr id="0" name=""/>
        <dsp:cNvSpPr/>
      </dsp:nvSpPr>
      <dsp:spPr>
        <a:xfrm>
          <a:off x="706580" y="1049430"/>
          <a:ext cx="1848244" cy="1952393"/>
        </a:xfrm>
        <a:prstGeom prst="gear6">
          <a:avLst/>
        </a:prstGeom>
        <a:solidFill>
          <a:srgbClr val="0089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EMOTIONS TRIGGERED</a:t>
          </a:r>
        </a:p>
      </dsp:txBody>
      <dsp:txXfrm>
        <a:off x="1171881" y="1532909"/>
        <a:ext cx="917642" cy="985435"/>
      </dsp:txXfrm>
    </dsp:sp>
    <dsp:sp modelId="{C53E287B-3C15-4A1D-8D4D-6DB4E675BBFC}">
      <dsp:nvSpPr>
        <dsp:cNvPr id="0" name=""/>
        <dsp:cNvSpPr/>
      </dsp:nvSpPr>
      <dsp:spPr>
        <a:xfrm rot="20700000">
          <a:off x="1776595" y="223782"/>
          <a:ext cx="1526693" cy="1526693"/>
        </a:xfrm>
        <a:prstGeom prst="gear6">
          <a:avLst/>
        </a:prstGeom>
        <a:solidFill>
          <a:srgbClr val="0060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EVENT</a:t>
          </a:r>
        </a:p>
      </dsp:txBody>
      <dsp:txXfrm rot="-20700000">
        <a:off x="2111443" y="558630"/>
        <a:ext cx="856996" cy="856996"/>
      </dsp:txXfrm>
    </dsp:sp>
    <dsp:sp modelId="{5F0B57B6-EC39-47FA-BC8B-491D9C7C53BC}">
      <dsp:nvSpPr>
        <dsp:cNvPr id="0" name=""/>
        <dsp:cNvSpPr/>
      </dsp:nvSpPr>
      <dsp:spPr>
        <a:xfrm>
          <a:off x="1930162" y="1431492"/>
          <a:ext cx="2742387" cy="2742387"/>
        </a:xfrm>
        <a:prstGeom prst="circularArrow">
          <a:avLst>
            <a:gd name="adj1" fmla="val 4687"/>
            <a:gd name="adj2" fmla="val 299029"/>
            <a:gd name="adj3" fmla="val 2508721"/>
            <a:gd name="adj4" fmla="val 15877408"/>
            <a:gd name="adj5" fmla="val 5469"/>
          </a:avLst>
        </a:prstGeom>
        <a:solidFill>
          <a:srgbClr val="00AEEF"/>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575666" y="903057"/>
          <a:ext cx="1992516" cy="1992516"/>
        </a:xfrm>
        <a:prstGeom prst="leftCircularArrow">
          <a:avLst>
            <a:gd name="adj1" fmla="val 6452"/>
            <a:gd name="adj2" fmla="val 429999"/>
            <a:gd name="adj3" fmla="val 10489124"/>
            <a:gd name="adj4" fmla="val 14837806"/>
            <a:gd name="adj5" fmla="val 7527"/>
          </a:avLst>
        </a:prstGeom>
        <a:solidFill>
          <a:srgbClr val="0089D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1371212" y="-161562"/>
          <a:ext cx="2148333" cy="2148333"/>
        </a:xfrm>
        <a:prstGeom prst="circularArrow">
          <a:avLst>
            <a:gd name="adj1" fmla="val 5984"/>
            <a:gd name="adj2" fmla="val 394124"/>
            <a:gd name="adj3" fmla="val 13313824"/>
            <a:gd name="adj4" fmla="val 10508221"/>
            <a:gd name="adj5" fmla="val 6981"/>
          </a:avLst>
        </a:prstGeom>
        <a:solidFill>
          <a:srgbClr val="0060AF"/>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E4F0A-8BAB-4EE1-BC3D-00F8A2F5D98A}">
      <dsp:nvSpPr>
        <dsp:cNvPr id="0" name=""/>
        <dsp:cNvSpPr/>
      </dsp:nvSpPr>
      <dsp:spPr>
        <a:xfrm>
          <a:off x="1894260" y="1521"/>
          <a:ext cx="949733" cy="949733"/>
        </a:xfrm>
        <a:prstGeom prst="ellipse">
          <a:avLst/>
        </a:prstGeom>
        <a:solidFill>
          <a:srgbClr val="DD5828"/>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Upbringing</a:t>
          </a:r>
        </a:p>
      </dsp:txBody>
      <dsp:txXfrm>
        <a:off x="2033345" y="140606"/>
        <a:ext cx="671563" cy="671563"/>
      </dsp:txXfrm>
    </dsp:sp>
    <dsp:sp modelId="{6FA7D04F-3FE6-4C17-BF7A-6B05B4BBC425}">
      <dsp:nvSpPr>
        <dsp:cNvPr id="0" name=""/>
        <dsp:cNvSpPr/>
      </dsp:nvSpPr>
      <dsp:spPr>
        <a:xfrm rot="2160000">
          <a:off x="2813976" y="731035"/>
          <a:ext cx="252464" cy="320534"/>
        </a:xfrm>
        <a:prstGeom prst="rightArrow">
          <a:avLst>
            <a:gd name="adj1" fmla="val 60000"/>
            <a:gd name="adj2" fmla="val 50000"/>
          </a:avLst>
        </a:prstGeom>
        <a:solidFill>
          <a:srgbClr val="DD5828"/>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21208" y="772883"/>
        <a:ext cx="176725" cy="192320"/>
      </dsp:txXfrm>
    </dsp:sp>
    <dsp:sp modelId="{DE78412D-BDBF-4C48-B663-C724F84EEF7C}">
      <dsp:nvSpPr>
        <dsp:cNvPr id="0" name=""/>
        <dsp:cNvSpPr/>
      </dsp:nvSpPr>
      <dsp:spPr>
        <a:xfrm>
          <a:off x="3047985" y="839751"/>
          <a:ext cx="949733" cy="949733"/>
        </a:xfrm>
        <a:prstGeom prst="ellipse">
          <a:avLst/>
        </a:prstGeom>
        <a:solidFill>
          <a:srgbClr val="F479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Environment</a:t>
          </a:r>
        </a:p>
      </dsp:txBody>
      <dsp:txXfrm>
        <a:off x="3187070" y="978836"/>
        <a:ext cx="671563" cy="671563"/>
      </dsp:txXfrm>
    </dsp:sp>
    <dsp:sp modelId="{8BE0D972-DC61-4FAA-BE3E-416DFB745879}">
      <dsp:nvSpPr>
        <dsp:cNvPr id="0" name=""/>
        <dsp:cNvSpPr/>
      </dsp:nvSpPr>
      <dsp:spPr>
        <a:xfrm rot="6480000">
          <a:off x="3178485" y="1825697"/>
          <a:ext cx="252464" cy="320534"/>
        </a:xfrm>
        <a:prstGeom prst="rightArrow">
          <a:avLst>
            <a:gd name="adj1" fmla="val 60000"/>
            <a:gd name="adj2" fmla="val 50000"/>
          </a:avLst>
        </a:prstGeom>
        <a:solidFill>
          <a:srgbClr val="F479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3228057" y="1853788"/>
        <a:ext cx="176725" cy="192320"/>
      </dsp:txXfrm>
    </dsp:sp>
    <dsp:sp modelId="{5F9FBB51-0235-4A58-9575-1D066F007A88}">
      <dsp:nvSpPr>
        <dsp:cNvPr id="0" name=""/>
        <dsp:cNvSpPr/>
      </dsp:nvSpPr>
      <dsp:spPr>
        <a:xfrm>
          <a:off x="2607301" y="2196036"/>
          <a:ext cx="949733" cy="949733"/>
        </a:xfrm>
        <a:prstGeom prst="ellipse">
          <a:avLst/>
        </a:prstGeom>
        <a:solidFill>
          <a:srgbClr val="FCAF17"/>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Life Experiences</a:t>
          </a:r>
        </a:p>
      </dsp:txBody>
      <dsp:txXfrm>
        <a:off x="2746386" y="2335121"/>
        <a:ext cx="671563" cy="671563"/>
      </dsp:txXfrm>
    </dsp:sp>
    <dsp:sp modelId="{B5A7EC7F-A082-4DC7-9980-77B5E0A316FD}">
      <dsp:nvSpPr>
        <dsp:cNvPr id="0" name=""/>
        <dsp:cNvSpPr/>
      </dsp:nvSpPr>
      <dsp:spPr>
        <a:xfrm rot="10800000">
          <a:off x="2250040" y="2510635"/>
          <a:ext cx="252464" cy="320534"/>
        </a:xfrm>
        <a:prstGeom prst="rightArrow">
          <a:avLst>
            <a:gd name="adj1" fmla="val 60000"/>
            <a:gd name="adj2" fmla="val 50000"/>
          </a:avLst>
        </a:prstGeom>
        <a:solidFill>
          <a:srgbClr val="FCAF17"/>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2325779" y="2574742"/>
        <a:ext cx="176725" cy="192320"/>
      </dsp:txXfrm>
    </dsp:sp>
    <dsp:sp modelId="{8AB3DBC2-324A-4356-84AE-1908DFE1F059}">
      <dsp:nvSpPr>
        <dsp:cNvPr id="0" name=""/>
        <dsp:cNvSpPr/>
      </dsp:nvSpPr>
      <dsp:spPr>
        <a:xfrm>
          <a:off x="1181219" y="2196036"/>
          <a:ext cx="949733" cy="949733"/>
        </a:xfrm>
        <a:prstGeom prst="ellipse">
          <a:avLst/>
        </a:prstGeom>
        <a:solidFill>
          <a:srgbClr val="DD5828"/>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Genetics</a:t>
          </a:r>
        </a:p>
      </dsp:txBody>
      <dsp:txXfrm>
        <a:off x="1320304" y="2335121"/>
        <a:ext cx="671563" cy="671563"/>
      </dsp:txXfrm>
    </dsp:sp>
    <dsp:sp modelId="{3020074C-5F29-4B22-A727-BCC7D7B10CDA}">
      <dsp:nvSpPr>
        <dsp:cNvPr id="0" name=""/>
        <dsp:cNvSpPr/>
      </dsp:nvSpPr>
      <dsp:spPr>
        <a:xfrm rot="15120000">
          <a:off x="1311720" y="1839288"/>
          <a:ext cx="252464" cy="320534"/>
        </a:xfrm>
        <a:prstGeom prst="rightArrow">
          <a:avLst>
            <a:gd name="adj1" fmla="val 60000"/>
            <a:gd name="adj2" fmla="val 50000"/>
          </a:avLst>
        </a:prstGeom>
        <a:solidFill>
          <a:srgbClr val="DD5828"/>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1361292" y="1939411"/>
        <a:ext cx="176725" cy="192320"/>
      </dsp:txXfrm>
    </dsp:sp>
    <dsp:sp modelId="{307E2387-807F-402A-88CA-06FC7D7076B3}">
      <dsp:nvSpPr>
        <dsp:cNvPr id="0" name=""/>
        <dsp:cNvSpPr/>
      </dsp:nvSpPr>
      <dsp:spPr>
        <a:xfrm>
          <a:off x="740536" y="839751"/>
          <a:ext cx="949733" cy="949733"/>
        </a:xfrm>
        <a:prstGeom prst="ellipse">
          <a:avLst/>
        </a:prstGeom>
        <a:solidFill>
          <a:srgbClr val="F479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Health</a:t>
          </a:r>
        </a:p>
      </dsp:txBody>
      <dsp:txXfrm>
        <a:off x="879621" y="978836"/>
        <a:ext cx="671563" cy="671563"/>
      </dsp:txXfrm>
    </dsp:sp>
    <dsp:sp modelId="{77F4B7DE-1FF0-4A30-AFC0-2129C116A298}">
      <dsp:nvSpPr>
        <dsp:cNvPr id="0" name=""/>
        <dsp:cNvSpPr/>
      </dsp:nvSpPr>
      <dsp:spPr>
        <a:xfrm rot="19440000">
          <a:off x="1660252" y="739435"/>
          <a:ext cx="252464" cy="320534"/>
        </a:xfrm>
        <a:prstGeom prst="rightArrow">
          <a:avLst>
            <a:gd name="adj1" fmla="val 60000"/>
            <a:gd name="adj2" fmla="val 50000"/>
          </a:avLst>
        </a:prstGeom>
        <a:solidFill>
          <a:srgbClr val="F479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667484" y="825801"/>
        <a:ext cx="176725" cy="1923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31B23-3F5A-4435-BF5D-D804EE47C2CB}">
      <dsp:nvSpPr>
        <dsp:cNvPr id="0" name=""/>
        <dsp:cNvSpPr/>
      </dsp:nvSpPr>
      <dsp:spPr>
        <a:xfrm>
          <a:off x="2047013" y="105404"/>
          <a:ext cx="2180783" cy="2180783"/>
        </a:xfrm>
        <a:prstGeom prst="ellipse">
          <a:avLst/>
        </a:prstGeom>
        <a:solidFill>
          <a:srgbClr val="DD5828"/>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Authenticity</a:t>
          </a:r>
        </a:p>
        <a:p>
          <a:pPr marL="0" lvl="0" indent="0" algn="ctr" defTabSz="533400">
            <a:lnSpc>
              <a:spcPct val="90000"/>
            </a:lnSpc>
            <a:spcBef>
              <a:spcPct val="0"/>
            </a:spcBef>
            <a:spcAft>
              <a:spcPct val="35000"/>
            </a:spcAft>
            <a:buNone/>
          </a:pPr>
          <a:r>
            <a:rPr lang="en-US" sz="1100" kern="1200" dirty="0">
              <a:solidFill>
                <a:schemeClr val="bg1"/>
              </a:solidFill>
            </a:rPr>
            <a:t>You cannot fake appreciation or affiliation.  The other person will sense your insincerity and that will make the conflict escalate.</a:t>
          </a:r>
        </a:p>
      </dsp:txBody>
      <dsp:txXfrm>
        <a:off x="2337784" y="487041"/>
        <a:ext cx="1599241" cy="981352"/>
      </dsp:txXfrm>
    </dsp:sp>
    <dsp:sp modelId="{AADD1E2E-6F79-45BD-9BB5-CDAF734F79EA}">
      <dsp:nvSpPr>
        <dsp:cNvPr id="0" name=""/>
        <dsp:cNvSpPr/>
      </dsp:nvSpPr>
      <dsp:spPr>
        <a:xfrm>
          <a:off x="2833913" y="1468394"/>
          <a:ext cx="2180783" cy="2180783"/>
        </a:xfrm>
        <a:prstGeom prst="ellipse">
          <a:avLst/>
        </a:prstGeom>
        <a:solidFill>
          <a:srgbClr val="F479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Affiliation</a:t>
          </a:r>
        </a:p>
        <a:p>
          <a:pPr marL="0" lvl="0" indent="0" algn="ctr" defTabSz="622300">
            <a:lnSpc>
              <a:spcPct val="90000"/>
            </a:lnSpc>
            <a:spcBef>
              <a:spcPct val="0"/>
            </a:spcBef>
            <a:spcAft>
              <a:spcPct val="35000"/>
            </a:spcAft>
            <a:buNone/>
          </a:pPr>
          <a:r>
            <a:rPr lang="en-US" sz="1400" kern="1200" dirty="0">
              <a:solidFill>
                <a:schemeClr val="bg1"/>
              </a:solidFill>
            </a:rPr>
            <a:t>“Making an honest connection with someone else.”</a:t>
          </a:r>
        </a:p>
      </dsp:txBody>
      <dsp:txXfrm>
        <a:off x="3500869" y="2031763"/>
        <a:ext cx="1308470" cy="1199430"/>
      </dsp:txXfrm>
    </dsp:sp>
    <dsp:sp modelId="{49327486-F600-411B-859B-8AAFFFE69932}">
      <dsp:nvSpPr>
        <dsp:cNvPr id="0" name=""/>
        <dsp:cNvSpPr/>
      </dsp:nvSpPr>
      <dsp:spPr>
        <a:xfrm>
          <a:off x="1260114" y="1468394"/>
          <a:ext cx="2180783" cy="2180783"/>
        </a:xfrm>
        <a:prstGeom prst="ellipse">
          <a:avLst/>
        </a:prstGeom>
        <a:solidFill>
          <a:srgbClr val="FCAF17"/>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600075">
            <a:lnSpc>
              <a:spcPct val="90000"/>
            </a:lnSpc>
            <a:spcBef>
              <a:spcPct val="0"/>
            </a:spcBef>
            <a:spcAft>
              <a:spcPct val="35000"/>
            </a:spcAft>
            <a:buNone/>
          </a:pPr>
          <a:r>
            <a:rPr lang="en-US" sz="1350" b="1" kern="1200" dirty="0">
              <a:solidFill>
                <a:schemeClr val="bg1"/>
              </a:solidFill>
            </a:rPr>
            <a:t> Appreciation</a:t>
          </a:r>
        </a:p>
        <a:p>
          <a:pPr marL="0" lvl="0" indent="0" algn="ctr" defTabSz="600075">
            <a:lnSpc>
              <a:spcPct val="90000"/>
            </a:lnSpc>
            <a:spcBef>
              <a:spcPct val="0"/>
            </a:spcBef>
            <a:spcAft>
              <a:spcPct val="35000"/>
            </a:spcAft>
            <a:buNone/>
          </a:pPr>
          <a:r>
            <a:rPr lang="en-US" sz="1350" kern="1200" dirty="0">
              <a:solidFill>
                <a:schemeClr val="bg1"/>
              </a:solidFill>
            </a:rPr>
            <a:t>“Your thoughts, feelings and actions are acknowledged as having merit.”</a:t>
          </a:r>
        </a:p>
      </dsp:txBody>
      <dsp:txXfrm>
        <a:off x="1465471" y="2031763"/>
        <a:ext cx="1308470" cy="1199430"/>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sz="quarter" idx="1"/>
          </p:nvPr>
        </p:nvSpPr>
        <p:spPr>
          <a:xfrm>
            <a:off x="3979930" y="0"/>
            <a:ext cx="3044719" cy="465614"/>
          </a:xfrm>
          <a:prstGeom prst="rect">
            <a:avLst/>
          </a:prstGeom>
        </p:spPr>
        <p:txBody>
          <a:bodyPr vert="horz" lIns="93360" tIns="46680" rIns="93360" bIns="46680" rtlCol="0"/>
          <a:lstStyle>
            <a:lvl1pPr algn="r">
              <a:defRPr sz="1200"/>
            </a:lvl1pPr>
          </a:lstStyle>
          <a:p>
            <a:fld id="{BAE3FCC4-16CD-4D3A-A014-9D334BF1CB35}" type="datetimeFigureOut">
              <a:rPr lang="en-US" smtClean="0"/>
              <a:pPr/>
              <a:t>2/26/22</a:t>
            </a:fld>
            <a:endParaRPr lang="en-US"/>
          </a:p>
        </p:txBody>
      </p:sp>
      <p:sp>
        <p:nvSpPr>
          <p:cNvPr id="4" name="Footer Placeholder 3"/>
          <p:cNvSpPr>
            <a:spLocks noGrp="1"/>
          </p:cNvSpPr>
          <p:nvPr>
            <p:ph type="ftr" sz="quarter" idx="2"/>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p:cNvSpPr>
            <a:spLocks noGrp="1"/>
          </p:cNvSpPr>
          <p:nvPr>
            <p:ph type="sldNum" sz="quarter" idx="3"/>
          </p:nvPr>
        </p:nvSpPr>
        <p:spPr>
          <a:xfrm>
            <a:off x="3979930" y="8845045"/>
            <a:ext cx="3044719" cy="465614"/>
          </a:xfrm>
          <a:prstGeom prst="rect">
            <a:avLst/>
          </a:prstGeom>
        </p:spPr>
        <p:txBody>
          <a:bodyPr vert="horz" lIns="93360" tIns="46680" rIns="93360" bIns="46680" rtlCol="0" anchor="b"/>
          <a:lstStyle>
            <a:lvl1pPr algn="r">
              <a:defRPr sz="1200"/>
            </a:lvl1pPr>
          </a:lstStyle>
          <a:p>
            <a:fld id="{1C7CDBDB-A8FA-49EA-BEFD-26158000CD9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44719" cy="465614"/>
          </a:xfrm>
          <a:prstGeom prst="rect">
            <a:avLst/>
          </a:prstGeom>
          <a:noFill/>
          <a:ln w="9525">
            <a:noFill/>
            <a:miter lim="800000"/>
            <a:headEnd/>
            <a:tailEnd/>
          </a:ln>
        </p:spPr>
        <p:txBody>
          <a:bodyPr vert="horz" wrap="square" lIns="93360" tIns="46680" rIns="93360" bIns="46680" numCol="1" anchor="t" anchorCtr="0" compatLnSpc="1">
            <a:prstTxWarp prst="textNoShape">
              <a:avLst/>
            </a:prstTxWarp>
          </a:bodyPr>
          <a:lstStyle>
            <a:lvl1pPr eaLnBrk="0" hangingPunct="0">
              <a:defRPr sz="1200">
                <a:latin typeface="Verdana" pitchFamily="64" charset="0"/>
                <a:ea typeface="ＭＳ Ｐゴシック" pitchFamily="64" charset="-128"/>
                <a:cs typeface="ＭＳ Ｐゴシック" pitchFamily="64" charset="-128"/>
              </a:defRPr>
            </a:lvl1pPr>
          </a:lstStyle>
          <a:p>
            <a:pPr>
              <a:defRPr/>
            </a:pPr>
            <a:endParaRPr lang="en-US" dirty="0"/>
          </a:p>
        </p:txBody>
      </p:sp>
      <p:sp>
        <p:nvSpPr>
          <p:cNvPr id="4099" name="Rectangle 3"/>
          <p:cNvSpPr>
            <a:spLocks noGrp="1" noChangeArrowheads="1"/>
          </p:cNvSpPr>
          <p:nvPr>
            <p:ph type="dt" idx="1"/>
          </p:nvPr>
        </p:nvSpPr>
        <p:spPr bwMode="auto">
          <a:xfrm>
            <a:off x="3981556" y="0"/>
            <a:ext cx="3044719" cy="465614"/>
          </a:xfrm>
          <a:prstGeom prst="rect">
            <a:avLst/>
          </a:prstGeom>
          <a:noFill/>
          <a:ln w="9525">
            <a:noFill/>
            <a:miter lim="800000"/>
            <a:headEnd/>
            <a:tailEnd/>
          </a:ln>
        </p:spPr>
        <p:txBody>
          <a:bodyPr vert="horz" wrap="square" lIns="93360" tIns="46680" rIns="93360" bIns="46680" numCol="1" anchor="t" anchorCtr="0" compatLnSpc="1">
            <a:prstTxWarp prst="textNoShape">
              <a:avLst/>
            </a:prstTxWarp>
          </a:bodyPr>
          <a:lstStyle>
            <a:lvl1pPr algn="r" eaLnBrk="0" hangingPunct="0">
              <a:defRPr sz="1200">
                <a:latin typeface="Verdana" pitchFamily="64" charset="0"/>
                <a:ea typeface="ＭＳ Ｐゴシック" pitchFamily="64" charset="-128"/>
                <a:cs typeface="ＭＳ Ｐゴシック" pitchFamily="64" charset="-128"/>
              </a:defRPr>
            </a:lvl1pPr>
          </a:lstStyle>
          <a:p>
            <a:pPr>
              <a:defRPr/>
            </a:pPr>
            <a:endParaRPr lang="en-US" dirty="0"/>
          </a:p>
        </p:txBody>
      </p:sp>
      <p:sp>
        <p:nvSpPr>
          <p:cNvPr id="113668" name="Rectangle 4"/>
          <p:cNvSpPr>
            <a:spLocks noGrp="1" noRot="1" noChangeAspect="1" noChangeArrowheads="1" noTextEdit="1"/>
          </p:cNvSpPr>
          <p:nvPr>
            <p:ph type="sldImg" idx="2"/>
          </p:nvPr>
        </p:nvSpPr>
        <p:spPr bwMode="auto">
          <a:xfrm>
            <a:off x="1184275" y="698500"/>
            <a:ext cx="4657725" cy="34925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6837" y="4423331"/>
            <a:ext cx="5152602" cy="4190524"/>
          </a:xfrm>
          <a:prstGeom prst="rect">
            <a:avLst/>
          </a:prstGeom>
          <a:noFill/>
          <a:ln w="9525">
            <a:noFill/>
            <a:miter lim="800000"/>
            <a:headEnd/>
            <a:tailEnd/>
          </a:ln>
        </p:spPr>
        <p:txBody>
          <a:bodyPr vert="horz" wrap="square" lIns="93360" tIns="46680" rIns="93360" bIns="466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46661"/>
            <a:ext cx="3044719" cy="465614"/>
          </a:xfrm>
          <a:prstGeom prst="rect">
            <a:avLst/>
          </a:prstGeom>
          <a:noFill/>
          <a:ln w="9525">
            <a:noFill/>
            <a:miter lim="800000"/>
            <a:headEnd/>
            <a:tailEnd/>
          </a:ln>
        </p:spPr>
        <p:txBody>
          <a:bodyPr vert="horz" wrap="square" lIns="93360" tIns="46680" rIns="93360" bIns="46680" numCol="1" anchor="b" anchorCtr="0" compatLnSpc="1">
            <a:prstTxWarp prst="textNoShape">
              <a:avLst/>
            </a:prstTxWarp>
          </a:bodyPr>
          <a:lstStyle>
            <a:lvl1pPr eaLnBrk="0" hangingPunct="0">
              <a:defRPr sz="1200">
                <a:latin typeface="Verdana" pitchFamily="64" charset="0"/>
                <a:ea typeface="ＭＳ Ｐゴシック" pitchFamily="64" charset="-128"/>
                <a:cs typeface="ＭＳ Ｐゴシック" pitchFamily="64" charset="-128"/>
              </a:defRPr>
            </a:lvl1pPr>
          </a:lstStyle>
          <a:p>
            <a:pPr>
              <a:defRPr/>
            </a:pPr>
            <a:endParaRPr lang="en-US" dirty="0"/>
          </a:p>
        </p:txBody>
      </p:sp>
      <p:sp>
        <p:nvSpPr>
          <p:cNvPr id="4103" name="Rectangle 7"/>
          <p:cNvSpPr>
            <a:spLocks noGrp="1" noChangeArrowheads="1"/>
          </p:cNvSpPr>
          <p:nvPr>
            <p:ph type="sldNum" sz="quarter" idx="5"/>
          </p:nvPr>
        </p:nvSpPr>
        <p:spPr bwMode="auto">
          <a:xfrm>
            <a:off x="3981556" y="8846661"/>
            <a:ext cx="3044719" cy="465614"/>
          </a:xfrm>
          <a:prstGeom prst="rect">
            <a:avLst/>
          </a:prstGeom>
          <a:noFill/>
          <a:ln w="9525">
            <a:noFill/>
            <a:miter lim="800000"/>
            <a:headEnd/>
            <a:tailEnd/>
          </a:ln>
        </p:spPr>
        <p:txBody>
          <a:bodyPr vert="horz" wrap="square" lIns="93360" tIns="46680" rIns="93360" bIns="46680" numCol="1" anchor="b" anchorCtr="0" compatLnSpc="1">
            <a:prstTxWarp prst="textNoShape">
              <a:avLst/>
            </a:prstTxWarp>
          </a:bodyPr>
          <a:lstStyle>
            <a:lvl1pPr algn="r" eaLnBrk="0" hangingPunct="0">
              <a:defRPr sz="1200">
                <a:latin typeface="Verdana" pitchFamily="64" charset="0"/>
                <a:ea typeface="ＭＳ Ｐゴシック" pitchFamily="64" charset="-128"/>
                <a:cs typeface="ＭＳ Ｐゴシック" pitchFamily="64" charset="-128"/>
              </a:defRPr>
            </a:lvl1pPr>
          </a:lstStyle>
          <a:p>
            <a:pPr>
              <a:defRPr/>
            </a:pPr>
            <a:fld id="{99D2B1EF-5748-4728-83B2-261784524C6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64" charset="0"/>
        <a:ea typeface="ＭＳ Ｐゴシック" pitchFamily="64" charset="-128"/>
        <a:cs typeface="ＭＳ Ｐゴシック" pitchFamily="64" charset="-128"/>
      </a:defRPr>
    </a:lvl1pPr>
    <a:lvl2pPr marL="457200" algn="l" rtl="0" eaLnBrk="0" fontAlgn="base" hangingPunct="0">
      <a:spcBef>
        <a:spcPct val="30000"/>
      </a:spcBef>
      <a:spcAft>
        <a:spcPct val="0"/>
      </a:spcAft>
      <a:defRPr sz="1200" kern="1200">
        <a:solidFill>
          <a:schemeClr val="tx1"/>
        </a:solidFill>
        <a:latin typeface="Verdana" pitchFamily="64" charset="0"/>
        <a:ea typeface="ＭＳ Ｐゴシック" pitchFamily="64" charset="-128"/>
        <a:cs typeface="+mn-cs"/>
      </a:defRPr>
    </a:lvl2pPr>
    <a:lvl3pPr marL="914400" algn="l" rtl="0" eaLnBrk="0" fontAlgn="base" hangingPunct="0">
      <a:spcBef>
        <a:spcPct val="30000"/>
      </a:spcBef>
      <a:spcAft>
        <a:spcPct val="0"/>
      </a:spcAft>
      <a:defRPr sz="1200" kern="1200">
        <a:solidFill>
          <a:schemeClr val="tx1"/>
        </a:solidFill>
        <a:latin typeface="Verdana" pitchFamily="64" charset="0"/>
        <a:ea typeface="ＭＳ Ｐゴシック" pitchFamily="64" charset="-128"/>
        <a:cs typeface="+mn-cs"/>
      </a:defRPr>
    </a:lvl3pPr>
    <a:lvl4pPr marL="1371600" algn="l" rtl="0" eaLnBrk="0" fontAlgn="base" hangingPunct="0">
      <a:spcBef>
        <a:spcPct val="30000"/>
      </a:spcBef>
      <a:spcAft>
        <a:spcPct val="0"/>
      </a:spcAft>
      <a:defRPr sz="1200" kern="1200">
        <a:solidFill>
          <a:schemeClr val="tx1"/>
        </a:solidFill>
        <a:latin typeface="Verdana" pitchFamily="64" charset="0"/>
        <a:ea typeface="ＭＳ Ｐゴシック" pitchFamily="64" charset="-128"/>
        <a:cs typeface="+mn-cs"/>
      </a:defRPr>
    </a:lvl4pPr>
    <a:lvl5pPr marL="1828800" algn="l" rtl="0" eaLnBrk="0" fontAlgn="base" hangingPunct="0">
      <a:spcBef>
        <a:spcPct val="30000"/>
      </a:spcBef>
      <a:spcAft>
        <a:spcPct val="0"/>
      </a:spcAft>
      <a:defRPr sz="1200" kern="1200">
        <a:solidFill>
          <a:schemeClr val="tx1"/>
        </a:solidFill>
        <a:latin typeface="Verdana" pitchFamily="64" charset="0"/>
        <a:ea typeface="ＭＳ Ｐゴシック" pitchFamily="6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9D2B1EF-5748-4728-83B2-261784524C6F}" type="slidenum">
              <a:rPr lang="en-US" smtClean="0"/>
              <a:pPr>
                <a:defRPr/>
              </a:pPr>
              <a:t>61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AF_all_bold">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1638"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2725" y="1068388"/>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a:t>Click to edit Master subtitle style</a:t>
            </a:r>
            <a:endParaRPr lang="en-US" dirty="0"/>
          </a:p>
        </p:txBody>
      </p:sp>
      <p:sp>
        <p:nvSpPr>
          <p:cNvPr id="14"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2E2122E6-66DF-44DD-BC95-10441069B83A}"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25CC6A1E-5993-4667-B7E8-AAE1B9B09E1C}"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85985863-E66B-45F6-B3A6-84D7E40B6A8B}"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28613"/>
            <a:ext cx="2092325" cy="578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8613" y="328613"/>
            <a:ext cx="6129337" cy="578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B47EECE0-6816-44D0-BB25-66E3FBE0CC22}"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AF_Youth">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1638"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2725" y="1068388"/>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a:t>Click to edit Master subtitle style</a:t>
            </a:r>
            <a:endParaRPr lang="en-US" dirty="0"/>
          </a:p>
        </p:txBody>
      </p:sp>
      <p:sp>
        <p:nvSpPr>
          <p:cNvPr id="14"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AF_Healthy">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6565900" y="1068388"/>
            <a:ext cx="1692275" cy="46037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401638" y="466725"/>
            <a:ext cx="1374775" cy="105092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a:t>Click to edit Master subtitle style</a:t>
            </a:r>
            <a:endParaRPr lang="en-US" dirty="0"/>
          </a:p>
        </p:txBody>
      </p:sp>
      <p:sp>
        <p:nvSpPr>
          <p:cNvPr id="14"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AF_Social">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1638"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8388"/>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a:t>Click to edit Master subtitle style</a:t>
            </a:r>
            <a:endParaRPr lang="en-US" dirty="0"/>
          </a:p>
        </p:txBody>
      </p:sp>
      <p:sp>
        <p:nvSpPr>
          <p:cNvPr id="14"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AF_all_bold">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3225" y="466725"/>
            <a:ext cx="1373188"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3923DFDB-5538-4954-B6A6-255B10DEED49}"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1 or Agend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20040"/>
            <a:ext cx="8366760" cy="841248"/>
          </a:xfrm>
        </p:spPr>
        <p:txBody>
          <a:bodyPr/>
          <a:lstStyle>
            <a:lvl1pPr algn="l">
              <a:defRPr sz="2600" b="1" cap="all">
                <a:solidFill>
                  <a:schemeClr val="bg1"/>
                </a:solidFill>
              </a:defRPr>
            </a:lvl1pPr>
          </a:lstStyle>
          <a:p>
            <a:r>
              <a:rPr lang="en-US" dirty="0"/>
              <a:t>Click to edit Master title style</a:t>
            </a:r>
          </a:p>
        </p:txBody>
      </p:sp>
      <p:sp>
        <p:nvSpPr>
          <p:cNvPr id="6" name="Content Placeholder 2"/>
          <p:cNvSpPr>
            <a:spLocks noGrp="1"/>
          </p:cNvSpPr>
          <p:nvPr>
            <p:ph idx="1"/>
          </p:nvPr>
        </p:nvSpPr>
        <p:spPr>
          <a:xfrm>
            <a:off x="354013" y="1739900"/>
            <a:ext cx="8339137" cy="4375150"/>
          </a:xfrm>
        </p:spPr>
        <p:txBody>
          <a:bodyPr/>
          <a:lstStyle>
            <a:lvl1pPr marL="457200" indent="-457200">
              <a:spcBef>
                <a:spcPts val="528"/>
              </a:spcBef>
              <a:buFont typeface="+mj-lt"/>
              <a:buAutoNum type="arabicPeriod"/>
              <a:defRPr sz="2200" b="1" cap="all" baseline="0">
                <a:solidFill>
                  <a:schemeClr val="bg1"/>
                </a:solidFill>
              </a:defRPr>
            </a:lvl1pPr>
            <a:lvl2pPr marL="740664" indent="-283464">
              <a:spcBef>
                <a:spcPts val="528"/>
              </a:spcBef>
              <a:buSzPct val="100000"/>
              <a:buFont typeface="Verdana" pitchFamily="34" charset="0"/>
              <a:buChar char="–"/>
              <a:defRPr sz="2200" baseline="0">
                <a:solidFill>
                  <a:schemeClr val="bg1"/>
                </a:solidFill>
              </a:defRPr>
            </a:lvl2pPr>
            <a:lvl3pPr marL="1143000">
              <a:spcBef>
                <a:spcPts val="528"/>
              </a:spcBef>
              <a:buFont typeface="Arial" pitchFamily="34" charset="0"/>
              <a:buChar char="•"/>
              <a:defRPr sz="2200" baseline="0">
                <a:solidFill>
                  <a:schemeClr val="bg1"/>
                </a:solidFill>
              </a:defRPr>
            </a:lvl3pPr>
            <a:lvl4pPr>
              <a:spcBef>
                <a:spcPts val="528"/>
              </a:spcBef>
              <a:defRPr sz="2200" baseline="0">
                <a:solidFill>
                  <a:schemeClr val="bg1"/>
                </a:solidFill>
              </a:defRPr>
            </a:lvl4pPr>
            <a:lvl5pPr>
              <a:spcBef>
                <a:spcPts val="528"/>
              </a:spcBef>
              <a:defRPr sz="2200" baseline="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p:txBody>
          <a:bodyPr/>
          <a:lstStyle>
            <a:lvl1pPr>
              <a:defRPr smtClean="0">
                <a:solidFill>
                  <a:schemeClr val="bg1"/>
                </a:solidFill>
              </a:defRPr>
            </a:lvl1pPr>
          </a:lstStyle>
          <a:p>
            <a:pPr>
              <a:defRPr/>
            </a:pPr>
            <a:fld id="{9BB4C3CC-02D7-40D5-B3F9-996F095D1C1B}"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solidFill>
                  <a:schemeClr val="bg1"/>
                </a:solidFill>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7586214E-8890-43C9-9DE9-C37C7DBD4031}"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74904"/>
            <a:ext cx="8732520" cy="1636776"/>
          </a:xfrm>
        </p:spPr>
        <p:txBody>
          <a:bodyPr/>
          <a:lstStyle>
            <a:lvl1pPr algn="l">
              <a:lnSpc>
                <a:spcPct val="80000"/>
              </a:lnSpc>
              <a:defRPr sz="6400" b="1" cap="all">
                <a:solidFill>
                  <a:schemeClr val="bg1"/>
                </a:solidFill>
              </a:defRPr>
            </a:lvl1pPr>
          </a:lstStyle>
          <a:p>
            <a:r>
              <a:rPr lang="en-US" dirty="0"/>
              <a:t>Click to edit Master title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with Name">
    <p:bg>
      <p:bgPr>
        <a:solidFill>
          <a:schemeClr val="accent2"/>
        </a:solidFill>
        <a:effectLst/>
      </p:bgPr>
    </p:bg>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404813" y="466725"/>
            <a:ext cx="1376362" cy="1050925"/>
          </a:xfrm>
          <a:prstGeom prst="rect">
            <a:avLst/>
          </a:prstGeom>
          <a:noFill/>
          <a:ln w="9525">
            <a:noFill/>
            <a:miter lim="800000"/>
            <a:headEnd/>
            <a:tailEnd/>
          </a:ln>
        </p:spPr>
      </p:pic>
      <p:sp>
        <p:nvSpPr>
          <p:cNvPr id="2" name="Title 1"/>
          <p:cNvSpPr>
            <a:spLocks noGrp="1"/>
          </p:cNvSpPr>
          <p:nvPr>
            <p:ph type="title"/>
          </p:nvPr>
        </p:nvSpPr>
        <p:spPr>
          <a:xfrm>
            <a:off x="292608" y="2756154"/>
            <a:ext cx="8732520" cy="949071"/>
          </a:xfrm>
        </p:spPr>
        <p:txBody>
          <a:bodyPr/>
          <a:lstStyle>
            <a:lvl1pPr algn="l">
              <a:lnSpc>
                <a:spcPct val="80000"/>
              </a:lnSpc>
              <a:defRPr sz="6400" b="1" cap="all">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276225" y="4467225"/>
            <a:ext cx="7048500" cy="1924050"/>
          </a:xfrm>
        </p:spPr>
        <p:txBody>
          <a:bodyPr/>
          <a:lstStyle>
            <a:lvl1pPr>
              <a:spcBef>
                <a:spcPts val="200"/>
              </a:spcBef>
              <a:defRPr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13" y="1739900"/>
            <a:ext cx="4092575"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8988" y="1739900"/>
            <a:ext cx="4094162"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71F344B6-E31C-4350-B670-1ACD7752F59B}"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0A9A8F5D-D425-4B7D-BF4F-473EAE274DFB}" type="slidenum">
              <a:rPr lang="en-US"/>
              <a:pPr>
                <a:defRPr/>
              </a:pPr>
              <a:t>‹#›</a:t>
            </a:fld>
            <a:endParaRPr lang="en-US" dirty="0"/>
          </a:p>
        </p:txBody>
      </p:sp>
      <p:sp>
        <p:nvSpPr>
          <p:cNvPr id="8" name="Footer Placeholder 7"/>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F496B4FD-9D3C-4A97-9556-BFEC289F4C48}" type="slidenum">
              <a:rPr lang="en-US"/>
              <a:pPr>
                <a:defRPr/>
              </a:pPr>
              <a:t>‹#›</a:t>
            </a:fld>
            <a:endParaRPr lang="en-US" dirty="0"/>
          </a:p>
        </p:txBody>
      </p:sp>
      <p:sp>
        <p:nvSpPr>
          <p:cNvPr id="4" name="Footer Placeholder 3"/>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63C8D06E-08E0-4D8D-A994-F6257BA70906}" type="slidenum">
              <a:rPr lang="en-US"/>
              <a:pPr>
                <a:defRPr/>
              </a:pPr>
              <a:t>‹#›</a:t>
            </a:fld>
            <a:endParaRPr lang="en-US" dirty="0"/>
          </a:p>
        </p:txBody>
      </p:sp>
      <p:sp>
        <p:nvSpPr>
          <p:cNvPr id="3" name="Footer Placeholder 2"/>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D8B9033D-B7A7-4D6D-9DFD-9B1ADBC0B8AE}"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97CB6C94-A9C1-4F44-A0D7-F43FDCD462AB}"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B7CAE3EF-8FA7-4DB1-8D87-43D85DEB8629}"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28613"/>
            <a:ext cx="2092325" cy="578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8613" y="328613"/>
            <a:ext cx="6129337" cy="578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536B9D95-1091-4A24-8A49-53F6603895C0}"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or Agend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20040"/>
            <a:ext cx="8366760" cy="841248"/>
          </a:xfrm>
        </p:spPr>
        <p:txBody>
          <a:bodyPr/>
          <a:lstStyle>
            <a:lvl1pPr algn="l">
              <a:defRPr sz="2600" b="1" cap="all">
                <a:solidFill>
                  <a:schemeClr val="bg1"/>
                </a:solidFill>
              </a:defRPr>
            </a:lvl1pPr>
          </a:lstStyle>
          <a:p>
            <a:r>
              <a:rPr lang="en-US"/>
              <a:t>Click to edit Master title style</a:t>
            </a:r>
            <a:endParaRPr lang="en-US" dirty="0"/>
          </a:p>
        </p:txBody>
      </p:sp>
      <p:sp>
        <p:nvSpPr>
          <p:cNvPr id="6" name="Content Placeholder 2"/>
          <p:cNvSpPr>
            <a:spLocks noGrp="1"/>
          </p:cNvSpPr>
          <p:nvPr>
            <p:ph idx="1"/>
          </p:nvPr>
        </p:nvSpPr>
        <p:spPr>
          <a:xfrm>
            <a:off x="354013" y="1739900"/>
            <a:ext cx="8339137" cy="4375150"/>
          </a:xfrm>
        </p:spPr>
        <p:txBody>
          <a:bodyPr/>
          <a:lstStyle>
            <a:lvl1pPr marL="457200" indent="-457200">
              <a:spcBef>
                <a:spcPts val="528"/>
              </a:spcBef>
              <a:buFont typeface="+mj-lt"/>
              <a:buAutoNum type="arabicPeriod"/>
              <a:defRPr sz="2200" b="1" cap="all" baseline="0">
                <a:solidFill>
                  <a:schemeClr val="bg1"/>
                </a:solidFill>
              </a:defRPr>
            </a:lvl1pPr>
            <a:lvl2pPr marL="740664" indent="-283464">
              <a:spcBef>
                <a:spcPts val="528"/>
              </a:spcBef>
              <a:buSzPct val="100000"/>
              <a:buFont typeface="Verdana" pitchFamily="34" charset="0"/>
              <a:buChar char="–"/>
              <a:defRPr sz="2200" baseline="0">
                <a:solidFill>
                  <a:schemeClr val="bg1"/>
                </a:solidFill>
              </a:defRPr>
            </a:lvl2pPr>
            <a:lvl3pPr marL="1143000">
              <a:spcBef>
                <a:spcPts val="528"/>
              </a:spcBef>
              <a:buFont typeface="Arial" pitchFamily="34" charset="0"/>
              <a:buChar char="•"/>
              <a:defRPr sz="2200" baseline="0">
                <a:solidFill>
                  <a:schemeClr val="bg1"/>
                </a:solidFill>
              </a:defRPr>
            </a:lvl3pPr>
            <a:lvl4pPr>
              <a:spcBef>
                <a:spcPts val="528"/>
              </a:spcBef>
              <a:defRPr sz="2200" baseline="0">
                <a:solidFill>
                  <a:schemeClr val="bg1"/>
                </a:solidFill>
              </a:defRPr>
            </a:lvl4pPr>
            <a:lvl5pPr>
              <a:spcBef>
                <a:spcPts val="528"/>
              </a:spcBef>
              <a:defRPr sz="2200" baseline="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p:txBody>
          <a:bodyPr/>
          <a:lstStyle>
            <a:lvl1pPr>
              <a:defRPr smtClean="0">
                <a:solidFill>
                  <a:schemeClr val="bg1"/>
                </a:solidFill>
              </a:defRPr>
            </a:lvl1pPr>
          </a:lstStyle>
          <a:p>
            <a:pPr>
              <a:defRPr/>
            </a:pPr>
            <a:fld id="{4F54B531-7385-440D-97D9-CD2405F4486E}"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solidFill>
                  <a:schemeClr val="bg1"/>
                </a:solidFill>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AF_Youth">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3225" y="466725"/>
            <a:ext cx="1373188"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AF_Healthy">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3225" y="466725"/>
            <a:ext cx="1373188"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AF_Social">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3225" y="466725"/>
            <a:ext cx="1373188"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AF_all_bold">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9CD1BCCA-F056-4271-B7C7-1822987C8AF8}"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1 or Agenda">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20040"/>
            <a:ext cx="8366760" cy="841248"/>
          </a:xfrm>
        </p:spPr>
        <p:txBody>
          <a:bodyPr/>
          <a:lstStyle>
            <a:lvl1pPr algn="l">
              <a:defRPr sz="2600" b="1" cap="all">
                <a:solidFill>
                  <a:schemeClr val="bg1"/>
                </a:solidFill>
              </a:defRPr>
            </a:lvl1pPr>
          </a:lstStyle>
          <a:p>
            <a:r>
              <a:rPr lang="en-US" dirty="0"/>
              <a:t>Click to edit Master title style</a:t>
            </a:r>
          </a:p>
        </p:txBody>
      </p:sp>
      <p:sp>
        <p:nvSpPr>
          <p:cNvPr id="6" name="Content Placeholder 2"/>
          <p:cNvSpPr>
            <a:spLocks noGrp="1"/>
          </p:cNvSpPr>
          <p:nvPr>
            <p:ph idx="1"/>
          </p:nvPr>
        </p:nvSpPr>
        <p:spPr>
          <a:xfrm>
            <a:off x="354013" y="1739900"/>
            <a:ext cx="8339137" cy="4375150"/>
          </a:xfrm>
        </p:spPr>
        <p:txBody>
          <a:bodyPr/>
          <a:lstStyle>
            <a:lvl1pPr marL="457200" indent="-457200">
              <a:spcBef>
                <a:spcPts val="528"/>
              </a:spcBef>
              <a:buFont typeface="+mj-lt"/>
              <a:buAutoNum type="arabicPeriod"/>
              <a:defRPr sz="2200" b="1" cap="all" baseline="0">
                <a:solidFill>
                  <a:schemeClr val="bg1"/>
                </a:solidFill>
              </a:defRPr>
            </a:lvl1pPr>
            <a:lvl2pPr marL="740664" indent="-283464">
              <a:spcBef>
                <a:spcPts val="528"/>
              </a:spcBef>
              <a:buSzPct val="100000"/>
              <a:buFont typeface="Verdana" pitchFamily="34" charset="0"/>
              <a:buChar char="–"/>
              <a:defRPr sz="2200" baseline="0">
                <a:solidFill>
                  <a:schemeClr val="bg1"/>
                </a:solidFill>
              </a:defRPr>
            </a:lvl2pPr>
            <a:lvl3pPr marL="1143000">
              <a:spcBef>
                <a:spcPts val="528"/>
              </a:spcBef>
              <a:buFont typeface="Arial" pitchFamily="34" charset="0"/>
              <a:buChar char="•"/>
              <a:defRPr sz="2200" baseline="0">
                <a:solidFill>
                  <a:schemeClr val="bg1"/>
                </a:solidFill>
              </a:defRPr>
            </a:lvl3pPr>
            <a:lvl4pPr>
              <a:spcBef>
                <a:spcPts val="528"/>
              </a:spcBef>
              <a:defRPr sz="2200" baseline="0">
                <a:solidFill>
                  <a:schemeClr val="bg1"/>
                </a:solidFill>
              </a:defRPr>
            </a:lvl4pPr>
            <a:lvl5pPr>
              <a:spcBef>
                <a:spcPts val="528"/>
              </a:spcBef>
              <a:defRPr sz="2200" baseline="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p:txBody>
          <a:bodyPr/>
          <a:lstStyle>
            <a:lvl1pPr>
              <a:defRPr smtClean="0">
                <a:solidFill>
                  <a:schemeClr val="bg1"/>
                </a:solidFill>
              </a:defRPr>
            </a:lvl1pPr>
          </a:lstStyle>
          <a:p>
            <a:pPr>
              <a:defRPr/>
            </a:pPr>
            <a:fld id="{1AF1A08F-B3FB-4B9F-A08D-738A18CC8867}"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solidFill>
                  <a:schemeClr val="bg1"/>
                </a:solidFill>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74904"/>
            <a:ext cx="8732520" cy="1636776"/>
          </a:xfrm>
        </p:spPr>
        <p:txBody>
          <a:bodyPr/>
          <a:lstStyle>
            <a:lvl1pPr algn="l">
              <a:lnSpc>
                <a:spcPct val="80000"/>
              </a:lnSpc>
              <a:defRPr sz="6400" b="1" cap="all">
                <a:solidFill>
                  <a:schemeClr val="bg1"/>
                </a:solidFill>
              </a:defRPr>
            </a:lvl1pPr>
          </a:lstStyle>
          <a:p>
            <a:r>
              <a:rPr lang="en-US" dirty="0"/>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with Name">
    <p:bg>
      <p:bgPr>
        <a:solidFill>
          <a:schemeClr val="accent3"/>
        </a:solidFill>
        <a:effectLst/>
      </p:bgPr>
    </p:bg>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404813" y="466725"/>
            <a:ext cx="1376362" cy="1050925"/>
          </a:xfrm>
          <a:prstGeom prst="rect">
            <a:avLst/>
          </a:prstGeom>
          <a:noFill/>
          <a:ln w="9525">
            <a:noFill/>
            <a:miter lim="800000"/>
            <a:headEnd/>
            <a:tailEnd/>
          </a:ln>
        </p:spPr>
      </p:pic>
      <p:sp>
        <p:nvSpPr>
          <p:cNvPr id="2" name="Title 1"/>
          <p:cNvSpPr>
            <a:spLocks noGrp="1"/>
          </p:cNvSpPr>
          <p:nvPr>
            <p:ph type="title"/>
          </p:nvPr>
        </p:nvSpPr>
        <p:spPr>
          <a:xfrm>
            <a:off x="292608" y="2756154"/>
            <a:ext cx="8732520" cy="949071"/>
          </a:xfrm>
        </p:spPr>
        <p:txBody>
          <a:bodyPr/>
          <a:lstStyle>
            <a:lvl1pPr algn="l">
              <a:lnSpc>
                <a:spcPct val="80000"/>
              </a:lnSpc>
              <a:defRPr sz="6400" b="1" cap="all">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276225" y="4467225"/>
            <a:ext cx="7048500" cy="1924050"/>
          </a:xfrm>
        </p:spPr>
        <p:txBody>
          <a:bodyPr/>
          <a:lstStyle>
            <a:lvl1pPr>
              <a:spcBef>
                <a:spcPts val="200"/>
              </a:spcBef>
              <a:defRPr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13" y="1739900"/>
            <a:ext cx="4092575"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8988" y="1739900"/>
            <a:ext cx="4094162"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F3DC080F-023A-4A19-ADFB-D5D6D1CD5299}"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527C9D75-F00B-4CA8-980A-0E8A86481748}" type="slidenum">
              <a:rPr lang="en-US"/>
              <a:pPr>
                <a:defRPr/>
              </a:pPr>
              <a:t>‹#›</a:t>
            </a:fld>
            <a:endParaRPr lang="en-US" dirty="0"/>
          </a:p>
        </p:txBody>
      </p:sp>
      <p:sp>
        <p:nvSpPr>
          <p:cNvPr id="8" name="Footer Placeholder 7"/>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74904"/>
            <a:ext cx="8732520" cy="1636776"/>
          </a:xfrm>
        </p:spPr>
        <p:txBody>
          <a:bodyPr/>
          <a:lstStyle>
            <a:lvl1pPr algn="l">
              <a:lnSpc>
                <a:spcPct val="80000"/>
              </a:lnSpc>
              <a:defRPr sz="6400" b="1" cap="all">
                <a:solidFill>
                  <a:schemeClr val="bg1"/>
                </a:solidFill>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F86E9129-E38E-441A-8FF5-043A78F733C0}" type="slidenum">
              <a:rPr lang="en-US"/>
              <a:pPr>
                <a:defRPr/>
              </a:pPr>
              <a:t>‹#›</a:t>
            </a:fld>
            <a:endParaRPr lang="en-US" dirty="0"/>
          </a:p>
        </p:txBody>
      </p:sp>
      <p:sp>
        <p:nvSpPr>
          <p:cNvPr id="4" name="Footer Placeholder 3"/>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E38D3642-14A9-4040-99C0-8B97BE5C7B4F}" type="slidenum">
              <a:rPr lang="en-US"/>
              <a:pPr>
                <a:defRPr/>
              </a:pPr>
              <a:t>‹#›</a:t>
            </a:fld>
            <a:endParaRPr lang="en-US" dirty="0"/>
          </a:p>
        </p:txBody>
      </p:sp>
      <p:sp>
        <p:nvSpPr>
          <p:cNvPr id="3" name="Footer Placeholder 2"/>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CA5F3DF4-601E-41A4-A0B9-D690A6121982}"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AD2788E5-5085-43B3-B071-D446237F738C}"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83AA27F4-FB29-4438-8EF9-9B146AEC6865}"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28613"/>
            <a:ext cx="2092325" cy="578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8613" y="328613"/>
            <a:ext cx="6129337" cy="578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00134E6A-8718-4B1D-AFB0-201C50A78A55}"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AF_Youth">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AF_Healthy">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AF_Social">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AF_all_bold">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with Name">
    <p:bg>
      <p:bgPr>
        <a:solidFill>
          <a:schemeClr val="accent1"/>
        </a:solidFill>
        <a:effectLst/>
      </p:bgPr>
    </p:bg>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404813" y="466725"/>
            <a:ext cx="1376362" cy="1050925"/>
          </a:xfrm>
          <a:prstGeom prst="rect">
            <a:avLst/>
          </a:prstGeom>
          <a:noFill/>
          <a:ln w="9525">
            <a:noFill/>
            <a:miter lim="800000"/>
            <a:headEnd/>
            <a:tailEnd/>
          </a:ln>
        </p:spPr>
      </p:pic>
      <p:sp>
        <p:nvSpPr>
          <p:cNvPr id="2" name="Title 1"/>
          <p:cNvSpPr>
            <a:spLocks noGrp="1"/>
          </p:cNvSpPr>
          <p:nvPr>
            <p:ph type="title"/>
          </p:nvPr>
        </p:nvSpPr>
        <p:spPr>
          <a:xfrm>
            <a:off x="292608" y="2756154"/>
            <a:ext cx="8732520" cy="949071"/>
          </a:xfrm>
        </p:spPr>
        <p:txBody>
          <a:bodyPr/>
          <a:lstStyle>
            <a:lvl1pPr algn="l">
              <a:lnSpc>
                <a:spcPct val="80000"/>
              </a:lnSpc>
              <a:defRPr sz="6400" b="1" cap="all">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276225" y="4467225"/>
            <a:ext cx="7048500" cy="1924050"/>
          </a:xfrm>
        </p:spPr>
        <p:txBody>
          <a:bodyPr/>
          <a:lstStyle>
            <a:lvl1pPr>
              <a:spcBef>
                <a:spcPts val="200"/>
              </a:spcBef>
              <a:defRPr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FCC55786-75BB-43CD-9417-79FFCA8BF0C7}"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1 or Agenda">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20040"/>
            <a:ext cx="8366760" cy="841248"/>
          </a:xfrm>
        </p:spPr>
        <p:txBody>
          <a:bodyPr/>
          <a:lstStyle>
            <a:lvl1pPr algn="l">
              <a:defRPr sz="2600" b="1" cap="all">
                <a:solidFill>
                  <a:schemeClr val="bg1"/>
                </a:solidFill>
              </a:defRPr>
            </a:lvl1pPr>
          </a:lstStyle>
          <a:p>
            <a:r>
              <a:rPr lang="en-US" dirty="0"/>
              <a:t>Click to edit Master title style</a:t>
            </a:r>
          </a:p>
        </p:txBody>
      </p:sp>
      <p:sp>
        <p:nvSpPr>
          <p:cNvPr id="6" name="Content Placeholder 2"/>
          <p:cNvSpPr>
            <a:spLocks noGrp="1"/>
          </p:cNvSpPr>
          <p:nvPr>
            <p:ph idx="1"/>
          </p:nvPr>
        </p:nvSpPr>
        <p:spPr>
          <a:xfrm>
            <a:off x="354013" y="1739900"/>
            <a:ext cx="8339137" cy="4375150"/>
          </a:xfrm>
        </p:spPr>
        <p:txBody>
          <a:bodyPr/>
          <a:lstStyle>
            <a:lvl1pPr marL="457200" indent="-457200">
              <a:spcBef>
                <a:spcPts val="528"/>
              </a:spcBef>
              <a:buFont typeface="+mj-lt"/>
              <a:buAutoNum type="arabicPeriod"/>
              <a:defRPr sz="2200" b="1" cap="all" baseline="0">
                <a:solidFill>
                  <a:schemeClr val="bg1"/>
                </a:solidFill>
              </a:defRPr>
            </a:lvl1pPr>
            <a:lvl2pPr marL="740664" indent="-283464">
              <a:spcBef>
                <a:spcPts val="528"/>
              </a:spcBef>
              <a:buSzPct val="100000"/>
              <a:buFont typeface="Verdana" pitchFamily="34" charset="0"/>
              <a:buChar char="–"/>
              <a:defRPr sz="2200" baseline="0">
                <a:solidFill>
                  <a:schemeClr val="bg1"/>
                </a:solidFill>
              </a:defRPr>
            </a:lvl2pPr>
            <a:lvl3pPr marL="1143000">
              <a:spcBef>
                <a:spcPts val="528"/>
              </a:spcBef>
              <a:buFont typeface="Arial" pitchFamily="34" charset="0"/>
              <a:buChar char="•"/>
              <a:defRPr sz="2200" baseline="0">
                <a:solidFill>
                  <a:schemeClr val="bg1"/>
                </a:solidFill>
              </a:defRPr>
            </a:lvl3pPr>
            <a:lvl4pPr>
              <a:spcBef>
                <a:spcPts val="528"/>
              </a:spcBef>
              <a:defRPr sz="2200" baseline="0">
                <a:solidFill>
                  <a:schemeClr val="bg1"/>
                </a:solidFill>
              </a:defRPr>
            </a:lvl4pPr>
            <a:lvl5pPr>
              <a:spcBef>
                <a:spcPts val="528"/>
              </a:spcBef>
              <a:defRPr sz="2200" baseline="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p:txBody>
          <a:bodyPr/>
          <a:lstStyle>
            <a:lvl1pPr>
              <a:defRPr smtClean="0">
                <a:solidFill>
                  <a:schemeClr val="bg1"/>
                </a:solidFill>
              </a:defRPr>
            </a:lvl1pPr>
          </a:lstStyle>
          <a:p>
            <a:pPr>
              <a:defRPr/>
            </a:pPr>
            <a:fld id="{264938FE-91F0-4184-B325-AF298FA1EE96}"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solidFill>
                  <a:schemeClr val="bg1"/>
                </a:solidFill>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74904"/>
            <a:ext cx="8732520" cy="1636776"/>
          </a:xfrm>
        </p:spPr>
        <p:txBody>
          <a:bodyPr/>
          <a:lstStyle>
            <a:lvl1pPr algn="l">
              <a:lnSpc>
                <a:spcPct val="80000"/>
              </a:lnSpc>
              <a:defRPr sz="6400" b="1" cap="all">
                <a:solidFill>
                  <a:schemeClr val="bg1"/>
                </a:solidFill>
              </a:defRPr>
            </a:lvl1pPr>
          </a:lstStyle>
          <a:p>
            <a:r>
              <a:rPr lang="en-US" dirty="0"/>
              <a:t>Click to edit Master title style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hank You with Name">
    <p:bg>
      <p:bgPr>
        <a:solidFill>
          <a:schemeClr val="accent4"/>
        </a:solidFill>
        <a:effectLst/>
      </p:bgPr>
    </p:bg>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404813" y="466725"/>
            <a:ext cx="1376362" cy="1050925"/>
          </a:xfrm>
          <a:prstGeom prst="rect">
            <a:avLst/>
          </a:prstGeom>
          <a:noFill/>
          <a:ln w="9525">
            <a:noFill/>
            <a:miter lim="800000"/>
            <a:headEnd/>
            <a:tailEnd/>
          </a:ln>
        </p:spPr>
      </p:pic>
      <p:sp>
        <p:nvSpPr>
          <p:cNvPr id="2" name="Title 1"/>
          <p:cNvSpPr>
            <a:spLocks noGrp="1"/>
          </p:cNvSpPr>
          <p:nvPr>
            <p:ph type="title"/>
          </p:nvPr>
        </p:nvSpPr>
        <p:spPr>
          <a:xfrm>
            <a:off x="292608" y="2756154"/>
            <a:ext cx="8732520" cy="949071"/>
          </a:xfrm>
        </p:spPr>
        <p:txBody>
          <a:bodyPr/>
          <a:lstStyle>
            <a:lvl1pPr algn="l">
              <a:lnSpc>
                <a:spcPct val="80000"/>
              </a:lnSpc>
              <a:defRPr sz="6400" b="1" cap="all">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276225" y="4467225"/>
            <a:ext cx="7048500" cy="1924050"/>
          </a:xfrm>
        </p:spPr>
        <p:txBody>
          <a:bodyPr/>
          <a:lstStyle>
            <a:lvl1pPr>
              <a:spcBef>
                <a:spcPts val="200"/>
              </a:spcBef>
              <a:defRPr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13" y="1739900"/>
            <a:ext cx="4092575"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8988" y="1739900"/>
            <a:ext cx="4094162"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553AE059-B0FB-484F-82DB-F179AC4BBAD5}"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2CF3FAAB-BE95-4431-9EC7-F5DBCA8D776F}" type="slidenum">
              <a:rPr lang="en-US"/>
              <a:pPr>
                <a:defRPr/>
              </a:pPr>
              <a:t>‹#›</a:t>
            </a:fld>
            <a:endParaRPr lang="en-US" dirty="0"/>
          </a:p>
        </p:txBody>
      </p:sp>
      <p:sp>
        <p:nvSpPr>
          <p:cNvPr id="8" name="Footer Placeholder 7"/>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DCFA53B7-462C-4A18-AE23-B13C1938CC6B}" type="slidenum">
              <a:rPr lang="en-US"/>
              <a:pPr>
                <a:defRPr/>
              </a:pPr>
              <a:t>‹#›</a:t>
            </a:fld>
            <a:endParaRPr lang="en-US" dirty="0"/>
          </a:p>
        </p:txBody>
      </p:sp>
      <p:sp>
        <p:nvSpPr>
          <p:cNvPr id="4" name="Footer Placeholder 3"/>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D0868814-0E30-4F81-BE2F-2EB2DDEF50EA}" type="slidenum">
              <a:rPr lang="en-US"/>
              <a:pPr>
                <a:defRPr/>
              </a:pPr>
              <a:t>‹#›</a:t>
            </a:fld>
            <a:endParaRPr lang="en-US" dirty="0"/>
          </a:p>
        </p:txBody>
      </p:sp>
      <p:sp>
        <p:nvSpPr>
          <p:cNvPr id="3" name="Footer Placeholder 2"/>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E4FDA49B-1226-40E4-8D66-07C7DD5D1CA0}"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177727E5-80AC-49A6-9632-DFD21836FBF9}"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13" y="1739900"/>
            <a:ext cx="4092575"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8988" y="1739900"/>
            <a:ext cx="4094162"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E1DE3AE6-1B26-4EE8-A943-258127438254}"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5274531C-6574-4023-BC62-EEBAACBB26B3}"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28613"/>
            <a:ext cx="2092325" cy="578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8613" y="328613"/>
            <a:ext cx="6129337" cy="578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37E407DB-CB32-4BB9-8EC2-16D20ACE950C}"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AF_Youth">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AF_Healthy">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AF_Social">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AF_all_bold">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EFFC80C9-51B6-48A4-A6B5-F09E491E9932}"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1 or Agenda">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20040"/>
            <a:ext cx="8366760" cy="841248"/>
          </a:xfrm>
        </p:spPr>
        <p:txBody>
          <a:bodyPr/>
          <a:lstStyle>
            <a:lvl1pPr algn="l">
              <a:defRPr sz="2600" b="1" cap="all">
                <a:solidFill>
                  <a:schemeClr val="bg1"/>
                </a:solidFill>
              </a:defRPr>
            </a:lvl1pPr>
          </a:lstStyle>
          <a:p>
            <a:r>
              <a:rPr lang="en-US" dirty="0"/>
              <a:t>Click to edit Master title style</a:t>
            </a:r>
          </a:p>
        </p:txBody>
      </p:sp>
      <p:sp>
        <p:nvSpPr>
          <p:cNvPr id="6" name="Content Placeholder 2"/>
          <p:cNvSpPr>
            <a:spLocks noGrp="1"/>
          </p:cNvSpPr>
          <p:nvPr>
            <p:ph idx="1"/>
          </p:nvPr>
        </p:nvSpPr>
        <p:spPr>
          <a:xfrm>
            <a:off x="354013" y="1739900"/>
            <a:ext cx="8339137" cy="4375150"/>
          </a:xfrm>
        </p:spPr>
        <p:txBody>
          <a:bodyPr/>
          <a:lstStyle>
            <a:lvl1pPr marL="457200" indent="-457200">
              <a:spcBef>
                <a:spcPts val="528"/>
              </a:spcBef>
              <a:buFont typeface="+mj-lt"/>
              <a:buAutoNum type="arabicPeriod"/>
              <a:defRPr sz="2200" b="1" cap="all" baseline="0">
                <a:solidFill>
                  <a:schemeClr val="bg1"/>
                </a:solidFill>
              </a:defRPr>
            </a:lvl1pPr>
            <a:lvl2pPr marL="740664" indent="-283464">
              <a:spcBef>
                <a:spcPts val="528"/>
              </a:spcBef>
              <a:buSzPct val="100000"/>
              <a:buFont typeface="Verdana" pitchFamily="34" charset="0"/>
              <a:buChar char="–"/>
              <a:defRPr sz="2200" baseline="0">
                <a:solidFill>
                  <a:schemeClr val="bg1"/>
                </a:solidFill>
              </a:defRPr>
            </a:lvl2pPr>
            <a:lvl3pPr marL="1143000">
              <a:spcBef>
                <a:spcPts val="528"/>
              </a:spcBef>
              <a:buFont typeface="Arial" pitchFamily="34" charset="0"/>
              <a:buChar char="•"/>
              <a:defRPr sz="2200" baseline="0">
                <a:solidFill>
                  <a:schemeClr val="bg1"/>
                </a:solidFill>
              </a:defRPr>
            </a:lvl3pPr>
            <a:lvl4pPr>
              <a:spcBef>
                <a:spcPts val="528"/>
              </a:spcBef>
              <a:defRPr sz="2200" baseline="0">
                <a:solidFill>
                  <a:schemeClr val="bg1"/>
                </a:solidFill>
              </a:defRPr>
            </a:lvl4pPr>
            <a:lvl5pPr>
              <a:spcBef>
                <a:spcPts val="528"/>
              </a:spcBef>
              <a:defRPr sz="2200" baseline="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p:txBody>
          <a:bodyPr/>
          <a:lstStyle>
            <a:lvl1pPr>
              <a:defRPr smtClean="0">
                <a:solidFill>
                  <a:schemeClr val="bg1"/>
                </a:solidFill>
              </a:defRPr>
            </a:lvl1pPr>
          </a:lstStyle>
          <a:p>
            <a:pPr>
              <a:defRPr/>
            </a:pPr>
            <a:fld id="{282D19F7-4C74-4F36-8679-2E0109D6A7EA}"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solidFill>
                  <a:schemeClr val="bg2"/>
                </a:solidFill>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vide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74904"/>
            <a:ext cx="8732520" cy="1636776"/>
          </a:xfrm>
        </p:spPr>
        <p:txBody>
          <a:bodyPr/>
          <a:lstStyle>
            <a:lvl1pPr algn="l">
              <a:lnSpc>
                <a:spcPct val="80000"/>
              </a:lnSpc>
              <a:defRPr sz="6400" b="1" cap="all">
                <a:solidFill>
                  <a:schemeClr val="bg1"/>
                </a:solidFill>
              </a:defRPr>
            </a:lvl1pPr>
          </a:lstStyle>
          <a:p>
            <a:r>
              <a:rPr lang="en-US" dirty="0"/>
              <a:t>Click to edit Master title style</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with Name">
    <p:bg>
      <p:bgPr>
        <a:solidFill>
          <a:schemeClr val="accent5"/>
        </a:solidFill>
        <a:effectLst/>
      </p:bgPr>
    </p:bg>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404813" y="466725"/>
            <a:ext cx="1376362" cy="1050925"/>
          </a:xfrm>
          <a:prstGeom prst="rect">
            <a:avLst/>
          </a:prstGeom>
          <a:noFill/>
          <a:ln w="9525">
            <a:noFill/>
            <a:miter lim="800000"/>
            <a:headEnd/>
            <a:tailEnd/>
          </a:ln>
        </p:spPr>
      </p:pic>
      <p:sp>
        <p:nvSpPr>
          <p:cNvPr id="2" name="Title 1"/>
          <p:cNvSpPr>
            <a:spLocks noGrp="1"/>
          </p:cNvSpPr>
          <p:nvPr>
            <p:ph type="title"/>
          </p:nvPr>
        </p:nvSpPr>
        <p:spPr>
          <a:xfrm>
            <a:off x="292608" y="2756154"/>
            <a:ext cx="8732520" cy="949071"/>
          </a:xfrm>
        </p:spPr>
        <p:txBody>
          <a:bodyPr/>
          <a:lstStyle>
            <a:lvl1pPr algn="l">
              <a:lnSpc>
                <a:spcPct val="80000"/>
              </a:lnSpc>
              <a:defRPr sz="6400" b="1" cap="all">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276225" y="4467225"/>
            <a:ext cx="7048500" cy="1924050"/>
          </a:xfrm>
        </p:spPr>
        <p:txBody>
          <a:bodyPr/>
          <a:lstStyle>
            <a:lvl1pPr>
              <a:spcBef>
                <a:spcPts val="200"/>
              </a:spcBef>
              <a:defRPr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20EC7196-E6AB-4A95-97B5-807192DAC987}" type="slidenum">
              <a:rPr lang="en-US"/>
              <a:pPr>
                <a:defRPr/>
              </a:pPr>
              <a:t>‹#›</a:t>
            </a:fld>
            <a:endParaRPr lang="en-US" dirty="0"/>
          </a:p>
        </p:txBody>
      </p:sp>
      <p:sp>
        <p:nvSpPr>
          <p:cNvPr id="8" name="Footer Placeholder 7"/>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13" y="1739900"/>
            <a:ext cx="4092575"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8988" y="1739900"/>
            <a:ext cx="4094162"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9E541E80-E2E1-49A0-97D2-FDD5D22F4B29}"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0FD015C1-AE03-482C-8227-C6E0AE448535}" type="slidenum">
              <a:rPr lang="en-US"/>
              <a:pPr>
                <a:defRPr/>
              </a:pPr>
              <a:t>‹#›</a:t>
            </a:fld>
            <a:endParaRPr lang="en-US" dirty="0"/>
          </a:p>
        </p:txBody>
      </p:sp>
      <p:sp>
        <p:nvSpPr>
          <p:cNvPr id="8" name="Footer Placeholder 7"/>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A67059C9-B3D0-49AA-9FDB-60F4B33CAFAB}" type="slidenum">
              <a:rPr lang="en-US"/>
              <a:pPr>
                <a:defRPr/>
              </a:pPr>
              <a:t>‹#›</a:t>
            </a:fld>
            <a:endParaRPr lang="en-US" dirty="0"/>
          </a:p>
        </p:txBody>
      </p:sp>
      <p:sp>
        <p:nvSpPr>
          <p:cNvPr id="4" name="Footer Placeholder 3"/>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68514B71-EA6E-465D-9561-93090EE69DDA}" type="slidenum">
              <a:rPr lang="en-US"/>
              <a:pPr>
                <a:defRPr/>
              </a:pPr>
              <a:t>‹#›</a:t>
            </a:fld>
            <a:endParaRPr lang="en-US" dirty="0"/>
          </a:p>
        </p:txBody>
      </p:sp>
      <p:sp>
        <p:nvSpPr>
          <p:cNvPr id="3" name="Footer Placeholder 2"/>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E637DD24-EFA9-4739-914F-04B65A728F8B}"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9C91AEE1-34D4-42D9-949D-38D6736D11B3}"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A1547B6B-EDF3-4F9B-A7A4-13D32970510F}"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28613"/>
            <a:ext cx="2092325" cy="578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8613" y="328613"/>
            <a:ext cx="6129337" cy="578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DAB28D18-4907-47B4-9032-36BF0CC7EFA1}"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AF_Youth">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AF_Healthy">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B0BD212D-6B6C-42FD-9933-C19E39C52663}" type="slidenum">
              <a:rPr lang="en-US"/>
              <a:pPr>
                <a:defRPr/>
              </a:pPr>
              <a:t>‹#›</a:t>
            </a:fld>
            <a:endParaRPr lang="en-US" dirty="0"/>
          </a:p>
        </p:txBody>
      </p:sp>
      <p:sp>
        <p:nvSpPr>
          <p:cNvPr id="4" name="Footer Placeholder 3"/>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AF_Social">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C1FC3AA8-48FF-4257-97F9-B122CE37FAC8}" type="slidenum">
              <a:rPr lang="en-US"/>
              <a:pPr>
                <a:defRPr/>
              </a:pPr>
              <a:t>‹#›</a:t>
            </a:fld>
            <a:endParaRPr lang="en-US" dirty="0"/>
          </a:p>
        </p:txBody>
      </p:sp>
      <p:sp>
        <p:nvSpPr>
          <p:cNvPr id="3" name="Footer Placeholder 2"/>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328613" y="328613"/>
            <a:ext cx="8374062" cy="84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black">
          <a:xfrm>
            <a:off x="354013" y="1739900"/>
            <a:ext cx="8339137"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black">
          <a:xfrm>
            <a:off x="350838" y="6356350"/>
            <a:ext cx="409575" cy="217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64" charset="0"/>
                <a:ea typeface="ＭＳ Ｐゴシック" pitchFamily="64" charset="-128"/>
                <a:cs typeface="ＭＳ Ｐゴシック" pitchFamily="64" charset="-128"/>
              </a:defRPr>
            </a:lvl1pPr>
          </a:lstStyle>
          <a:p>
            <a:pPr>
              <a:defRPr/>
            </a:pPr>
            <a:fld id="{2DD602AF-9A79-433E-9AEF-6ED527C884B4}" type="slidenum">
              <a:rPr lang="en-US"/>
              <a:pPr>
                <a:defRPr/>
              </a:pPr>
              <a:t>‹#›</a:t>
            </a:fld>
            <a:endParaRPr lang="en-US" dirty="0"/>
          </a:p>
        </p:txBody>
      </p:sp>
      <p:sp>
        <p:nvSpPr>
          <p:cNvPr id="1034" name="Rectangle 10"/>
          <p:cNvSpPr>
            <a:spLocks noGrp="1" noChangeArrowheads="1"/>
          </p:cNvSpPr>
          <p:nvPr>
            <p:ph type="ftr" sz="quarter" idx="3"/>
          </p:nvPr>
        </p:nvSpPr>
        <p:spPr bwMode="black">
          <a:xfrm>
            <a:off x="568325" y="6356350"/>
            <a:ext cx="8137525"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dirty="0" smtClean="0">
                <a:solidFill>
                  <a:schemeClr val="tx2"/>
                </a:solidFill>
                <a:latin typeface="Verdana" pitchFamily="80" charset="0"/>
                <a:ea typeface="ＭＳ Ｐゴシック" pitchFamily="80" charset="-128"/>
                <a:cs typeface="ＭＳ Ｐゴシック" pitchFamily="80" charset="-128"/>
              </a:defRPr>
            </a:lvl1pPr>
          </a:lstStyle>
          <a:p>
            <a:pPr>
              <a:defRPr/>
            </a:pPr>
            <a:r>
              <a:rPr lang="en-US" dirty="0"/>
              <a:t>| PRESENTATION TITLE HERE | ©2011 YMCA of the USA</a:t>
            </a:r>
          </a:p>
        </p:txBody>
      </p:sp>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 id="2147484169" r:id="rId14"/>
    <p:sldLayoutId id="2147484170" r:id="rId15"/>
    <p:sldLayoutId id="2147484171" r:id="rId16"/>
  </p:sldLayoutIdLst>
  <p:hf hdr="0" dt="0"/>
  <p:txStyles>
    <p:titleStyle>
      <a:lvl1pPr algn="l" rtl="0" eaLnBrk="1" fontAlgn="base" hangingPunct="1">
        <a:spcBef>
          <a:spcPct val="0"/>
        </a:spcBef>
        <a:spcAft>
          <a:spcPct val="0"/>
        </a:spcAft>
        <a:defRPr sz="2600" b="1" cap="all">
          <a:solidFill>
            <a:schemeClr val="accent1"/>
          </a:solidFill>
          <a:latin typeface="+mj-lt"/>
          <a:ea typeface="+mj-ea"/>
          <a:cs typeface="+mj-cs"/>
        </a:defRPr>
      </a:lvl1pPr>
      <a:lvl2pPr algn="l" rtl="0" eaLnBrk="1" fontAlgn="base" hangingPunct="1">
        <a:spcBef>
          <a:spcPct val="0"/>
        </a:spcBef>
        <a:spcAft>
          <a:spcPct val="0"/>
        </a:spcAft>
        <a:defRPr sz="2600" b="1">
          <a:solidFill>
            <a:schemeClr val="accent1"/>
          </a:solidFill>
          <a:latin typeface="Verdana" pitchFamily="64" charset="0"/>
          <a:ea typeface="ＭＳ Ｐゴシック" pitchFamily="64" charset="-128"/>
          <a:cs typeface="ＭＳ Ｐゴシック" pitchFamily="64" charset="-128"/>
        </a:defRPr>
      </a:lvl2pPr>
      <a:lvl3pPr algn="l" rtl="0" eaLnBrk="1" fontAlgn="base" hangingPunct="1">
        <a:spcBef>
          <a:spcPct val="0"/>
        </a:spcBef>
        <a:spcAft>
          <a:spcPct val="0"/>
        </a:spcAft>
        <a:defRPr sz="2600" b="1">
          <a:solidFill>
            <a:schemeClr val="accent1"/>
          </a:solidFill>
          <a:latin typeface="Verdana" pitchFamily="64" charset="0"/>
          <a:ea typeface="ＭＳ Ｐゴシック" pitchFamily="64" charset="-128"/>
          <a:cs typeface="ＭＳ Ｐゴシック" pitchFamily="64" charset="-128"/>
        </a:defRPr>
      </a:lvl3pPr>
      <a:lvl4pPr algn="l" rtl="0" eaLnBrk="1" fontAlgn="base" hangingPunct="1">
        <a:spcBef>
          <a:spcPct val="0"/>
        </a:spcBef>
        <a:spcAft>
          <a:spcPct val="0"/>
        </a:spcAft>
        <a:defRPr sz="2600" b="1">
          <a:solidFill>
            <a:schemeClr val="accent1"/>
          </a:solidFill>
          <a:latin typeface="Verdana" pitchFamily="64" charset="0"/>
          <a:ea typeface="ＭＳ Ｐゴシック" pitchFamily="64" charset="-128"/>
          <a:cs typeface="ＭＳ Ｐゴシック" pitchFamily="64" charset="-128"/>
        </a:defRPr>
      </a:lvl4pPr>
      <a:lvl5pPr algn="l" rtl="0" eaLnBrk="1" fontAlgn="base" hangingPunct="1">
        <a:spcBef>
          <a:spcPct val="0"/>
        </a:spcBef>
        <a:spcAft>
          <a:spcPct val="0"/>
        </a:spcAft>
        <a:defRPr sz="2600" b="1">
          <a:solidFill>
            <a:schemeClr val="accent1"/>
          </a:solidFill>
          <a:latin typeface="Verdana" pitchFamily="64" charset="0"/>
          <a:ea typeface="ＭＳ Ｐゴシック" pitchFamily="64" charset="-128"/>
          <a:cs typeface="ＭＳ Ｐゴシック" pitchFamily="64" charset="-128"/>
        </a:defRPr>
      </a:lvl5pPr>
      <a:lvl6pPr marL="4572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6pPr>
      <a:lvl7pPr marL="9144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7pPr>
      <a:lvl8pPr marL="13716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8pPr>
      <a:lvl9pPr marL="18288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9pPr>
    </p:titleStyle>
    <p:bodyStyle>
      <a:lvl1pPr algn="l" rtl="0" eaLnBrk="1" fontAlgn="base" hangingPunct="1">
        <a:spcBef>
          <a:spcPct val="50000"/>
        </a:spcBef>
        <a:spcAft>
          <a:spcPct val="0"/>
        </a:spcAft>
        <a:defRPr>
          <a:solidFill>
            <a:schemeClr val="tx2"/>
          </a:solidFill>
          <a:latin typeface="+mn-lt"/>
          <a:ea typeface="+mn-ea"/>
          <a:cs typeface="+mn-cs"/>
        </a:defRPr>
      </a:lvl1pPr>
      <a:lvl2pPr marL="223838" indent="-222250" algn="l" rtl="0" eaLnBrk="1" fontAlgn="base" hangingPunct="1">
        <a:spcBef>
          <a:spcPct val="100000"/>
        </a:spcBef>
        <a:spcAft>
          <a:spcPct val="0"/>
        </a:spcAft>
        <a:buSzPct val="80000"/>
        <a:buChar char="•"/>
        <a:defRPr>
          <a:solidFill>
            <a:schemeClr val="tx2"/>
          </a:solidFill>
          <a:latin typeface="+mn-lt"/>
          <a:ea typeface="+mn-ea"/>
        </a:defRPr>
      </a:lvl2pPr>
      <a:lvl3pPr marL="693738" indent="-228600" algn="l" rtl="0" eaLnBrk="1" fontAlgn="base" hangingPunct="1">
        <a:spcBef>
          <a:spcPct val="25000"/>
        </a:spcBef>
        <a:spcAft>
          <a:spcPct val="0"/>
        </a:spcAft>
        <a:buChar char="–"/>
        <a:defRPr>
          <a:solidFill>
            <a:schemeClr val="tx2"/>
          </a:solidFill>
          <a:latin typeface="+mn-lt"/>
          <a:ea typeface="+mn-ea"/>
        </a:defRPr>
      </a:lvl3pPr>
      <a:lvl4pPr marL="1120775" indent="-228600" algn="l" rtl="0" eaLnBrk="1" fontAlgn="base" hangingPunct="1">
        <a:spcBef>
          <a:spcPct val="25000"/>
        </a:spcBef>
        <a:spcAft>
          <a:spcPct val="0"/>
        </a:spcAft>
        <a:buSzPct val="80000"/>
        <a:buChar char="•"/>
        <a:defRPr>
          <a:solidFill>
            <a:schemeClr val="tx2"/>
          </a:solidFill>
          <a:latin typeface="+mn-lt"/>
          <a:ea typeface="+mn-ea"/>
        </a:defRPr>
      </a:lvl4pPr>
      <a:lvl5pPr marL="1608138" indent="-228600" algn="l" rtl="0" eaLnBrk="1" fontAlgn="base" hangingPunct="1">
        <a:spcBef>
          <a:spcPct val="25000"/>
        </a:spcBef>
        <a:spcAft>
          <a:spcPct val="0"/>
        </a:spcAft>
        <a:buChar char="–"/>
        <a:defRPr>
          <a:solidFill>
            <a:schemeClr val="tx2"/>
          </a:solidFill>
          <a:latin typeface="+mn-lt"/>
          <a:ea typeface="+mn-ea"/>
        </a:defRPr>
      </a:lvl5pPr>
      <a:lvl6pPr marL="2065338" indent="-228600" algn="l" rtl="0" eaLnBrk="1" fontAlgn="base" hangingPunct="1">
        <a:spcBef>
          <a:spcPct val="25000"/>
        </a:spcBef>
        <a:spcAft>
          <a:spcPct val="0"/>
        </a:spcAft>
        <a:buChar char="–"/>
        <a:defRPr>
          <a:solidFill>
            <a:schemeClr val="bg2"/>
          </a:solidFill>
          <a:latin typeface="+mn-lt"/>
          <a:ea typeface="+mn-ea"/>
        </a:defRPr>
      </a:lvl6pPr>
      <a:lvl7pPr marL="2522538" indent="-228600" algn="l" rtl="0" eaLnBrk="1" fontAlgn="base" hangingPunct="1">
        <a:spcBef>
          <a:spcPct val="25000"/>
        </a:spcBef>
        <a:spcAft>
          <a:spcPct val="0"/>
        </a:spcAft>
        <a:buChar char="–"/>
        <a:defRPr>
          <a:solidFill>
            <a:schemeClr val="bg2"/>
          </a:solidFill>
          <a:latin typeface="+mn-lt"/>
          <a:ea typeface="+mn-ea"/>
        </a:defRPr>
      </a:lvl7pPr>
      <a:lvl8pPr marL="2979738" indent="-228600" algn="l" rtl="0" eaLnBrk="1" fontAlgn="base" hangingPunct="1">
        <a:spcBef>
          <a:spcPct val="25000"/>
        </a:spcBef>
        <a:spcAft>
          <a:spcPct val="0"/>
        </a:spcAft>
        <a:buChar char="–"/>
        <a:defRPr>
          <a:solidFill>
            <a:schemeClr val="bg2"/>
          </a:solidFill>
          <a:latin typeface="+mn-lt"/>
          <a:ea typeface="+mn-ea"/>
        </a:defRPr>
      </a:lvl8pPr>
      <a:lvl9pPr marL="3436938" indent="-228600" algn="l" rtl="0" eaLnBrk="1" fontAlgn="base" hangingPunct="1">
        <a:spcBef>
          <a:spcPct val="25000"/>
        </a:spcBef>
        <a:spcAft>
          <a:spcPct val="0"/>
        </a:spcAft>
        <a:buChar char="–"/>
        <a:defRPr>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328613" y="328613"/>
            <a:ext cx="8374062" cy="84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2051" name="Rectangle 3"/>
          <p:cNvSpPr>
            <a:spLocks noGrp="1" noChangeArrowheads="1"/>
          </p:cNvSpPr>
          <p:nvPr>
            <p:ph type="body" idx="1"/>
          </p:nvPr>
        </p:nvSpPr>
        <p:spPr bwMode="black">
          <a:xfrm>
            <a:off x="354013" y="1739900"/>
            <a:ext cx="8339137"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black">
          <a:xfrm>
            <a:off x="350838" y="6356350"/>
            <a:ext cx="409575" cy="217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64" charset="0"/>
                <a:ea typeface="ＭＳ Ｐゴシック" pitchFamily="64" charset="-128"/>
                <a:cs typeface="ＭＳ Ｐゴシック" pitchFamily="64" charset="-128"/>
              </a:defRPr>
            </a:lvl1pPr>
          </a:lstStyle>
          <a:p>
            <a:pPr>
              <a:defRPr/>
            </a:pPr>
            <a:fld id="{6A8EDDAC-7345-4547-AED3-DB654CAB6653}" type="slidenum">
              <a:rPr lang="en-US"/>
              <a:pPr>
                <a:defRPr/>
              </a:pPr>
              <a:t>‹#›</a:t>
            </a:fld>
            <a:endParaRPr lang="en-US" dirty="0"/>
          </a:p>
        </p:txBody>
      </p:sp>
      <p:sp>
        <p:nvSpPr>
          <p:cNvPr id="1034" name="Rectangle 10"/>
          <p:cNvSpPr>
            <a:spLocks noGrp="1" noChangeArrowheads="1"/>
          </p:cNvSpPr>
          <p:nvPr>
            <p:ph type="ftr" sz="quarter" idx="3"/>
          </p:nvPr>
        </p:nvSpPr>
        <p:spPr bwMode="black">
          <a:xfrm>
            <a:off x="568325" y="6356350"/>
            <a:ext cx="8118475"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80" charset="0"/>
                <a:ea typeface="ＭＳ Ｐゴシック" pitchFamily="80" charset="-128"/>
              </a:defRPr>
            </a:lvl1pPr>
          </a:lstStyle>
          <a:p>
            <a:pPr>
              <a:defRPr/>
            </a:pPr>
            <a:r>
              <a:rPr lang="en-US" dirty="0"/>
              <a:t>| PRESENTATION TITLE HERE | ©2011 YMCA of the USA</a:t>
            </a:r>
          </a:p>
        </p:txBody>
      </p:sp>
    </p:spTree>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 id="2147484183" r:id="rId12"/>
    <p:sldLayoutId id="2147484184" r:id="rId13"/>
    <p:sldLayoutId id="2147484185" r:id="rId14"/>
    <p:sldLayoutId id="2147484186" r:id="rId15"/>
    <p:sldLayoutId id="2147484187" r:id="rId16"/>
  </p:sldLayoutIdLst>
  <p:hf hdr="0" dt="0"/>
  <p:txStyles>
    <p:titleStyle>
      <a:lvl1pPr algn="l" rtl="0" fontAlgn="base">
        <a:spcBef>
          <a:spcPct val="0"/>
        </a:spcBef>
        <a:spcAft>
          <a:spcPct val="0"/>
        </a:spcAft>
        <a:defRPr sz="2600" b="1" cap="all">
          <a:solidFill>
            <a:schemeClr val="accent2"/>
          </a:solidFill>
          <a:latin typeface="+mj-lt"/>
          <a:ea typeface="+mj-ea"/>
          <a:cs typeface="+mj-cs"/>
        </a:defRPr>
      </a:lvl1pPr>
      <a:lvl2pPr algn="l" rtl="0" fontAlgn="base">
        <a:spcBef>
          <a:spcPct val="0"/>
        </a:spcBef>
        <a:spcAft>
          <a:spcPct val="0"/>
        </a:spcAft>
        <a:defRPr sz="2600" b="1">
          <a:solidFill>
            <a:schemeClr val="accent2"/>
          </a:solidFill>
          <a:latin typeface="Verdana" pitchFamily="64" charset="0"/>
          <a:ea typeface="ＭＳ Ｐゴシック" pitchFamily="64" charset="-128"/>
          <a:cs typeface="ＭＳ Ｐゴシック" pitchFamily="64" charset="-128"/>
        </a:defRPr>
      </a:lvl2pPr>
      <a:lvl3pPr algn="l" rtl="0" fontAlgn="base">
        <a:spcBef>
          <a:spcPct val="0"/>
        </a:spcBef>
        <a:spcAft>
          <a:spcPct val="0"/>
        </a:spcAft>
        <a:defRPr sz="2600" b="1">
          <a:solidFill>
            <a:schemeClr val="accent2"/>
          </a:solidFill>
          <a:latin typeface="Verdana" pitchFamily="64" charset="0"/>
          <a:ea typeface="ＭＳ Ｐゴシック" pitchFamily="64" charset="-128"/>
          <a:cs typeface="ＭＳ Ｐゴシック" pitchFamily="64" charset="-128"/>
        </a:defRPr>
      </a:lvl3pPr>
      <a:lvl4pPr algn="l" rtl="0" fontAlgn="base">
        <a:spcBef>
          <a:spcPct val="0"/>
        </a:spcBef>
        <a:spcAft>
          <a:spcPct val="0"/>
        </a:spcAft>
        <a:defRPr sz="2600" b="1">
          <a:solidFill>
            <a:schemeClr val="accent2"/>
          </a:solidFill>
          <a:latin typeface="Verdana" pitchFamily="64" charset="0"/>
          <a:ea typeface="ＭＳ Ｐゴシック" pitchFamily="64" charset="-128"/>
          <a:cs typeface="ＭＳ Ｐゴシック" pitchFamily="64" charset="-128"/>
        </a:defRPr>
      </a:lvl4pPr>
      <a:lvl5pPr algn="l" rtl="0" fontAlgn="base">
        <a:spcBef>
          <a:spcPct val="0"/>
        </a:spcBef>
        <a:spcAft>
          <a:spcPct val="0"/>
        </a:spcAft>
        <a:defRPr sz="2600" b="1">
          <a:solidFill>
            <a:schemeClr val="accent2"/>
          </a:solidFill>
          <a:latin typeface="Verdana" pitchFamily="64" charset="0"/>
          <a:ea typeface="ＭＳ Ｐゴシック" pitchFamily="64" charset="-128"/>
          <a:cs typeface="ＭＳ Ｐゴシック" pitchFamily="64" charset="-128"/>
        </a:defRPr>
      </a:lvl5pPr>
      <a:lvl6pPr marL="4572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6pPr>
      <a:lvl7pPr marL="9144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7pPr>
      <a:lvl8pPr marL="13716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8pPr>
      <a:lvl9pPr marL="18288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9pPr>
    </p:titleStyle>
    <p:bodyStyle>
      <a:lvl1pPr algn="l" rtl="0" fontAlgn="base">
        <a:spcBef>
          <a:spcPct val="50000"/>
        </a:spcBef>
        <a:spcAft>
          <a:spcPct val="0"/>
        </a:spcAft>
        <a:defRPr>
          <a:solidFill>
            <a:schemeClr val="tx2"/>
          </a:solidFill>
          <a:latin typeface="+mn-lt"/>
          <a:ea typeface="+mn-ea"/>
          <a:cs typeface="+mn-cs"/>
        </a:defRPr>
      </a:lvl1pPr>
      <a:lvl2pPr marL="223838" indent="-222250" algn="l" rtl="0" fontAlgn="base">
        <a:spcBef>
          <a:spcPct val="100000"/>
        </a:spcBef>
        <a:spcAft>
          <a:spcPct val="0"/>
        </a:spcAft>
        <a:buSzPct val="80000"/>
        <a:buChar char="•"/>
        <a:defRPr>
          <a:solidFill>
            <a:schemeClr val="tx2"/>
          </a:solidFill>
          <a:latin typeface="+mn-lt"/>
          <a:ea typeface="+mn-ea"/>
        </a:defRPr>
      </a:lvl2pPr>
      <a:lvl3pPr marL="693738" indent="-228600" algn="l" rtl="0" fontAlgn="base">
        <a:spcBef>
          <a:spcPct val="25000"/>
        </a:spcBef>
        <a:spcAft>
          <a:spcPct val="0"/>
        </a:spcAft>
        <a:buChar char="–"/>
        <a:defRPr>
          <a:solidFill>
            <a:schemeClr val="tx2"/>
          </a:solidFill>
          <a:latin typeface="+mn-lt"/>
          <a:ea typeface="+mn-ea"/>
        </a:defRPr>
      </a:lvl3pPr>
      <a:lvl4pPr marL="1120775" indent="-228600" algn="l" rtl="0" fontAlgn="base">
        <a:spcBef>
          <a:spcPct val="25000"/>
        </a:spcBef>
        <a:spcAft>
          <a:spcPct val="0"/>
        </a:spcAft>
        <a:buSzPct val="80000"/>
        <a:buChar char="•"/>
        <a:defRPr>
          <a:solidFill>
            <a:schemeClr val="tx2"/>
          </a:solidFill>
          <a:latin typeface="+mn-lt"/>
          <a:ea typeface="+mn-ea"/>
        </a:defRPr>
      </a:lvl4pPr>
      <a:lvl5pPr marL="1608138" indent="-228600" algn="l" rtl="0" fontAlgn="base">
        <a:spcBef>
          <a:spcPct val="25000"/>
        </a:spcBef>
        <a:spcAft>
          <a:spcPct val="0"/>
        </a:spcAft>
        <a:buChar char="–"/>
        <a:defRPr>
          <a:solidFill>
            <a:schemeClr val="tx2"/>
          </a:solidFill>
          <a:latin typeface="+mn-lt"/>
          <a:ea typeface="+mn-ea"/>
        </a:defRPr>
      </a:lvl5pPr>
      <a:lvl6pPr marL="2065338" indent="-228600" algn="l" rtl="0" eaLnBrk="1" fontAlgn="base" hangingPunct="1">
        <a:spcBef>
          <a:spcPct val="25000"/>
        </a:spcBef>
        <a:spcAft>
          <a:spcPct val="0"/>
        </a:spcAft>
        <a:buChar char="–"/>
        <a:defRPr>
          <a:solidFill>
            <a:schemeClr val="bg2"/>
          </a:solidFill>
          <a:latin typeface="+mn-lt"/>
          <a:ea typeface="+mn-ea"/>
        </a:defRPr>
      </a:lvl6pPr>
      <a:lvl7pPr marL="2522538" indent="-228600" algn="l" rtl="0" eaLnBrk="1" fontAlgn="base" hangingPunct="1">
        <a:spcBef>
          <a:spcPct val="25000"/>
        </a:spcBef>
        <a:spcAft>
          <a:spcPct val="0"/>
        </a:spcAft>
        <a:buChar char="–"/>
        <a:defRPr>
          <a:solidFill>
            <a:schemeClr val="bg2"/>
          </a:solidFill>
          <a:latin typeface="+mn-lt"/>
          <a:ea typeface="+mn-ea"/>
        </a:defRPr>
      </a:lvl7pPr>
      <a:lvl8pPr marL="2979738" indent="-228600" algn="l" rtl="0" eaLnBrk="1" fontAlgn="base" hangingPunct="1">
        <a:spcBef>
          <a:spcPct val="25000"/>
        </a:spcBef>
        <a:spcAft>
          <a:spcPct val="0"/>
        </a:spcAft>
        <a:buChar char="–"/>
        <a:defRPr>
          <a:solidFill>
            <a:schemeClr val="bg2"/>
          </a:solidFill>
          <a:latin typeface="+mn-lt"/>
          <a:ea typeface="+mn-ea"/>
        </a:defRPr>
      </a:lvl8pPr>
      <a:lvl9pPr marL="3436938" indent="-228600" algn="l" rtl="0" eaLnBrk="1" fontAlgn="base" hangingPunct="1">
        <a:spcBef>
          <a:spcPct val="25000"/>
        </a:spcBef>
        <a:spcAft>
          <a:spcPct val="0"/>
        </a:spcAft>
        <a:buChar char="–"/>
        <a:defRPr>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328613" y="328613"/>
            <a:ext cx="8374062" cy="84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3075" name="Rectangle 3"/>
          <p:cNvSpPr>
            <a:spLocks noGrp="1" noChangeArrowheads="1"/>
          </p:cNvSpPr>
          <p:nvPr>
            <p:ph type="body" idx="1"/>
          </p:nvPr>
        </p:nvSpPr>
        <p:spPr bwMode="black">
          <a:xfrm>
            <a:off x="354013" y="1739900"/>
            <a:ext cx="8339137"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black">
          <a:xfrm>
            <a:off x="350838" y="6356350"/>
            <a:ext cx="409575" cy="217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64" charset="0"/>
                <a:ea typeface="ＭＳ Ｐゴシック" pitchFamily="64" charset="-128"/>
                <a:cs typeface="ＭＳ Ｐゴシック" pitchFamily="64" charset="-128"/>
              </a:defRPr>
            </a:lvl1pPr>
          </a:lstStyle>
          <a:p>
            <a:pPr>
              <a:defRPr/>
            </a:pPr>
            <a:fld id="{16B8F605-4054-4585-879B-E41FA9A1B85F}" type="slidenum">
              <a:rPr lang="en-US"/>
              <a:pPr>
                <a:defRPr/>
              </a:pPr>
              <a:t>‹#›</a:t>
            </a:fld>
            <a:endParaRPr lang="en-US" dirty="0"/>
          </a:p>
        </p:txBody>
      </p:sp>
      <p:sp>
        <p:nvSpPr>
          <p:cNvPr id="1034" name="Rectangle 10"/>
          <p:cNvSpPr>
            <a:spLocks noGrp="1" noChangeArrowheads="1"/>
          </p:cNvSpPr>
          <p:nvPr>
            <p:ph type="ftr" sz="quarter" idx="3"/>
          </p:nvPr>
        </p:nvSpPr>
        <p:spPr bwMode="black">
          <a:xfrm>
            <a:off x="568325" y="6356350"/>
            <a:ext cx="8137525"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80" charset="0"/>
                <a:ea typeface="ＭＳ Ｐゴシック" pitchFamily="80" charset="-128"/>
                <a:cs typeface="ＭＳ Ｐゴシック" pitchFamily="80" charset="-128"/>
              </a:defRPr>
            </a:lvl1pPr>
          </a:lstStyle>
          <a:p>
            <a:pPr>
              <a:defRPr/>
            </a:pPr>
            <a:r>
              <a:rPr lang="en-US" dirty="0"/>
              <a:t>| PRESENTATION TITLE HERE | ©2011 YMCA of the USA</a:t>
            </a:r>
          </a:p>
        </p:txBody>
      </p:sp>
    </p:spTree>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 id="2147484199" r:id="rId12"/>
    <p:sldLayoutId id="2147484200" r:id="rId13"/>
    <p:sldLayoutId id="2147484201" r:id="rId14"/>
    <p:sldLayoutId id="2147484202" r:id="rId15"/>
    <p:sldLayoutId id="2147484203" r:id="rId16"/>
  </p:sldLayoutIdLst>
  <p:hf hdr="0" dt="0"/>
  <p:txStyles>
    <p:titleStyle>
      <a:lvl1pPr algn="l" rtl="0" fontAlgn="base">
        <a:spcBef>
          <a:spcPct val="0"/>
        </a:spcBef>
        <a:spcAft>
          <a:spcPct val="0"/>
        </a:spcAft>
        <a:defRPr sz="2600" b="1" cap="all">
          <a:solidFill>
            <a:srgbClr val="92278F"/>
          </a:solidFill>
          <a:latin typeface="+mj-lt"/>
          <a:ea typeface="+mj-ea"/>
          <a:cs typeface="+mj-cs"/>
        </a:defRPr>
      </a:lvl1pPr>
      <a:lvl2pPr algn="l" rtl="0" fontAlgn="base">
        <a:spcBef>
          <a:spcPct val="0"/>
        </a:spcBef>
        <a:spcAft>
          <a:spcPct val="0"/>
        </a:spcAft>
        <a:defRPr sz="2600" b="1">
          <a:solidFill>
            <a:srgbClr val="92278F"/>
          </a:solidFill>
          <a:latin typeface="Verdana" pitchFamily="64" charset="0"/>
          <a:ea typeface="ＭＳ Ｐゴシック" pitchFamily="64" charset="-128"/>
          <a:cs typeface="ＭＳ Ｐゴシック" pitchFamily="64" charset="-128"/>
        </a:defRPr>
      </a:lvl2pPr>
      <a:lvl3pPr algn="l" rtl="0" fontAlgn="base">
        <a:spcBef>
          <a:spcPct val="0"/>
        </a:spcBef>
        <a:spcAft>
          <a:spcPct val="0"/>
        </a:spcAft>
        <a:defRPr sz="2600" b="1">
          <a:solidFill>
            <a:srgbClr val="92278F"/>
          </a:solidFill>
          <a:latin typeface="Verdana" pitchFamily="64" charset="0"/>
          <a:ea typeface="ＭＳ Ｐゴシック" pitchFamily="64" charset="-128"/>
          <a:cs typeface="ＭＳ Ｐゴシック" pitchFamily="64" charset="-128"/>
        </a:defRPr>
      </a:lvl3pPr>
      <a:lvl4pPr algn="l" rtl="0" fontAlgn="base">
        <a:spcBef>
          <a:spcPct val="0"/>
        </a:spcBef>
        <a:spcAft>
          <a:spcPct val="0"/>
        </a:spcAft>
        <a:defRPr sz="2600" b="1">
          <a:solidFill>
            <a:srgbClr val="92278F"/>
          </a:solidFill>
          <a:latin typeface="Verdana" pitchFamily="64" charset="0"/>
          <a:ea typeface="ＭＳ Ｐゴシック" pitchFamily="64" charset="-128"/>
          <a:cs typeface="ＭＳ Ｐゴシック" pitchFamily="64" charset="-128"/>
        </a:defRPr>
      </a:lvl4pPr>
      <a:lvl5pPr algn="l" rtl="0" fontAlgn="base">
        <a:spcBef>
          <a:spcPct val="0"/>
        </a:spcBef>
        <a:spcAft>
          <a:spcPct val="0"/>
        </a:spcAft>
        <a:defRPr sz="2600" b="1">
          <a:solidFill>
            <a:srgbClr val="92278F"/>
          </a:solidFill>
          <a:latin typeface="Verdana" pitchFamily="64" charset="0"/>
          <a:ea typeface="ＭＳ Ｐゴシック" pitchFamily="64" charset="-128"/>
          <a:cs typeface="ＭＳ Ｐゴシック" pitchFamily="64" charset="-128"/>
        </a:defRPr>
      </a:lvl5pPr>
      <a:lvl6pPr marL="4572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6pPr>
      <a:lvl7pPr marL="9144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7pPr>
      <a:lvl8pPr marL="13716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8pPr>
      <a:lvl9pPr marL="18288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9pPr>
    </p:titleStyle>
    <p:bodyStyle>
      <a:lvl1pPr algn="l" rtl="0" fontAlgn="base">
        <a:spcBef>
          <a:spcPct val="50000"/>
        </a:spcBef>
        <a:spcAft>
          <a:spcPct val="0"/>
        </a:spcAft>
        <a:defRPr>
          <a:solidFill>
            <a:schemeClr val="tx2"/>
          </a:solidFill>
          <a:latin typeface="+mn-lt"/>
          <a:ea typeface="+mn-ea"/>
          <a:cs typeface="+mn-cs"/>
        </a:defRPr>
      </a:lvl1pPr>
      <a:lvl2pPr marL="223838" indent="-222250" algn="l" rtl="0" fontAlgn="base">
        <a:spcBef>
          <a:spcPct val="100000"/>
        </a:spcBef>
        <a:spcAft>
          <a:spcPct val="0"/>
        </a:spcAft>
        <a:buSzPct val="80000"/>
        <a:buChar char="•"/>
        <a:defRPr>
          <a:solidFill>
            <a:schemeClr val="tx2"/>
          </a:solidFill>
          <a:latin typeface="+mn-lt"/>
          <a:ea typeface="+mn-ea"/>
        </a:defRPr>
      </a:lvl2pPr>
      <a:lvl3pPr marL="693738" indent="-228600" algn="l" rtl="0" fontAlgn="base">
        <a:spcBef>
          <a:spcPct val="25000"/>
        </a:spcBef>
        <a:spcAft>
          <a:spcPct val="0"/>
        </a:spcAft>
        <a:buChar char="–"/>
        <a:defRPr>
          <a:solidFill>
            <a:schemeClr val="tx2"/>
          </a:solidFill>
          <a:latin typeface="+mn-lt"/>
          <a:ea typeface="+mn-ea"/>
        </a:defRPr>
      </a:lvl3pPr>
      <a:lvl4pPr marL="1120775" indent="-228600" algn="l" rtl="0" fontAlgn="base">
        <a:spcBef>
          <a:spcPct val="25000"/>
        </a:spcBef>
        <a:spcAft>
          <a:spcPct val="0"/>
        </a:spcAft>
        <a:buSzPct val="80000"/>
        <a:buChar char="•"/>
        <a:defRPr>
          <a:solidFill>
            <a:schemeClr val="tx2"/>
          </a:solidFill>
          <a:latin typeface="+mn-lt"/>
          <a:ea typeface="+mn-ea"/>
        </a:defRPr>
      </a:lvl4pPr>
      <a:lvl5pPr marL="1608138" indent="-228600" algn="l" rtl="0" fontAlgn="base">
        <a:spcBef>
          <a:spcPct val="25000"/>
        </a:spcBef>
        <a:spcAft>
          <a:spcPct val="0"/>
        </a:spcAft>
        <a:buChar char="–"/>
        <a:defRPr>
          <a:solidFill>
            <a:schemeClr val="tx2"/>
          </a:solidFill>
          <a:latin typeface="+mn-lt"/>
          <a:ea typeface="+mn-ea"/>
        </a:defRPr>
      </a:lvl5pPr>
      <a:lvl6pPr marL="2065338" indent="-228600" algn="l" rtl="0" eaLnBrk="1" fontAlgn="base" hangingPunct="1">
        <a:spcBef>
          <a:spcPct val="25000"/>
        </a:spcBef>
        <a:spcAft>
          <a:spcPct val="0"/>
        </a:spcAft>
        <a:buChar char="–"/>
        <a:defRPr>
          <a:solidFill>
            <a:schemeClr val="bg2"/>
          </a:solidFill>
          <a:latin typeface="+mn-lt"/>
          <a:ea typeface="+mn-ea"/>
        </a:defRPr>
      </a:lvl6pPr>
      <a:lvl7pPr marL="2522538" indent="-228600" algn="l" rtl="0" eaLnBrk="1" fontAlgn="base" hangingPunct="1">
        <a:spcBef>
          <a:spcPct val="25000"/>
        </a:spcBef>
        <a:spcAft>
          <a:spcPct val="0"/>
        </a:spcAft>
        <a:buChar char="–"/>
        <a:defRPr>
          <a:solidFill>
            <a:schemeClr val="bg2"/>
          </a:solidFill>
          <a:latin typeface="+mn-lt"/>
          <a:ea typeface="+mn-ea"/>
        </a:defRPr>
      </a:lvl7pPr>
      <a:lvl8pPr marL="2979738" indent="-228600" algn="l" rtl="0" eaLnBrk="1" fontAlgn="base" hangingPunct="1">
        <a:spcBef>
          <a:spcPct val="25000"/>
        </a:spcBef>
        <a:spcAft>
          <a:spcPct val="0"/>
        </a:spcAft>
        <a:buChar char="–"/>
        <a:defRPr>
          <a:solidFill>
            <a:schemeClr val="bg2"/>
          </a:solidFill>
          <a:latin typeface="+mn-lt"/>
          <a:ea typeface="+mn-ea"/>
        </a:defRPr>
      </a:lvl8pPr>
      <a:lvl9pPr marL="3436938" indent="-228600" algn="l" rtl="0" eaLnBrk="1" fontAlgn="base" hangingPunct="1">
        <a:spcBef>
          <a:spcPct val="25000"/>
        </a:spcBef>
        <a:spcAft>
          <a:spcPct val="0"/>
        </a:spcAft>
        <a:buChar char="–"/>
        <a:defRPr>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328613" y="328613"/>
            <a:ext cx="8374062" cy="84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4099" name="Rectangle 3"/>
          <p:cNvSpPr>
            <a:spLocks noGrp="1" noChangeArrowheads="1"/>
          </p:cNvSpPr>
          <p:nvPr>
            <p:ph type="body" idx="1"/>
          </p:nvPr>
        </p:nvSpPr>
        <p:spPr bwMode="black">
          <a:xfrm>
            <a:off x="354013" y="1739900"/>
            <a:ext cx="8339137"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black">
          <a:xfrm>
            <a:off x="350838" y="6356350"/>
            <a:ext cx="409575" cy="217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64" charset="0"/>
                <a:ea typeface="ＭＳ Ｐゴシック" pitchFamily="64" charset="-128"/>
                <a:cs typeface="ＭＳ Ｐゴシック" pitchFamily="64" charset="-128"/>
              </a:defRPr>
            </a:lvl1pPr>
          </a:lstStyle>
          <a:p>
            <a:pPr>
              <a:defRPr/>
            </a:pPr>
            <a:fld id="{5C6E98F3-19F4-481C-B1FC-BD1132D6AC61}" type="slidenum">
              <a:rPr lang="en-US"/>
              <a:pPr>
                <a:defRPr/>
              </a:pPr>
              <a:t>‹#›</a:t>
            </a:fld>
            <a:endParaRPr lang="en-US" dirty="0"/>
          </a:p>
        </p:txBody>
      </p:sp>
      <p:sp>
        <p:nvSpPr>
          <p:cNvPr id="1034" name="Rectangle 10"/>
          <p:cNvSpPr>
            <a:spLocks noGrp="1" noChangeArrowheads="1"/>
          </p:cNvSpPr>
          <p:nvPr>
            <p:ph type="ftr" sz="quarter" idx="3"/>
          </p:nvPr>
        </p:nvSpPr>
        <p:spPr bwMode="black">
          <a:xfrm>
            <a:off x="568325" y="6356350"/>
            <a:ext cx="8118475"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80" charset="0"/>
                <a:ea typeface="ＭＳ Ｐゴシック" pitchFamily="80" charset="-128"/>
              </a:defRPr>
            </a:lvl1pPr>
          </a:lstStyle>
          <a:p>
            <a:pPr>
              <a:defRPr/>
            </a:pPr>
            <a:r>
              <a:rPr lang="en-US" dirty="0"/>
              <a:t>| PRESENTATION TITLE HERE | ©2011 YMCA of the USA</a:t>
            </a:r>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215" r:id="rId12"/>
    <p:sldLayoutId id="2147484216" r:id="rId13"/>
    <p:sldLayoutId id="2147484217" r:id="rId14"/>
    <p:sldLayoutId id="2147484218" r:id="rId15"/>
    <p:sldLayoutId id="2147484219" r:id="rId16"/>
  </p:sldLayoutIdLst>
  <p:hf hdr="0" dt="0"/>
  <p:txStyles>
    <p:titleStyle>
      <a:lvl1pPr algn="l" rtl="0" fontAlgn="base">
        <a:spcBef>
          <a:spcPct val="0"/>
        </a:spcBef>
        <a:spcAft>
          <a:spcPct val="0"/>
        </a:spcAft>
        <a:defRPr sz="2600" b="1" cap="all">
          <a:solidFill>
            <a:srgbClr val="0089D0"/>
          </a:solidFill>
          <a:latin typeface="+mj-lt"/>
          <a:ea typeface="+mj-ea"/>
          <a:cs typeface="+mj-cs"/>
        </a:defRPr>
      </a:lvl1pPr>
      <a:lvl2pPr algn="l" rtl="0" fontAlgn="base">
        <a:spcBef>
          <a:spcPct val="0"/>
        </a:spcBef>
        <a:spcAft>
          <a:spcPct val="0"/>
        </a:spcAft>
        <a:defRPr sz="2600" b="1">
          <a:solidFill>
            <a:srgbClr val="0089D0"/>
          </a:solidFill>
          <a:latin typeface="Verdana" pitchFamily="64" charset="0"/>
          <a:ea typeface="ＭＳ Ｐゴシック" pitchFamily="64" charset="-128"/>
          <a:cs typeface="ＭＳ Ｐゴシック" pitchFamily="64" charset="-128"/>
        </a:defRPr>
      </a:lvl2pPr>
      <a:lvl3pPr algn="l" rtl="0" fontAlgn="base">
        <a:spcBef>
          <a:spcPct val="0"/>
        </a:spcBef>
        <a:spcAft>
          <a:spcPct val="0"/>
        </a:spcAft>
        <a:defRPr sz="2600" b="1">
          <a:solidFill>
            <a:srgbClr val="0089D0"/>
          </a:solidFill>
          <a:latin typeface="Verdana" pitchFamily="64" charset="0"/>
          <a:ea typeface="ＭＳ Ｐゴシック" pitchFamily="64" charset="-128"/>
          <a:cs typeface="ＭＳ Ｐゴシック" pitchFamily="64" charset="-128"/>
        </a:defRPr>
      </a:lvl3pPr>
      <a:lvl4pPr algn="l" rtl="0" fontAlgn="base">
        <a:spcBef>
          <a:spcPct val="0"/>
        </a:spcBef>
        <a:spcAft>
          <a:spcPct val="0"/>
        </a:spcAft>
        <a:defRPr sz="2600" b="1">
          <a:solidFill>
            <a:srgbClr val="0089D0"/>
          </a:solidFill>
          <a:latin typeface="Verdana" pitchFamily="64" charset="0"/>
          <a:ea typeface="ＭＳ Ｐゴシック" pitchFamily="64" charset="-128"/>
          <a:cs typeface="ＭＳ Ｐゴシック" pitchFamily="64" charset="-128"/>
        </a:defRPr>
      </a:lvl4pPr>
      <a:lvl5pPr algn="l" rtl="0" fontAlgn="base">
        <a:spcBef>
          <a:spcPct val="0"/>
        </a:spcBef>
        <a:spcAft>
          <a:spcPct val="0"/>
        </a:spcAft>
        <a:defRPr sz="2600" b="1">
          <a:solidFill>
            <a:srgbClr val="0089D0"/>
          </a:solidFill>
          <a:latin typeface="Verdana" pitchFamily="64" charset="0"/>
          <a:ea typeface="ＭＳ Ｐゴシック" pitchFamily="64" charset="-128"/>
          <a:cs typeface="ＭＳ Ｐゴシック" pitchFamily="64" charset="-128"/>
        </a:defRPr>
      </a:lvl5pPr>
      <a:lvl6pPr marL="4572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6pPr>
      <a:lvl7pPr marL="9144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7pPr>
      <a:lvl8pPr marL="13716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8pPr>
      <a:lvl9pPr marL="18288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9pPr>
    </p:titleStyle>
    <p:bodyStyle>
      <a:lvl1pPr algn="l" rtl="0" fontAlgn="base">
        <a:spcBef>
          <a:spcPct val="50000"/>
        </a:spcBef>
        <a:spcAft>
          <a:spcPct val="0"/>
        </a:spcAft>
        <a:defRPr>
          <a:solidFill>
            <a:schemeClr val="tx2"/>
          </a:solidFill>
          <a:latin typeface="+mn-lt"/>
          <a:ea typeface="+mn-ea"/>
          <a:cs typeface="+mn-cs"/>
        </a:defRPr>
      </a:lvl1pPr>
      <a:lvl2pPr marL="223838" indent="-222250" algn="l" rtl="0" fontAlgn="base">
        <a:spcBef>
          <a:spcPct val="100000"/>
        </a:spcBef>
        <a:spcAft>
          <a:spcPct val="0"/>
        </a:spcAft>
        <a:buSzPct val="80000"/>
        <a:buChar char="•"/>
        <a:defRPr>
          <a:solidFill>
            <a:schemeClr val="tx2"/>
          </a:solidFill>
          <a:latin typeface="+mn-lt"/>
          <a:ea typeface="+mn-ea"/>
        </a:defRPr>
      </a:lvl2pPr>
      <a:lvl3pPr marL="693738" indent="-228600" algn="l" rtl="0" fontAlgn="base">
        <a:spcBef>
          <a:spcPct val="25000"/>
        </a:spcBef>
        <a:spcAft>
          <a:spcPct val="0"/>
        </a:spcAft>
        <a:buChar char="–"/>
        <a:defRPr>
          <a:solidFill>
            <a:schemeClr val="tx2"/>
          </a:solidFill>
          <a:latin typeface="+mn-lt"/>
          <a:ea typeface="+mn-ea"/>
        </a:defRPr>
      </a:lvl3pPr>
      <a:lvl4pPr marL="1120775" indent="-228600" algn="l" rtl="0" fontAlgn="base">
        <a:spcBef>
          <a:spcPct val="25000"/>
        </a:spcBef>
        <a:spcAft>
          <a:spcPct val="0"/>
        </a:spcAft>
        <a:buSzPct val="80000"/>
        <a:buChar char="•"/>
        <a:defRPr>
          <a:solidFill>
            <a:schemeClr val="tx2"/>
          </a:solidFill>
          <a:latin typeface="+mn-lt"/>
          <a:ea typeface="+mn-ea"/>
        </a:defRPr>
      </a:lvl4pPr>
      <a:lvl5pPr marL="1608138" indent="-228600" algn="l" rtl="0" fontAlgn="base">
        <a:spcBef>
          <a:spcPct val="25000"/>
        </a:spcBef>
        <a:spcAft>
          <a:spcPct val="0"/>
        </a:spcAft>
        <a:buChar char="–"/>
        <a:defRPr>
          <a:solidFill>
            <a:schemeClr val="tx2"/>
          </a:solidFill>
          <a:latin typeface="+mn-lt"/>
          <a:ea typeface="+mn-ea"/>
        </a:defRPr>
      </a:lvl5pPr>
      <a:lvl6pPr marL="2065338" indent="-228600" algn="l" rtl="0" eaLnBrk="1" fontAlgn="base" hangingPunct="1">
        <a:spcBef>
          <a:spcPct val="25000"/>
        </a:spcBef>
        <a:spcAft>
          <a:spcPct val="0"/>
        </a:spcAft>
        <a:buChar char="–"/>
        <a:defRPr>
          <a:solidFill>
            <a:schemeClr val="bg2"/>
          </a:solidFill>
          <a:latin typeface="+mn-lt"/>
          <a:ea typeface="+mn-ea"/>
        </a:defRPr>
      </a:lvl6pPr>
      <a:lvl7pPr marL="2522538" indent="-228600" algn="l" rtl="0" eaLnBrk="1" fontAlgn="base" hangingPunct="1">
        <a:spcBef>
          <a:spcPct val="25000"/>
        </a:spcBef>
        <a:spcAft>
          <a:spcPct val="0"/>
        </a:spcAft>
        <a:buChar char="–"/>
        <a:defRPr>
          <a:solidFill>
            <a:schemeClr val="bg2"/>
          </a:solidFill>
          <a:latin typeface="+mn-lt"/>
          <a:ea typeface="+mn-ea"/>
        </a:defRPr>
      </a:lvl7pPr>
      <a:lvl8pPr marL="2979738" indent="-228600" algn="l" rtl="0" eaLnBrk="1" fontAlgn="base" hangingPunct="1">
        <a:spcBef>
          <a:spcPct val="25000"/>
        </a:spcBef>
        <a:spcAft>
          <a:spcPct val="0"/>
        </a:spcAft>
        <a:buChar char="–"/>
        <a:defRPr>
          <a:solidFill>
            <a:schemeClr val="bg2"/>
          </a:solidFill>
          <a:latin typeface="+mn-lt"/>
          <a:ea typeface="+mn-ea"/>
        </a:defRPr>
      </a:lvl8pPr>
      <a:lvl9pPr marL="3436938" indent="-228600" algn="l" rtl="0" eaLnBrk="1" fontAlgn="base" hangingPunct="1">
        <a:spcBef>
          <a:spcPct val="25000"/>
        </a:spcBef>
        <a:spcAft>
          <a:spcPct val="0"/>
        </a:spcAft>
        <a:buChar char="–"/>
        <a:defRPr>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328613" y="328613"/>
            <a:ext cx="8374062" cy="84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5123" name="Rectangle 3"/>
          <p:cNvSpPr>
            <a:spLocks noGrp="1" noChangeArrowheads="1"/>
          </p:cNvSpPr>
          <p:nvPr>
            <p:ph type="body" idx="1"/>
          </p:nvPr>
        </p:nvSpPr>
        <p:spPr bwMode="black">
          <a:xfrm>
            <a:off x="354013" y="1739900"/>
            <a:ext cx="8339137"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black">
          <a:xfrm>
            <a:off x="350838" y="6356350"/>
            <a:ext cx="409575" cy="217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64" charset="0"/>
                <a:ea typeface="ＭＳ Ｐゴシック" pitchFamily="64" charset="-128"/>
                <a:cs typeface="ＭＳ Ｐゴシック" pitchFamily="64" charset="-128"/>
              </a:defRPr>
            </a:lvl1pPr>
          </a:lstStyle>
          <a:p>
            <a:pPr>
              <a:defRPr/>
            </a:pPr>
            <a:fld id="{5F94E22E-E696-4985-98F3-721D1D3D67FB}" type="slidenum">
              <a:rPr lang="en-US"/>
              <a:pPr>
                <a:defRPr/>
              </a:pPr>
              <a:t>‹#›</a:t>
            </a:fld>
            <a:endParaRPr lang="en-US" dirty="0"/>
          </a:p>
        </p:txBody>
      </p:sp>
      <p:sp>
        <p:nvSpPr>
          <p:cNvPr id="1034" name="Rectangle 10"/>
          <p:cNvSpPr>
            <a:spLocks noGrp="1" noChangeArrowheads="1"/>
          </p:cNvSpPr>
          <p:nvPr>
            <p:ph type="ftr" sz="quarter" idx="3"/>
          </p:nvPr>
        </p:nvSpPr>
        <p:spPr bwMode="black">
          <a:xfrm>
            <a:off x="568325" y="6356350"/>
            <a:ext cx="8137525"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80" charset="0"/>
                <a:ea typeface="ＭＳ Ｐゴシック" pitchFamily="80" charset="-128"/>
              </a:defRPr>
            </a:lvl1pPr>
          </a:lstStyle>
          <a:p>
            <a:pPr>
              <a:defRPr/>
            </a:pPr>
            <a:r>
              <a:rPr lang="en-US" dirty="0"/>
              <a:t>| PRESENTATION TITLE HERE | ©2011 YMCA of the USA</a:t>
            </a:r>
          </a:p>
        </p:txBody>
      </p:sp>
    </p:spTree>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 id="2147484232" r:id="rId13"/>
    <p:sldLayoutId id="2147484233" r:id="rId14"/>
    <p:sldLayoutId id="2147484234" r:id="rId15"/>
    <p:sldLayoutId id="2147484235" r:id="rId16"/>
  </p:sldLayoutIdLst>
  <p:hf hdr="0" dt="0"/>
  <p:txStyles>
    <p:titleStyle>
      <a:lvl1pPr algn="l" rtl="0" fontAlgn="base">
        <a:spcBef>
          <a:spcPct val="0"/>
        </a:spcBef>
        <a:spcAft>
          <a:spcPct val="0"/>
        </a:spcAft>
        <a:defRPr sz="2600" b="1" cap="all">
          <a:solidFill>
            <a:srgbClr val="01A490"/>
          </a:solidFill>
          <a:latin typeface="+mj-lt"/>
          <a:ea typeface="+mj-ea"/>
          <a:cs typeface="+mj-cs"/>
        </a:defRPr>
      </a:lvl1pPr>
      <a:lvl2pPr algn="l" rtl="0" fontAlgn="base">
        <a:spcBef>
          <a:spcPct val="0"/>
        </a:spcBef>
        <a:spcAft>
          <a:spcPct val="0"/>
        </a:spcAft>
        <a:defRPr sz="2600" b="1">
          <a:solidFill>
            <a:srgbClr val="01A490"/>
          </a:solidFill>
          <a:latin typeface="Verdana" pitchFamily="64" charset="0"/>
          <a:ea typeface="ＭＳ Ｐゴシック" pitchFamily="64" charset="-128"/>
          <a:cs typeface="ＭＳ Ｐゴシック" pitchFamily="64" charset="-128"/>
        </a:defRPr>
      </a:lvl2pPr>
      <a:lvl3pPr algn="l" rtl="0" fontAlgn="base">
        <a:spcBef>
          <a:spcPct val="0"/>
        </a:spcBef>
        <a:spcAft>
          <a:spcPct val="0"/>
        </a:spcAft>
        <a:defRPr sz="2600" b="1">
          <a:solidFill>
            <a:srgbClr val="01A490"/>
          </a:solidFill>
          <a:latin typeface="Verdana" pitchFamily="64" charset="0"/>
          <a:ea typeface="ＭＳ Ｐゴシック" pitchFamily="64" charset="-128"/>
          <a:cs typeface="ＭＳ Ｐゴシック" pitchFamily="64" charset="-128"/>
        </a:defRPr>
      </a:lvl3pPr>
      <a:lvl4pPr algn="l" rtl="0" fontAlgn="base">
        <a:spcBef>
          <a:spcPct val="0"/>
        </a:spcBef>
        <a:spcAft>
          <a:spcPct val="0"/>
        </a:spcAft>
        <a:defRPr sz="2600" b="1">
          <a:solidFill>
            <a:srgbClr val="01A490"/>
          </a:solidFill>
          <a:latin typeface="Verdana" pitchFamily="64" charset="0"/>
          <a:ea typeface="ＭＳ Ｐゴシック" pitchFamily="64" charset="-128"/>
          <a:cs typeface="ＭＳ Ｐゴシック" pitchFamily="64" charset="-128"/>
        </a:defRPr>
      </a:lvl4pPr>
      <a:lvl5pPr algn="l" rtl="0" fontAlgn="base">
        <a:spcBef>
          <a:spcPct val="0"/>
        </a:spcBef>
        <a:spcAft>
          <a:spcPct val="0"/>
        </a:spcAft>
        <a:defRPr sz="2600" b="1">
          <a:solidFill>
            <a:srgbClr val="01A490"/>
          </a:solidFill>
          <a:latin typeface="Verdana" pitchFamily="64" charset="0"/>
          <a:ea typeface="ＭＳ Ｐゴシック" pitchFamily="64" charset="-128"/>
          <a:cs typeface="ＭＳ Ｐゴシック" pitchFamily="64" charset="-128"/>
        </a:defRPr>
      </a:lvl5pPr>
      <a:lvl6pPr marL="4572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6pPr>
      <a:lvl7pPr marL="9144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7pPr>
      <a:lvl8pPr marL="13716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8pPr>
      <a:lvl9pPr marL="18288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9pPr>
    </p:titleStyle>
    <p:bodyStyle>
      <a:lvl1pPr algn="l" rtl="0" fontAlgn="base">
        <a:spcBef>
          <a:spcPct val="50000"/>
        </a:spcBef>
        <a:spcAft>
          <a:spcPct val="0"/>
        </a:spcAft>
        <a:defRPr>
          <a:solidFill>
            <a:schemeClr val="tx2"/>
          </a:solidFill>
          <a:latin typeface="+mn-lt"/>
          <a:ea typeface="+mn-ea"/>
          <a:cs typeface="+mn-cs"/>
        </a:defRPr>
      </a:lvl1pPr>
      <a:lvl2pPr marL="223838" indent="-222250" algn="l" rtl="0" fontAlgn="base">
        <a:spcBef>
          <a:spcPct val="100000"/>
        </a:spcBef>
        <a:spcAft>
          <a:spcPct val="0"/>
        </a:spcAft>
        <a:buSzPct val="80000"/>
        <a:buChar char="•"/>
        <a:defRPr>
          <a:solidFill>
            <a:schemeClr val="tx2"/>
          </a:solidFill>
          <a:latin typeface="+mn-lt"/>
          <a:ea typeface="+mn-ea"/>
        </a:defRPr>
      </a:lvl2pPr>
      <a:lvl3pPr marL="693738" indent="-228600" algn="l" rtl="0" fontAlgn="base">
        <a:spcBef>
          <a:spcPct val="25000"/>
        </a:spcBef>
        <a:spcAft>
          <a:spcPct val="0"/>
        </a:spcAft>
        <a:buChar char="–"/>
        <a:defRPr>
          <a:solidFill>
            <a:schemeClr val="tx2"/>
          </a:solidFill>
          <a:latin typeface="+mn-lt"/>
          <a:ea typeface="+mn-ea"/>
        </a:defRPr>
      </a:lvl3pPr>
      <a:lvl4pPr marL="1120775" indent="-228600" algn="l" rtl="0" fontAlgn="base">
        <a:spcBef>
          <a:spcPct val="25000"/>
        </a:spcBef>
        <a:spcAft>
          <a:spcPct val="0"/>
        </a:spcAft>
        <a:buSzPct val="80000"/>
        <a:buChar char="•"/>
        <a:defRPr>
          <a:solidFill>
            <a:schemeClr val="tx2"/>
          </a:solidFill>
          <a:latin typeface="+mn-lt"/>
          <a:ea typeface="+mn-ea"/>
        </a:defRPr>
      </a:lvl4pPr>
      <a:lvl5pPr marL="1608138" indent="-228600" algn="l" rtl="0" fontAlgn="base">
        <a:spcBef>
          <a:spcPct val="25000"/>
        </a:spcBef>
        <a:spcAft>
          <a:spcPct val="0"/>
        </a:spcAft>
        <a:buChar char="–"/>
        <a:defRPr>
          <a:solidFill>
            <a:schemeClr val="tx2"/>
          </a:solidFill>
          <a:latin typeface="+mn-lt"/>
          <a:ea typeface="+mn-ea"/>
        </a:defRPr>
      </a:lvl5pPr>
      <a:lvl6pPr marL="2065338" indent="-228600" algn="l" rtl="0" eaLnBrk="1" fontAlgn="base" hangingPunct="1">
        <a:spcBef>
          <a:spcPct val="25000"/>
        </a:spcBef>
        <a:spcAft>
          <a:spcPct val="0"/>
        </a:spcAft>
        <a:buChar char="–"/>
        <a:defRPr>
          <a:solidFill>
            <a:schemeClr val="bg2"/>
          </a:solidFill>
          <a:latin typeface="+mn-lt"/>
          <a:ea typeface="+mn-ea"/>
        </a:defRPr>
      </a:lvl6pPr>
      <a:lvl7pPr marL="2522538" indent="-228600" algn="l" rtl="0" eaLnBrk="1" fontAlgn="base" hangingPunct="1">
        <a:spcBef>
          <a:spcPct val="25000"/>
        </a:spcBef>
        <a:spcAft>
          <a:spcPct val="0"/>
        </a:spcAft>
        <a:buChar char="–"/>
        <a:defRPr>
          <a:solidFill>
            <a:schemeClr val="bg2"/>
          </a:solidFill>
          <a:latin typeface="+mn-lt"/>
          <a:ea typeface="+mn-ea"/>
        </a:defRPr>
      </a:lvl7pPr>
      <a:lvl8pPr marL="2979738" indent="-228600" algn="l" rtl="0" eaLnBrk="1" fontAlgn="base" hangingPunct="1">
        <a:spcBef>
          <a:spcPct val="25000"/>
        </a:spcBef>
        <a:spcAft>
          <a:spcPct val="0"/>
        </a:spcAft>
        <a:buChar char="–"/>
        <a:defRPr>
          <a:solidFill>
            <a:schemeClr val="bg2"/>
          </a:solidFill>
          <a:latin typeface="+mn-lt"/>
          <a:ea typeface="+mn-ea"/>
        </a:defRPr>
      </a:lvl8pPr>
      <a:lvl9pPr marL="3436938" indent="-228600" algn="l" rtl="0" eaLnBrk="1" fontAlgn="base" hangingPunct="1">
        <a:spcBef>
          <a:spcPct val="25000"/>
        </a:spcBef>
        <a:spcAft>
          <a:spcPct val="0"/>
        </a:spcAft>
        <a:buChar char="–"/>
        <a:defRPr>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2.jpeg"/><Relationship Id="rId1" Type="http://schemas.openxmlformats.org/officeDocument/2006/relationships/slideLayout" Target="../slideLayouts/slideLayout3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7.jpeg"/><Relationship Id="rId1" Type="http://schemas.openxmlformats.org/officeDocument/2006/relationships/slideLayout" Target="../slideLayouts/slideLayout3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2.jpeg"/><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2.jpeg"/><Relationship Id="rId1" Type="http://schemas.openxmlformats.org/officeDocument/2006/relationships/slideLayout" Target="../slideLayouts/slideLayout3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lang="en-US" dirty="0">
                <a:solidFill>
                  <a:schemeClr val="accent3"/>
                </a:solidFill>
              </a:rPr>
              <a:t>For stronger relationships</a:t>
            </a:r>
          </a:p>
        </p:txBody>
      </p:sp>
      <p:sp>
        <p:nvSpPr>
          <p:cNvPr id="7" name="Subtitle 6"/>
          <p:cNvSpPr>
            <a:spLocks noGrp="1"/>
          </p:cNvSpPr>
          <p:nvPr>
            <p:ph type="subTitle" idx="1"/>
          </p:nvPr>
        </p:nvSpPr>
        <p:spPr>
          <a:xfrm>
            <a:off x="338137" y="3875088"/>
            <a:ext cx="4857317" cy="468312"/>
          </a:xfrm>
        </p:spPr>
        <p:txBody>
          <a:bodyPr/>
          <a:lstStyle/>
          <a:p>
            <a:pPr>
              <a:defRPr/>
            </a:pPr>
            <a:r>
              <a:rPr lang="en-US" dirty="0"/>
              <a:t>Dealing with challenging members and scenarios</a:t>
            </a:r>
          </a:p>
          <a:p>
            <a:pPr>
              <a:defRPr/>
            </a:pPr>
            <a:r>
              <a:rPr lang="en-US" dirty="0"/>
              <a:t>YMCA OF MIDDLE TENNESSEE</a:t>
            </a:r>
          </a:p>
        </p:txBody>
      </p:sp>
      <p:sp>
        <p:nvSpPr>
          <p:cNvPr id="98309" name="AutoShape 13"/>
          <p:cNvSpPr>
            <a:spLocks noChangeArrowheads="1"/>
          </p:cNvSpPr>
          <p:nvPr/>
        </p:nvSpPr>
        <p:spPr bwMode="auto">
          <a:xfrm>
            <a:off x="5186363" y="4700588"/>
            <a:ext cx="3517900" cy="523875"/>
          </a:xfrm>
          <a:prstGeom prst="roundRect">
            <a:avLst>
              <a:gd name="adj" fmla="val 16667"/>
            </a:avLst>
          </a:prstGeom>
          <a:solidFill>
            <a:srgbClr val="C6168D"/>
          </a:solidFill>
          <a:ln w="9525">
            <a:noFill/>
            <a:round/>
            <a:headEnd/>
            <a:tailEnd/>
          </a:ln>
        </p:spPr>
        <p:txBody>
          <a:bodyPr/>
          <a:lstStyle/>
          <a:p>
            <a:pPr>
              <a:spcBef>
                <a:spcPct val="50000"/>
              </a:spcBef>
            </a:pPr>
            <a:r>
              <a:rPr lang="en-US" sz="1200" dirty="0">
                <a:solidFill>
                  <a:schemeClr val="bg1"/>
                </a:solidFill>
              </a:rPr>
              <a:t>Insert silhouetted image in the lower-right hand quadrant, then delete this text box</a:t>
            </a:r>
          </a:p>
        </p:txBody>
      </p:sp>
      <p:pic>
        <p:nvPicPr>
          <p:cNvPr id="8" name="Picture 7" descr="Group of five talking photo.jpg"/>
          <p:cNvPicPr>
            <a:picLocks noChangeAspect="1"/>
          </p:cNvPicPr>
          <p:nvPr/>
        </p:nvPicPr>
        <p:blipFill>
          <a:blip r:embed="rId2"/>
          <a:stretch>
            <a:fillRect/>
          </a:stretch>
        </p:blipFill>
        <p:spPr>
          <a:xfrm>
            <a:off x="5010150" y="3728258"/>
            <a:ext cx="3912177" cy="31297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ular Callout 7"/>
          <p:cNvSpPr/>
          <p:nvPr/>
        </p:nvSpPr>
        <p:spPr bwMode="auto">
          <a:xfrm>
            <a:off x="380998" y="1514475"/>
            <a:ext cx="4791509" cy="4772025"/>
          </a:xfrm>
          <a:prstGeom prst="wedgeRoundRectCallout">
            <a:avLst>
              <a:gd name="adj1" fmla="val 92122"/>
              <a:gd name="adj2" fmla="val 22470"/>
              <a:gd name="adj3" fmla="val 16667"/>
            </a:avLst>
          </a:prstGeom>
          <a:solidFill>
            <a:srgbClr val="01A49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6" name="Title 5"/>
          <p:cNvSpPr>
            <a:spLocks noGrp="1"/>
          </p:cNvSpPr>
          <p:nvPr>
            <p:ph type="title"/>
          </p:nvPr>
        </p:nvSpPr>
        <p:spPr>
          <a:xfrm>
            <a:off x="328613" y="176212"/>
            <a:ext cx="8374062" cy="1139969"/>
          </a:xfrm>
        </p:spPr>
        <p:txBody>
          <a:bodyPr/>
          <a:lstStyle/>
          <a:p>
            <a:pPr>
              <a:defRPr/>
            </a:pPr>
            <a:r>
              <a:rPr lang="en-US" sz="3600" dirty="0">
                <a:solidFill>
                  <a:schemeClr val="accent3"/>
                </a:solidFill>
              </a:rPr>
              <a:t>Core concerns</a:t>
            </a:r>
            <a:br>
              <a:rPr lang="en-US" sz="3600" dirty="0">
                <a:solidFill>
                  <a:schemeClr val="accent3"/>
                </a:solidFill>
              </a:rPr>
            </a:br>
            <a:r>
              <a:rPr lang="en-US" sz="1800" dirty="0"/>
              <a:t>hopes, fears, cares, needs, values </a:t>
            </a:r>
            <a:br>
              <a:rPr lang="en-US" sz="3600" dirty="0"/>
            </a:br>
            <a:r>
              <a:rPr lang="en-US" sz="1800" dirty="0">
                <a:solidFill>
                  <a:srgbClr val="C6168D"/>
                </a:solidFill>
              </a:rPr>
              <a:t>We all experience the need for:</a:t>
            </a:r>
            <a:br>
              <a:rPr lang="en-US" sz="3600" dirty="0"/>
            </a:br>
            <a:endParaRPr lang="en-US" sz="3600" dirty="0">
              <a:solidFill>
                <a:schemeClr val="accent3"/>
              </a:solidFill>
            </a:endParaRPr>
          </a:p>
        </p:txBody>
      </p:sp>
      <p:sp>
        <p:nvSpPr>
          <p:cNvPr id="99331" name="Content Placeholder 6"/>
          <p:cNvSpPr>
            <a:spLocks noGrp="1"/>
          </p:cNvSpPr>
          <p:nvPr>
            <p:ph idx="1"/>
          </p:nvPr>
        </p:nvSpPr>
        <p:spPr>
          <a:xfrm>
            <a:off x="354013" y="1739900"/>
            <a:ext cx="8339137" cy="4619336"/>
          </a:xfrm>
        </p:spPr>
        <p:txBody>
          <a:bodyPr/>
          <a:lstStyle/>
          <a:p>
            <a:r>
              <a:rPr lang="en-US" dirty="0"/>
              <a:t>    </a:t>
            </a:r>
            <a:r>
              <a:rPr lang="en-US" dirty="0">
                <a:solidFill>
                  <a:schemeClr val="bg1"/>
                </a:solidFill>
              </a:rPr>
              <a:t>Acceptance 	Respect    Attention 	</a:t>
            </a:r>
          </a:p>
          <a:p>
            <a:r>
              <a:rPr lang="en-US" dirty="0">
                <a:solidFill>
                  <a:schemeClr val="bg1"/>
                </a:solidFill>
              </a:rPr>
              <a:t>    Comfort    Freedom   Peacefulness 	</a:t>
            </a:r>
          </a:p>
          <a:p>
            <a:r>
              <a:rPr lang="en-US" dirty="0">
                <a:solidFill>
                  <a:schemeClr val="bg1"/>
                </a:solidFill>
              </a:rPr>
              <a:t>    Balance    Consistency     Order 		</a:t>
            </a:r>
          </a:p>
          <a:p>
            <a:r>
              <a:rPr lang="en-US" dirty="0">
                <a:solidFill>
                  <a:schemeClr val="bg1"/>
                </a:solidFill>
              </a:rPr>
              <a:t>    Variety         Love	       Safety </a:t>
            </a:r>
          </a:p>
          <a:p>
            <a:r>
              <a:rPr lang="en-US" dirty="0">
                <a:solidFill>
                  <a:schemeClr val="bg1"/>
                </a:solidFill>
              </a:rPr>
              <a:t>    Predictability     Inclusion 	Fun </a:t>
            </a:r>
          </a:p>
          <a:p>
            <a:r>
              <a:rPr lang="en-US" dirty="0">
                <a:solidFill>
                  <a:schemeClr val="bg1"/>
                </a:solidFill>
              </a:rPr>
              <a:t>    New challenges        Community	</a:t>
            </a:r>
          </a:p>
          <a:p>
            <a:r>
              <a:rPr lang="en-US" dirty="0">
                <a:solidFill>
                  <a:schemeClr val="bg1"/>
                </a:solidFill>
              </a:rPr>
              <a:t>    Meaning       Purpose        Joy</a:t>
            </a:r>
          </a:p>
          <a:p>
            <a:r>
              <a:rPr lang="en-US" dirty="0">
                <a:solidFill>
                  <a:schemeClr val="bg1"/>
                </a:solidFill>
              </a:rPr>
              <a:t>    To be liked 	To be understood 	</a:t>
            </a:r>
          </a:p>
          <a:p>
            <a:r>
              <a:rPr lang="en-US" dirty="0">
                <a:solidFill>
                  <a:schemeClr val="bg1"/>
                </a:solidFill>
              </a:rPr>
              <a:t>    To be needed     To be valued	</a:t>
            </a:r>
          </a:p>
          <a:p>
            <a:r>
              <a:rPr lang="en-US" dirty="0">
                <a:solidFill>
                  <a:schemeClr val="bg1"/>
                </a:solidFill>
              </a:rPr>
              <a:t>    To be in control      To be right </a:t>
            </a:r>
          </a:p>
          <a:p>
            <a:r>
              <a:rPr lang="en-US" dirty="0">
                <a:solidFill>
                  <a:schemeClr val="bg1"/>
                </a:solidFill>
              </a:rPr>
              <a:t>    To be treated fairly 	To be cared for</a:t>
            </a:r>
          </a:p>
          <a:p>
            <a:endParaRPr lang="en-US"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10</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graphicFrame>
        <p:nvGraphicFramePr>
          <p:cNvPr id="7" name="Diagram 6"/>
          <p:cNvGraphicFramePr/>
          <p:nvPr/>
        </p:nvGraphicFramePr>
        <p:xfrm>
          <a:off x="4558145" y="1334654"/>
          <a:ext cx="4585855" cy="3895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ular Callout 8"/>
          <p:cNvSpPr/>
          <p:nvPr/>
        </p:nvSpPr>
        <p:spPr bwMode="auto">
          <a:xfrm>
            <a:off x="374074" y="2604655"/>
            <a:ext cx="2092036" cy="1524000"/>
          </a:xfrm>
          <a:prstGeom prst="wedgeRoundRectCallout">
            <a:avLst>
              <a:gd name="adj1" fmla="val 68083"/>
              <a:gd name="adj2" fmla="val 6906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64" charset="0"/>
              <a:ea typeface="ＭＳ Ｐゴシック" pitchFamily="64" charset="-128"/>
              <a:cs typeface="ＭＳ Ｐゴシック" pitchFamily="64" charset="-128"/>
            </a:endParaRPr>
          </a:p>
        </p:txBody>
      </p:sp>
      <p:grpSp>
        <p:nvGrpSpPr>
          <p:cNvPr id="10" name="Group 9"/>
          <p:cNvGrpSpPr/>
          <p:nvPr/>
        </p:nvGrpSpPr>
        <p:grpSpPr>
          <a:xfrm>
            <a:off x="2535381" y="2379362"/>
            <a:ext cx="2876976" cy="3039708"/>
            <a:chOff x="2535381" y="2379362"/>
            <a:chExt cx="2876976" cy="3039708"/>
          </a:xfrm>
        </p:grpSpPr>
        <p:sp>
          <p:nvSpPr>
            <p:cNvPr id="11" name="Freeform 10"/>
            <p:cNvSpPr/>
            <p:nvPr/>
          </p:nvSpPr>
          <p:spPr>
            <a:xfrm>
              <a:off x="3718550" y="3715449"/>
              <a:ext cx="1501220" cy="1501220"/>
            </a:xfrm>
            <a:custGeom>
              <a:avLst/>
              <a:gdLst>
                <a:gd name="connsiteX0" fmla="*/ 1065574 w 1501220"/>
                <a:gd name="connsiteY0" fmla="*/ 239353 h 1501220"/>
                <a:gd name="connsiteX1" fmla="*/ 1182345 w 1501220"/>
                <a:gd name="connsiteY1" fmla="*/ 141365 h 1501220"/>
                <a:gd name="connsiteX2" fmla="*/ 1275631 w 1501220"/>
                <a:gd name="connsiteY2" fmla="*/ 219642 h 1501220"/>
                <a:gd name="connsiteX3" fmla="*/ 1199409 w 1501220"/>
                <a:gd name="connsiteY3" fmla="*/ 351655 h 1501220"/>
                <a:gd name="connsiteX4" fmla="*/ 1320516 w 1501220"/>
                <a:gd name="connsiteY4" fmla="*/ 561419 h 1501220"/>
                <a:gd name="connsiteX5" fmla="*/ 1472953 w 1501220"/>
                <a:gd name="connsiteY5" fmla="*/ 561415 h 1501220"/>
                <a:gd name="connsiteX6" fmla="*/ 1494099 w 1501220"/>
                <a:gd name="connsiteY6" fmla="*/ 681342 h 1501220"/>
                <a:gd name="connsiteX7" fmla="*/ 1350853 w 1501220"/>
                <a:gd name="connsiteY7" fmla="*/ 733475 h 1501220"/>
                <a:gd name="connsiteX8" fmla="*/ 1308793 w 1501220"/>
                <a:gd name="connsiteY8" fmla="*/ 972009 h 1501220"/>
                <a:gd name="connsiteX9" fmla="*/ 1425569 w 1501220"/>
                <a:gd name="connsiteY9" fmla="*/ 1069990 h 1501220"/>
                <a:gd name="connsiteX10" fmla="*/ 1364681 w 1501220"/>
                <a:gd name="connsiteY10" fmla="*/ 1175452 h 1501220"/>
                <a:gd name="connsiteX11" fmla="*/ 1221438 w 1501220"/>
                <a:gd name="connsiteY11" fmla="*/ 1123312 h 1501220"/>
                <a:gd name="connsiteX12" fmla="*/ 1035890 w 1501220"/>
                <a:gd name="connsiteY12" fmla="*/ 1279005 h 1501220"/>
                <a:gd name="connsiteX13" fmla="*/ 1062365 w 1501220"/>
                <a:gd name="connsiteY13" fmla="*/ 1429125 h 1501220"/>
                <a:gd name="connsiteX14" fmla="*/ 947932 w 1501220"/>
                <a:gd name="connsiteY14" fmla="*/ 1470775 h 1501220"/>
                <a:gd name="connsiteX15" fmla="*/ 871717 w 1501220"/>
                <a:gd name="connsiteY15" fmla="*/ 1338759 h 1501220"/>
                <a:gd name="connsiteX16" fmla="*/ 629502 w 1501220"/>
                <a:gd name="connsiteY16" fmla="*/ 1338759 h 1501220"/>
                <a:gd name="connsiteX17" fmla="*/ 553288 w 1501220"/>
                <a:gd name="connsiteY17" fmla="*/ 1470775 h 1501220"/>
                <a:gd name="connsiteX18" fmla="*/ 438855 w 1501220"/>
                <a:gd name="connsiteY18" fmla="*/ 1429125 h 1501220"/>
                <a:gd name="connsiteX19" fmla="*/ 465329 w 1501220"/>
                <a:gd name="connsiteY19" fmla="*/ 1279004 h 1501220"/>
                <a:gd name="connsiteX20" fmla="*/ 279782 w 1501220"/>
                <a:gd name="connsiteY20" fmla="*/ 1123311 h 1501220"/>
                <a:gd name="connsiteX21" fmla="*/ 136539 w 1501220"/>
                <a:gd name="connsiteY21" fmla="*/ 1175452 h 1501220"/>
                <a:gd name="connsiteX22" fmla="*/ 75651 w 1501220"/>
                <a:gd name="connsiteY22" fmla="*/ 1069990 h 1501220"/>
                <a:gd name="connsiteX23" fmla="*/ 192427 w 1501220"/>
                <a:gd name="connsiteY23" fmla="*/ 972008 h 1501220"/>
                <a:gd name="connsiteX24" fmla="*/ 150367 w 1501220"/>
                <a:gd name="connsiteY24" fmla="*/ 733474 h 1501220"/>
                <a:gd name="connsiteX25" fmla="*/ 7121 w 1501220"/>
                <a:gd name="connsiteY25" fmla="*/ 681342 h 1501220"/>
                <a:gd name="connsiteX26" fmla="*/ 28267 w 1501220"/>
                <a:gd name="connsiteY26" fmla="*/ 561415 h 1501220"/>
                <a:gd name="connsiteX27" fmla="*/ 180704 w 1501220"/>
                <a:gd name="connsiteY27" fmla="*/ 561419 h 1501220"/>
                <a:gd name="connsiteX28" fmla="*/ 301812 w 1501220"/>
                <a:gd name="connsiteY28" fmla="*/ 351655 h 1501220"/>
                <a:gd name="connsiteX29" fmla="*/ 225589 w 1501220"/>
                <a:gd name="connsiteY29" fmla="*/ 219642 h 1501220"/>
                <a:gd name="connsiteX30" fmla="*/ 318875 w 1501220"/>
                <a:gd name="connsiteY30" fmla="*/ 141365 h 1501220"/>
                <a:gd name="connsiteX31" fmla="*/ 435646 w 1501220"/>
                <a:gd name="connsiteY31" fmla="*/ 239353 h 1501220"/>
                <a:gd name="connsiteX32" fmla="*/ 663253 w 1501220"/>
                <a:gd name="connsiteY32" fmla="*/ 156511 h 1501220"/>
                <a:gd name="connsiteX33" fmla="*/ 689721 w 1501220"/>
                <a:gd name="connsiteY33" fmla="*/ 6388 h 1501220"/>
                <a:gd name="connsiteX34" fmla="*/ 811499 w 1501220"/>
                <a:gd name="connsiteY34" fmla="*/ 6388 h 1501220"/>
                <a:gd name="connsiteX35" fmla="*/ 837966 w 1501220"/>
                <a:gd name="connsiteY35" fmla="*/ 156510 h 1501220"/>
                <a:gd name="connsiteX36" fmla="*/ 1065573 w 1501220"/>
                <a:gd name="connsiteY36" fmla="*/ 239353 h 1501220"/>
                <a:gd name="connsiteX37" fmla="*/ 1065574 w 1501220"/>
                <a:gd name="connsiteY37" fmla="*/ 239353 h 150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01220" h="1501220">
                  <a:moveTo>
                    <a:pt x="1065574" y="239353"/>
                  </a:moveTo>
                  <a:lnTo>
                    <a:pt x="1182345" y="141365"/>
                  </a:lnTo>
                  <a:lnTo>
                    <a:pt x="1275631" y="219642"/>
                  </a:lnTo>
                  <a:lnTo>
                    <a:pt x="1199409" y="351655"/>
                  </a:lnTo>
                  <a:cubicBezTo>
                    <a:pt x="1253607" y="412624"/>
                    <a:pt x="1294814" y="483998"/>
                    <a:pt x="1320516" y="561419"/>
                  </a:cubicBezTo>
                  <a:lnTo>
                    <a:pt x="1472953" y="561415"/>
                  </a:lnTo>
                  <a:lnTo>
                    <a:pt x="1494099" y="681342"/>
                  </a:lnTo>
                  <a:lnTo>
                    <a:pt x="1350853" y="733475"/>
                  </a:lnTo>
                  <a:cubicBezTo>
                    <a:pt x="1353181" y="815018"/>
                    <a:pt x="1338870" y="896180"/>
                    <a:pt x="1308793" y="972009"/>
                  </a:cubicBezTo>
                  <a:lnTo>
                    <a:pt x="1425569" y="1069990"/>
                  </a:lnTo>
                  <a:lnTo>
                    <a:pt x="1364681" y="1175452"/>
                  </a:lnTo>
                  <a:lnTo>
                    <a:pt x="1221438" y="1123312"/>
                  </a:lnTo>
                  <a:cubicBezTo>
                    <a:pt x="1170806" y="1187274"/>
                    <a:pt x="1107673" y="1240249"/>
                    <a:pt x="1035890" y="1279005"/>
                  </a:cubicBezTo>
                  <a:lnTo>
                    <a:pt x="1062365" y="1429125"/>
                  </a:lnTo>
                  <a:lnTo>
                    <a:pt x="947932" y="1470775"/>
                  </a:lnTo>
                  <a:lnTo>
                    <a:pt x="871717" y="1338759"/>
                  </a:lnTo>
                  <a:cubicBezTo>
                    <a:pt x="791817" y="1355211"/>
                    <a:pt x="709402" y="1355211"/>
                    <a:pt x="629502" y="1338759"/>
                  </a:cubicBezTo>
                  <a:lnTo>
                    <a:pt x="553288" y="1470775"/>
                  </a:lnTo>
                  <a:lnTo>
                    <a:pt x="438855" y="1429125"/>
                  </a:lnTo>
                  <a:lnTo>
                    <a:pt x="465329" y="1279004"/>
                  </a:lnTo>
                  <a:cubicBezTo>
                    <a:pt x="393546" y="1240248"/>
                    <a:pt x="330413" y="1187273"/>
                    <a:pt x="279782" y="1123311"/>
                  </a:cubicBezTo>
                  <a:lnTo>
                    <a:pt x="136539" y="1175452"/>
                  </a:lnTo>
                  <a:lnTo>
                    <a:pt x="75651" y="1069990"/>
                  </a:lnTo>
                  <a:lnTo>
                    <a:pt x="192427" y="972008"/>
                  </a:lnTo>
                  <a:cubicBezTo>
                    <a:pt x="162350" y="896179"/>
                    <a:pt x="148039" y="815017"/>
                    <a:pt x="150367" y="733474"/>
                  </a:cubicBezTo>
                  <a:lnTo>
                    <a:pt x="7121" y="681342"/>
                  </a:lnTo>
                  <a:lnTo>
                    <a:pt x="28267" y="561415"/>
                  </a:lnTo>
                  <a:lnTo>
                    <a:pt x="180704" y="561419"/>
                  </a:lnTo>
                  <a:cubicBezTo>
                    <a:pt x="206406" y="483997"/>
                    <a:pt x="247613" y="412624"/>
                    <a:pt x="301812" y="351655"/>
                  </a:cubicBezTo>
                  <a:lnTo>
                    <a:pt x="225589" y="219642"/>
                  </a:lnTo>
                  <a:lnTo>
                    <a:pt x="318875" y="141365"/>
                  </a:lnTo>
                  <a:lnTo>
                    <a:pt x="435646" y="239353"/>
                  </a:lnTo>
                  <a:cubicBezTo>
                    <a:pt x="505100" y="196565"/>
                    <a:pt x="582545" y="168378"/>
                    <a:pt x="663253" y="156511"/>
                  </a:cubicBezTo>
                  <a:lnTo>
                    <a:pt x="689721" y="6388"/>
                  </a:lnTo>
                  <a:lnTo>
                    <a:pt x="811499" y="6388"/>
                  </a:lnTo>
                  <a:lnTo>
                    <a:pt x="837966" y="156510"/>
                  </a:lnTo>
                  <a:cubicBezTo>
                    <a:pt x="918675" y="168377"/>
                    <a:pt x="996119" y="196565"/>
                    <a:pt x="1065573" y="239353"/>
                  </a:cubicBezTo>
                  <a:lnTo>
                    <a:pt x="1065574" y="239353"/>
                  </a:lnTo>
                  <a:close/>
                </a:path>
              </a:pathLst>
            </a:custGeom>
            <a:solidFill>
              <a:srgbClr val="00AEEF"/>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315781" tIns="365625" rIns="315781" bIns="391878" numCol="1" spcCol="1270" anchor="ctr" anchorCtr="0">
              <a:noAutofit/>
            </a:bodyPr>
            <a:lstStyle/>
            <a:p>
              <a:pPr lvl="0" algn="ctr" defTabSz="488950">
                <a:lnSpc>
                  <a:spcPct val="90000"/>
                </a:lnSpc>
                <a:spcBef>
                  <a:spcPct val="0"/>
                </a:spcBef>
                <a:spcAft>
                  <a:spcPct val="35000"/>
                </a:spcAft>
              </a:pPr>
              <a:r>
                <a:rPr lang="en-US" sz="1100" kern="1200" dirty="0"/>
                <a:t>CORE CONCERNS </a:t>
              </a:r>
            </a:p>
            <a:p>
              <a:pPr lvl="0" algn="ctr" defTabSz="488950">
                <a:lnSpc>
                  <a:spcPct val="90000"/>
                </a:lnSpc>
                <a:spcBef>
                  <a:spcPct val="0"/>
                </a:spcBef>
                <a:spcAft>
                  <a:spcPct val="35000"/>
                </a:spcAft>
              </a:pPr>
              <a:r>
                <a:rPr lang="en-US" sz="1100" kern="1200" dirty="0"/>
                <a:t>INFORMING BEHAVIOR</a:t>
              </a:r>
            </a:p>
          </p:txBody>
        </p:sp>
        <p:sp>
          <p:nvSpPr>
            <p:cNvPr id="12" name="Freeform 11"/>
            <p:cNvSpPr/>
            <p:nvPr/>
          </p:nvSpPr>
          <p:spPr>
            <a:xfrm>
              <a:off x="2535381" y="3199461"/>
              <a:ext cx="1517302" cy="1414105"/>
            </a:xfrm>
            <a:custGeom>
              <a:avLst/>
              <a:gdLst>
                <a:gd name="connsiteX0" fmla="*/ 1146297 w 1517302"/>
                <a:gd name="connsiteY0" fmla="*/ 358158 h 1414105"/>
                <a:gd name="connsiteX1" fmla="*/ 1351960 w 1517302"/>
                <a:gd name="connsiteY1" fmla="*/ 286172 h 1414105"/>
                <a:gd name="connsiteX2" fmla="*/ 1438181 w 1517302"/>
                <a:gd name="connsiteY2" fmla="*/ 421413 h 1414105"/>
                <a:gd name="connsiteX3" fmla="*/ 1286127 w 1517302"/>
                <a:gd name="connsiteY3" fmla="*/ 577486 h 1414105"/>
                <a:gd name="connsiteX4" fmla="*/ 1286127 w 1517302"/>
                <a:gd name="connsiteY4" fmla="*/ 836621 h 1414105"/>
                <a:gd name="connsiteX5" fmla="*/ 1438181 w 1517302"/>
                <a:gd name="connsiteY5" fmla="*/ 992692 h 1414105"/>
                <a:gd name="connsiteX6" fmla="*/ 1351960 w 1517302"/>
                <a:gd name="connsiteY6" fmla="*/ 1127933 h 1414105"/>
                <a:gd name="connsiteX7" fmla="*/ 1146297 w 1517302"/>
                <a:gd name="connsiteY7" fmla="*/ 1055947 h 1414105"/>
                <a:gd name="connsiteX8" fmla="*/ 898482 w 1517302"/>
                <a:gd name="connsiteY8" fmla="*/ 1185515 h 1414105"/>
                <a:gd name="connsiteX9" fmla="*/ 848621 w 1517302"/>
                <a:gd name="connsiteY9" fmla="*/ 1397632 h 1414105"/>
                <a:gd name="connsiteX10" fmla="*/ 668681 w 1517302"/>
                <a:gd name="connsiteY10" fmla="*/ 1397632 h 1414105"/>
                <a:gd name="connsiteX11" fmla="*/ 618820 w 1517302"/>
                <a:gd name="connsiteY11" fmla="*/ 1185516 h 1414105"/>
                <a:gd name="connsiteX12" fmla="*/ 371005 w 1517302"/>
                <a:gd name="connsiteY12" fmla="*/ 1055947 h 1414105"/>
                <a:gd name="connsiteX13" fmla="*/ 165342 w 1517302"/>
                <a:gd name="connsiteY13" fmla="*/ 1127933 h 1414105"/>
                <a:gd name="connsiteX14" fmla="*/ 79121 w 1517302"/>
                <a:gd name="connsiteY14" fmla="*/ 992692 h 1414105"/>
                <a:gd name="connsiteX15" fmla="*/ 231175 w 1517302"/>
                <a:gd name="connsiteY15" fmla="*/ 836619 h 1414105"/>
                <a:gd name="connsiteX16" fmla="*/ 231175 w 1517302"/>
                <a:gd name="connsiteY16" fmla="*/ 577484 h 1414105"/>
                <a:gd name="connsiteX17" fmla="*/ 79121 w 1517302"/>
                <a:gd name="connsiteY17" fmla="*/ 421413 h 1414105"/>
                <a:gd name="connsiteX18" fmla="*/ 165342 w 1517302"/>
                <a:gd name="connsiteY18" fmla="*/ 286172 h 1414105"/>
                <a:gd name="connsiteX19" fmla="*/ 371005 w 1517302"/>
                <a:gd name="connsiteY19" fmla="*/ 358158 h 1414105"/>
                <a:gd name="connsiteX20" fmla="*/ 618820 w 1517302"/>
                <a:gd name="connsiteY20" fmla="*/ 228590 h 1414105"/>
                <a:gd name="connsiteX21" fmla="*/ 668681 w 1517302"/>
                <a:gd name="connsiteY21" fmla="*/ 16473 h 1414105"/>
                <a:gd name="connsiteX22" fmla="*/ 848621 w 1517302"/>
                <a:gd name="connsiteY22" fmla="*/ 16473 h 1414105"/>
                <a:gd name="connsiteX23" fmla="*/ 898482 w 1517302"/>
                <a:gd name="connsiteY23" fmla="*/ 228589 h 1414105"/>
                <a:gd name="connsiteX24" fmla="*/ 1146297 w 1517302"/>
                <a:gd name="connsiteY24" fmla="*/ 358158 h 141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7302" h="1414105">
                  <a:moveTo>
                    <a:pt x="1146297" y="358158"/>
                  </a:moveTo>
                  <a:lnTo>
                    <a:pt x="1351960" y="286172"/>
                  </a:lnTo>
                  <a:lnTo>
                    <a:pt x="1438181" y="421413"/>
                  </a:lnTo>
                  <a:lnTo>
                    <a:pt x="1286127" y="577486"/>
                  </a:lnTo>
                  <a:cubicBezTo>
                    <a:pt x="1311540" y="662331"/>
                    <a:pt x="1311540" y="751776"/>
                    <a:pt x="1286127" y="836621"/>
                  </a:cubicBezTo>
                  <a:lnTo>
                    <a:pt x="1438181" y="992692"/>
                  </a:lnTo>
                  <a:lnTo>
                    <a:pt x="1351960" y="1127933"/>
                  </a:lnTo>
                  <a:lnTo>
                    <a:pt x="1146297" y="1055947"/>
                  </a:lnTo>
                  <a:cubicBezTo>
                    <a:pt x="1077865" y="1118301"/>
                    <a:pt x="992328" y="1163023"/>
                    <a:pt x="898482" y="1185515"/>
                  </a:cubicBezTo>
                  <a:lnTo>
                    <a:pt x="848621" y="1397632"/>
                  </a:lnTo>
                  <a:lnTo>
                    <a:pt x="668681" y="1397632"/>
                  </a:lnTo>
                  <a:lnTo>
                    <a:pt x="618820" y="1185516"/>
                  </a:lnTo>
                  <a:cubicBezTo>
                    <a:pt x="524974" y="1163024"/>
                    <a:pt x="439437" y="1118301"/>
                    <a:pt x="371005" y="1055947"/>
                  </a:cubicBezTo>
                  <a:lnTo>
                    <a:pt x="165342" y="1127933"/>
                  </a:lnTo>
                  <a:lnTo>
                    <a:pt x="79121" y="992692"/>
                  </a:lnTo>
                  <a:lnTo>
                    <a:pt x="231175" y="836619"/>
                  </a:lnTo>
                  <a:cubicBezTo>
                    <a:pt x="205762" y="751774"/>
                    <a:pt x="205762" y="662329"/>
                    <a:pt x="231175" y="577484"/>
                  </a:cubicBezTo>
                  <a:lnTo>
                    <a:pt x="79121" y="421413"/>
                  </a:lnTo>
                  <a:lnTo>
                    <a:pt x="165342" y="286172"/>
                  </a:lnTo>
                  <a:lnTo>
                    <a:pt x="371005" y="358158"/>
                  </a:lnTo>
                  <a:cubicBezTo>
                    <a:pt x="439437" y="295804"/>
                    <a:pt x="524974" y="251082"/>
                    <a:pt x="618820" y="228590"/>
                  </a:cubicBezTo>
                  <a:lnTo>
                    <a:pt x="668681" y="16473"/>
                  </a:lnTo>
                  <a:lnTo>
                    <a:pt x="848621" y="16473"/>
                  </a:lnTo>
                  <a:lnTo>
                    <a:pt x="898482" y="228589"/>
                  </a:lnTo>
                  <a:cubicBezTo>
                    <a:pt x="992328" y="251081"/>
                    <a:pt x="1077865" y="295804"/>
                    <a:pt x="1146297" y="358158"/>
                  </a:cubicBezTo>
                  <a:close/>
                </a:path>
              </a:pathLst>
            </a:custGeom>
            <a:solidFill>
              <a:srgbClr val="0089D0"/>
            </a:solidFill>
          </p:spPr>
          <p:style>
            <a:lnRef idx="2">
              <a:schemeClr val="lt1">
                <a:hueOff val="0"/>
                <a:satOff val="0"/>
                <a:lumOff val="0"/>
                <a:alphaOff val="0"/>
              </a:schemeClr>
            </a:lnRef>
            <a:fillRef idx="1">
              <a:scrgbClr r="0" g="0" b="0"/>
            </a:fillRef>
            <a:effectRef idx="0">
              <a:schemeClr val="accent3">
                <a:hueOff val="-3036032"/>
                <a:satOff val="21082"/>
                <a:lumOff val="2255"/>
                <a:alphaOff val="0"/>
              </a:schemeClr>
            </a:effectRef>
            <a:fontRef idx="minor">
              <a:schemeClr val="lt1"/>
            </a:fontRef>
          </p:style>
          <p:txBody>
            <a:bodyPr spcFirstLastPara="0" vert="horz" wrap="square" lIns="382435" tIns="369588" rIns="382435" bIns="369588" numCol="1" spcCol="1270" anchor="ctr" anchorCtr="0">
              <a:noAutofit/>
            </a:bodyPr>
            <a:lstStyle/>
            <a:p>
              <a:pPr lvl="0" algn="ctr" defTabSz="400050">
                <a:lnSpc>
                  <a:spcPct val="90000"/>
                </a:lnSpc>
                <a:spcBef>
                  <a:spcPct val="0"/>
                </a:spcBef>
                <a:spcAft>
                  <a:spcPct val="35000"/>
                </a:spcAft>
              </a:pPr>
              <a:r>
                <a:rPr lang="en-US" sz="900" kern="1200" dirty="0"/>
                <a:t>YOUR EMOTIONS TRIGGERED</a:t>
              </a:r>
            </a:p>
          </p:txBody>
        </p:sp>
        <p:sp>
          <p:nvSpPr>
            <p:cNvPr id="13" name="Freeform 12"/>
            <p:cNvSpPr/>
            <p:nvPr/>
          </p:nvSpPr>
          <p:spPr>
            <a:xfrm>
              <a:off x="3363016" y="2487179"/>
              <a:ext cx="1310155" cy="1310155"/>
            </a:xfrm>
            <a:custGeom>
              <a:avLst/>
              <a:gdLst>
                <a:gd name="connsiteX0" fmla="*/ 800428 w 1069737"/>
                <a:gd name="connsiteY0" fmla="*/ 270938 h 1069737"/>
                <a:gd name="connsiteX1" fmla="*/ 958251 w 1069737"/>
                <a:gd name="connsiteY1" fmla="*/ 223373 h 1069737"/>
                <a:gd name="connsiteX2" fmla="*/ 1016323 w 1069737"/>
                <a:gd name="connsiteY2" fmla="*/ 323959 h 1069737"/>
                <a:gd name="connsiteX3" fmla="*/ 896219 w 1069737"/>
                <a:gd name="connsiteY3" fmla="*/ 436854 h 1069737"/>
                <a:gd name="connsiteX4" fmla="*/ 896219 w 1069737"/>
                <a:gd name="connsiteY4" fmla="*/ 632884 h 1069737"/>
                <a:gd name="connsiteX5" fmla="*/ 1016323 w 1069737"/>
                <a:gd name="connsiteY5" fmla="*/ 745778 h 1069737"/>
                <a:gd name="connsiteX6" fmla="*/ 958251 w 1069737"/>
                <a:gd name="connsiteY6" fmla="*/ 846364 h 1069737"/>
                <a:gd name="connsiteX7" fmla="*/ 800428 w 1069737"/>
                <a:gd name="connsiteY7" fmla="*/ 798799 h 1069737"/>
                <a:gd name="connsiteX8" fmla="*/ 630660 w 1069737"/>
                <a:gd name="connsiteY8" fmla="*/ 896814 h 1069737"/>
                <a:gd name="connsiteX9" fmla="*/ 592942 w 1069737"/>
                <a:gd name="connsiteY9" fmla="*/ 1057275 h 1069737"/>
                <a:gd name="connsiteX10" fmla="*/ 476795 w 1069737"/>
                <a:gd name="connsiteY10" fmla="*/ 1057275 h 1069737"/>
                <a:gd name="connsiteX11" fmla="*/ 439076 w 1069737"/>
                <a:gd name="connsiteY11" fmla="*/ 896815 h 1069737"/>
                <a:gd name="connsiteX12" fmla="*/ 269308 w 1069737"/>
                <a:gd name="connsiteY12" fmla="*/ 798799 h 1069737"/>
                <a:gd name="connsiteX13" fmla="*/ 111486 w 1069737"/>
                <a:gd name="connsiteY13" fmla="*/ 846364 h 1069737"/>
                <a:gd name="connsiteX14" fmla="*/ 53414 w 1069737"/>
                <a:gd name="connsiteY14" fmla="*/ 745778 h 1069737"/>
                <a:gd name="connsiteX15" fmla="*/ 173518 w 1069737"/>
                <a:gd name="connsiteY15" fmla="*/ 632883 h 1069737"/>
                <a:gd name="connsiteX16" fmla="*/ 173518 w 1069737"/>
                <a:gd name="connsiteY16" fmla="*/ 436853 h 1069737"/>
                <a:gd name="connsiteX17" fmla="*/ 53414 w 1069737"/>
                <a:gd name="connsiteY17" fmla="*/ 323959 h 1069737"/>
                <a:gd name="connsiteX18" fmla="*/ 111486 w 1069737"/>
                <a:gd name="connsiteY18" fmla="*/ 223373 h 1069737"/>
                <a:gd name="connsiteX19" fmla="*/ 269309 w 1069737"/>
                <a:gd name="connsiteY19" fmla="*/ 270938 h 1069737"/>
                <a:gd name="connsiteX20" fmla="*/ 439077 w 1069737"/>
                <a:gd name="connsiteY20" fmla="*/ 172923 h 1069737"/>
                <a:gd name="connsiteX21" fmla="*/ 476795 w 1069737"/>
                <a:gd name="connsiteY21" fmla="*/ 12462 h 1069737"/>
                <a:gd name="connsiteX22" fmla="*/ 592942 w 1069737"/>
                <a:gd name="connsiteY22" fmla="*/ 12462 h 1069737"/>
                <a:gd name="connsiteX23" fmla="*/ 630661 w 1069737"/>
                <a:gd name="connsiteY23" fmla="*/ 172922 h 1069737"/>
                <a:gd name="connsiteX24" fmla="*/ 800429 w 1069737"/>
                <a:gd name="connsiteY24" fmla="*/ 270938 h 1069737"/>
                <a:gd name="connsiteX25" fmla="*/ 800428 w 1069737"/>
                <a:gd name="connsiteY25" fmla="*/ 270938 h 106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69737" h="1069737">
                  <a:moveTo>
                    <a:pt x="688534" y="270594"/>
                  </a:moveTo>
                  <a:lnTo>
                    <a:pt x="802953" y="199729"/>
                  </a:lnTo>
                  <a:lnTo>
                    <a:pt x="870009" y="266786"/>
                  </a:lnTo>
                  <a:lnTo>
                    <a:pt x="799144" y="381205"/>
                  </a:lnTo>
                  <a:cubicBezTo>
                    <a:pt x="826437" y="428146"/>
                    <a:pt x="840736" y="481509"/>
                    <a:pt x="840570" y="535809"/>
                  </a:cubicBezTo>
                  <a:lnTo>
                    <a:pt x="959150" y="599464"/>
                  </a:lnTo>
                  <a:lnTo>
                    <a:pt x="934606" y="691066"/>
                  </a:lnTo>
                  <a:lnTo>
                    <a:pt x="800084" y="686905"/>
                  </a:lnTo>
                  <a:cubicBezTo>
                    <a:pt x="773079" y="734013"/>
                    <a:pt x="734013" y="773078"/>
                    <a:pt x="686905" y="800083"/>
                  </a:cubicBezTo>
                  <a:lnTo>
                    <a:pt x="691067" y="934605"/>
                  </a:lnTo>
                  <a:lnTo>
                    <a:pt x="599465" y="959150"/>
                  </a:lnTo>
                  <a:lnTo>
                    <a:pt x="535808" y="840570"/>
                  </a:lnTo>
                  <a:cubicBezTo>
                    <a:pt x="481508" y="840737"/>
                    <a:pt x="428144" y="826438"/>
                    <a:pt x="381203" y="799143"/>
                  </a:cubicBezTo>
                  <a:lnTo>
                    <a:pt x="266784" y="870008"/>
                  </a:lnTo>
                  <a:lnTo>
                    <a:pt x="199728" y="802951"/>
                  </a:lnTo>
                  <a:lnTo>
                    <a:pt x="270593" y="688532"/>
                  </a:lnTo>
                  <a:cubicBezTo>
                    <a:pt x="243299" y="641591"/>
                    <a:pt x="229000" y="588228"/>
                    <a:pt x="229167" y="533928"/>
                  </a:cubicBezTo>
                  <a:lnTo>
                    <a:pt x="110587" y="470273"/>
                  </a:lnTo>
                  <a:lnTo>
                    <a:pt x="135131" y="378671"/>
                  </a:lnTo>
                  <a:lnTo>
                    <a:pt x="269653" y="382832"/>
                  </a:lnTo>
                  <a:cubicBezTo>
                    <a:pt x="296658" y="335724"/>
                    <a:pt x="335724" y="296659"/>
                    <a:pt x="382832" y="269654"/>
                  </a:cubicBezTo>
                  <a:lnTo>
                    <a:pt x="378670" y="135132"/>
                  </a:lnTo>
                  <a:lnTo>
                    <a:pt x="470272" y="110587"/>
                  </a:lnTo>
                  <a:lnTo>
                    <a:pt x="533929" y="229167"/>
                  </a:lnTo>
                  <a:cubicBezTo>
                    <a:pt x="588229" y="229000"/>
                    <a:pt x="641593" y="243299"/>
                    <a:pt x="688534" y="270594"/>
                  </a:cubicBezTo>
                  <a:lnTo>
                    <a:pt x="688534" y="270594"/>
                  </a:lnTo>
                  <a:close/>
                </a:path>
              </a:pathLst>
            </a:custGeom>
            <a:solidFill>
              <a:srgbClr val="0060AF"/>
            </a:solidFill>
          </p:spPr>
          <p:style>
            <a:lnRef idx="2">
              <a:schemeClr val="lt1">
                <a:hueOff val="0"/>
                <a:satOff val="0"/>
                <a:lumOff val="0"/>
                <a:alphaOff val="0"/>
              </a:schemeClr>
            </a:lnRef>
            <a:fillRef idx="1">
              <a:scrgbClr r="0" g="0" b="0"/>
            </a:fillRef>
            <a:effectRef idx="0">
              <a:schemeClr val="accent3">
                <a:hueOff val="-6072064"/>
                <a:satOff val="42164"/>
                <a:lumOff val="4509"/>
                <a:alphaOff val="0"/>
              </a:schemeClr>
            </a:effectRef>
            <a:fontRef idx="minor">
              <a:schemeClr val="lt1"/>
            </a:fontRef>
          </p:style>
          <p:txBody>
            <a:bodyPr spcFirstLastPara="0" vert="horz" wrap="square" lIns="367534" tIns="367533" rIns="367533" bIns="367534" numCol="1" spcCol="1270" anchor="ctr" anchorCtr="0">
              <a:noAutofit/>
            </a:bodyPr>
            <a:lstStyle/>
            <a:p>
              <a:pPr lvl="0" algn="ctr" defTabSz="444500">
                <a:lnSpc>
                  <a:spcPct val="90000"/>
                </a:lnSpc>
                <a:spcBef>
                  <a:spcPct val="0"/>
                </a:spcBef>
                <a:spcAft>
                  <a:spcPct val="35000"/>
                </a:spcAft>
              </a:pPr>
              <a:r>
                <a:rPr lang="en-US" sz="1000" kern="1200" dirty="0"/>
                <a:t>EVENT</a:t>
              </a:r>
            </a:p>
          </p:txBody>
        </p:sp>
        <p:sp>
          <p:nvSpPr>
            <p:cNvPr id="14" name="Circular Arrow 13"/>
            <p:cNvSpPr/>
            <p:nvPr/>
          </p:nvSpPr>
          <p:spPr>
            <a:xfrm>
              <a:off x="3490796" y="3497509"/>
              <a:ext cx="1921561" cy="1921561"/>
            </a:xfrm>
            <a:prstGeom prst="circularArrow">
              <a:avLst>
                <a:gd name="adj1" fmla="val 4688"/>
                <a:gd name="adj2" fmla="val 299029"/>
                <a:gd name="adj3" fmla="val 2466538"/>
                <a:gd name="adj4" fmla="val 15972654"/>
                <a:gd name="adj5" fmla="val 5469"/>
              </a:avLst>
            </a:prstGeom>
            <a:solidFill>
              <a:srgbClr val="00AEEF"/>
            </a:solidFill>
          </p:spPr>
          <p:style>
            <a:lnRef idx="0">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15" name="Shape 14"/>
            <p:cNvSpPr/>
            <p:nvPr/>
          </p:nvSpPr>
          <p:spPr>
            <a:xfrm>
              <a:off x="2554779" y="3125329"/>
              <a:ext cx="1396134" cy="1396134"/>
            </a:xfrm>
            <a:prstGeom prst="leftCircularArrow">
              <a:avLst>
                <a:gd name="adj1" fmla="val 6452"/>
                <a:gd name="adj2" fmla="val 429999"/>
                <a:gd name="adj3" fmla="val 10489124"/>
                <a:gd name="adj4" fmla="val 14837806"/>
                <a:gd name="adj5" fmla="val 7527"/>
              </a:avLst>
            </a:prstGeom>
            <a:solidFill>
              <a:srgbClr val="0089D0"/>
            </a:solidFill>
          </p:spPr>
          <p:style>
            <a:lnRef idx="0">
              <a:schemeClr val="lt1">
                <a:hueOff val="0"/>
                <a:satOff val="0"/>
                <a:lumOff val="0"/>
                <a:alphaOff val="0"/>
              </a:schemeClr>
            </a:lnRef>
            <a:fillRef idx="1">
              <a:scrgbClr r="0" g="0" b="0"/>
            </a:fillRef>
            <a:effectRef idx="0">
              <a:schemeClr val="accent3">
                <a:hueOff val="-3036032"/>
                <a:satOff val="21082"/>
                <a:lumOff val="2255"/>
                <a:alphaOff val="0"/>
              </a:schemeClr>
            </a:effectRef>
            <a:fontRef idx="minor">
              <a:schemeClr val="lt1"/>
            </a:fontRef>
          </p:style>
        </p:sp>
        <p:sp>
          <p:nvSpPr>
            <p:cNvPr id="16" name="Circular Arrow 15"/>
            <p:cNvSpPr/>
            <p:nvPr/>
          </p:nvSpPr>
          <p:spPr>
            <a:xfrm>
              <a:off x="3112210" y="2379362"/>
              <a:ext cx="1505314" cy="1505314"/>
            </a:xfrm>
            <a:prstGeom prst="circularArrow">
              <a:avLst>
                <a:gd name="adj1" fmla="val 5984"/>
                <a:gd name="adj2" fmla="val 394124"/>
                <a:gd name="adj3" fmla="val 13313824"/>
                <a:gd name="adj4" fmla="val 10508221"/>
                <a:gd name="adj5" fmla="val 6981"/>
              </a:avLst>
            </a:prstGeom>
            <a:solidFill>
              <a:srgbClr val="0060AF"/>
            </a:solidFill>
          </p:spPr>
          <p:style>
            <a:lnRef idx="0">
              <a:schemeClr val="lt1">
                <a:hueOff val="0"/>
                <a:satOff val="0"/>
                <a:lumOff val="0"/>
                <a:alphaOff val="0"/>
              </a:schemeClr>
            </a:lnRef>
            <a:fillRef idx="1">
              <a:scrgbClr r="0" g="0" b="0"/>
            </a:fillRef>
            <a:effectRef idx="0">
              <a:schemeClr val="accent3">
                <a:hueOff val="-6072064"/>
                <a:satOff val="42164"/>
                <a:lumOff val="4509"/>
                <a:alphaOff val="0"/>
              </a:schemeClr>
            </a:effectRef>
            <a:fontRef idx="minor">
              <a:schemeClr val="lt1"/>
            </a:fontRef>
          </p:style>
        </p:sp>
      </p:grpSp>
      <p:sp>
        <p:nvSpPr>
          <p:cNvPr id="99331" name="Content Placeholder 6"/>
          <p:cNvSpPr>
            <a:spLocks noGrp="1"/>
          </p:cNvSpPr>
          <p:nvPr>
            <p:ph idx="1"/>
          </p:nvPr>
        </p:nvSpPr>
        <p:spPr>
          <a:xfrm>
            <a:off x="368301" y="1211262"/>
            <a:ext cx="8339137" cy="5075237"/>
          </a:xfrm>
        </p:spPr>
        <p:txBody>
          <a:bodyPr/>
          <a:lstStyle/>
          <a:p>
            <a:r>
              <a:rPr lang="en-US" dirty="0"/>
              <a:t>When engaging in conflict, it is important to be aware of the other person’s emotional reactions and core concerns.  </a:t>
            </a:r>
          </a:p>
          <a:p>
            <a:r>
              <a:rPr lang="en-US" dirty="0"/>
              <a:t>It is equally as important to be aware of YOUR emotional reactions and core concerns and your physical state when entering the conflict.</a:t>
            </a:r>
          </a:p>
          <a:p>
            <a:r>
              <a:rPr lang="en-US" sz="1650" dirty="0">
                <a:solidFill>
                  <a:schemeClr val="bg1"/>
                </a:solidFill>
              </a:rPr>
              <a:t>Ask yourself:</a:t>
            </a:r>
          </a:p>
          <a:p>
            <a:r>
              <a:rPr lang="en-US" sz="1650" dirty="0">
                <a:solidFill>
                  <a:schemeClr val="bg1"/>
                </a:solidFill>
              </a:rPr>
              <a:t>Am I hungry?	</a:t>
            </a:r>
          </a:p>
          <a:p>
            <a:r>
              <a:rPr lang="en-US" sz="1650" dirty="0">
                <a:solidFill>
                  <a:schemeClr val="bg1"/>
                </a:solidFill>
              </a:rPr>
              <a:t>Am I tired?	</a:t>
            </a:r>
          </a:p>
          <a:p>
            <a:r>
              <a:rPr lang="en-US" sz="1650" dirty="0">
                <a:solidFill>
                  <a:schemeClr val="bg1"/>
                </a:solidFill>
              </a:rPr>
              <a:t>Do I feel well?</a:t>
            </a:r>
            <a:r>
              <a:rPr lang="en-US" dirty="0"/>
              <a:t>	</a:t>
            </a:r>
          </a:p>
          <a:p>
            <a:endParaRPr lang="en-US" dirty="0"/>
          </a:p>
          <a:p>
            <a:endParaRPr lang="en-US" dirty="0"/>
          </a:p>
          <a:p>
            <a:endParaRPr lang="en-US" dirty="0"/>
          </a:p>
          <a:p>
            <a:r>
              <a:rPr lang="en-US" dirty="0"/>
              <a:t>Ask yourself if addressing the conflict in your </a:t>
            </a:r>
          </a:p>
          <a:p>
            <a:r>
              <a:rPr lang="en-US" dirty="0"/>
              <a:t>present state is going to be the most productive… </a:t>
            </a:r>
          </a:p>
          <a:p>
            <a:r>
              <a:rPr lang="en-US" dirty="0"/>
              <a:t>	</a:t>
            </a:r>
          </a:p>
        </p:txBody>
      </p:sp>
      <p:graphicFrame>
        <p:nvGraphicFramePr>
          <p:cNvPr id="8" name="Diagram 7"/>
          <p:cNvGraphicFramePr/>
          <p:nvPr/>
        </p:nvGraphicFramePr>
        <p:xfrm>
          <a:off x="5140037" y="3200400"/>
          <a:ext cx="3200401" cy="2951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pPr>
              <a:defRPr/>
            </a:pPr>
            <a:r>
              <a:rPr lang="en-US" sz="3600" dirty="0">
                <a:solidFill>
                  <a:schemeClr val="accent3"/>
                </a:solidFill>
              </a:rPr>
              <a:t>Checking on yourself</a:t>
            </a:r>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11</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1219201" y="3131127"/>
            <a:ext cx="6428509" cy="314498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99331" name="Content Placeholder 6"/>
          <p:cNvSpPr>
            <a:spLocks noGrp="1"/>
          </p:cNvSpPr>
          <p:nvPr>
            <p:ph idx="1"/>
          </p:nvPr>
        </p:nvSpPr>
        <p:spPr>
          <a:xfrm>
            <a:off x="354013" y="1739899"/>
            <a:ext cx="8339137" cy="4577773"/>
          </a:xfrm>
        </p:spPr>
        <p:txBody>
          <a:bodyPr/>
          <a:lstStyle/>
          <a:p>
            <a:r>
              <a:rPr lang="en-US" dirty="0"/>
              <a:t>As we become aware of the emotional triggers in ourselves and others, we need to </a:t>
            </a:r>
            <a:r>
              <a:rPr lang="en-US" b="1" dirty="0"/>
              <a:t>“go below the line” </a:t>
            </a:r>
            <a:r>
              <a:rPr lang="en-US" dirty="0"/>
              <a:t>to locate the underlying core concerns interests (hopes, fears, cares, needs, values) that are the keys to discovering people’s real interests in resolving issues.</a:t>
            </a:r>
          </a:p>
          <a:p>
            <a:endParaRPr lang="en-US" dirty="0"/>
          </a:p>
          <a:p>
            <a:r>
              <a:rPr lang="en-US" dirty="0"/>
              <a:t>			     </a:t>
            </a:r>
            <a:r>
              <a:rPr lang="en-US" dirty="0">
                <a:solidFill>
                  <a:schemeClr val="bg1"/>
                </a:solidFill>
              </a:rPr>
              <a:t>      EVENT</a:t>
            </a:r>
          </a:p>
          <a:p>
            <a:r>
              <a:rPr lang="en-US" dirty="0">
                <a:solidFill>
                  <a:schemeClr val="bg1"/>
                </a:solidFill>
              </a:rPr>
              <a:t>                              </a:t>
            </a:r>
            <a:r>
              <a:rPr lang="en-US" sz="1400" dirty="0">
                <a:solidFill>
                  <a:schemeClr val="bg1"/>
                </a:solidFill>
              </a:rPr>
              <a:t>EMOTIONAL REACTION MOTIVATES </a:t>
            </a:r>
          </a:p>
          <a:p>
            <a:r>
              <a:rPr lang="en-US" dirty="0">
                <a:solidFill>
                  <a:schemeClr val="bg1"/>
                </a:solidFill>
              </a:rPr>
              <a:t>		YOUR POSITION       THEIR POSITION 				    																						                          		INTERESTS		INTERESTS				       </a:t>
            </a:r>
            <a:r>
              <a:rPr lang="en-US" sz="1400" dirty="0">
                <a:solidFill>
                  <a:schemeClr val="bg1"/>
                </a:solidFill>
              </a:rPr>
              <a:t>MOTIVATED BY CORE CONCERNS</a:t>
            </a:r>
            <a:endParaRPr lang="en-US" dirty="0">
              <a:solidFill>
                <a:schemeClr val="bg1"/>
              </a:solidFill>
            </a:endParaRPr>
          </a:p>
        </p:txBody>
      </p:sp>
      <p:sp>
        <p:nvSpPr>
          <p:cNvPr id="6" name="Title 5"/>
          <p:cNvSpPr>
            <a:spLocks noGrp="1"/>
          </p:cNvSpPr>
          <p:nvPr>
            <p:ph type="title"/>
          </p:nvPr>
        </p:nvSpPr>
        <p:spPr/>
        <p:txBody>
          <a:bodyPr/>
          <a:lstStyle/>
          <a:p>
            <a:pPr>
              <a:defRPr/>
            </a:pPr>
            <a:r>
              <a:rPr lang="en-US" sz="3600" dirty="0">
                <a:solidFill>
                  <a:schemeClr val="accent3"/>
                </a:solidFill>
              </a:rPr>
              <a:t>Going below the line</a:t>
            </a:r>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12</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cxnSp>
        <p:nvCxnSpPr>
          <p:cNvPr id="14" name="Straight Arrow Connector 13"/>
          <p:cNvCxnSpPr/>
          <p:nvPr/>
        </p:nvCxnSpPr>
        <p:spPr bwMode="auto">
          <a:xfrm>
            <a:off x="4599709" y="3713019"/>
            <a:ext cx="401781" cy="1662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Connector 16"/>
          <p:cNvCxnSpPr/>
          <p:nvPr/>
        </p:nvCxnSpPr>
        <p:spPr bwMode="auto">
          <a:xfrm>
            <a:off x="1676400" y="4627419"/>
            <a:ext cx="541712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Arrow Connector 18"/>
          <p:cNvCxnSpPr/>
          <p:nvPr/>
        </p:nvCxnSpPr>
        <p:spPr bwMode="auto">
          <a:xfrm>
            <a:off x="2840182" y="4585853"/>
            <a:ext cx="0" cy="6511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a:off x="5611091" y="4571999"/>
            <a:ext cx="0" cy="6511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H="1">
            <a:off x="3976256" y="3713018"/>
            <a:ext cx="401781" cy="1662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z="3600" dirty="0">
                <a:solidFill>
                  <a:schemeClr val="accent3"/>
                </a:solidFill>
              </a:rPr>
              <a:t>Going below the line</a:t>
            </a:r>
          </a:p>
        </p:txBody>
      </p:sp>
      <p:sp>
        <p:nvSpPr>
          <p:cNvPr id="99331" name="Content Placeholder 6"/>
          <p:cNvSpPr>
            <a:spLocks noGrp="1"/>
          </p:cNvSpPr>
          <p:nvPr>
            <p:ph idx="1"/>
          </p:nvPr>
        </p:nvSpPr>
        <p:spPr>
          <a:xfrm>
            <a:off x="354013" y="1739899"/>
            <a:ext cx="8339137" cy="4577773"/>
          </a:xfrm>
        </p:spPr>
        <p:txBody>
          <a:bodyPr/>
          <a:lstStyle/>
          <a:p>
            <a:r>
              <a:rPr lang="en-US" dirty="0"/>
              <a:t>“In difficult conversations, too often we trade only conclusions back and forth, without stepping down to where most of the real action is: the information and interpretations that lead each of us to see the world as we do.”</a:t>
            </a:r>
          </a:p>
          <a:p>
            <a:r>
              <a:rPr lang="en-US" dirty="0"/>
              <a:t>-</a:t>
            </a:r>
            <a:r>
              <a:rPr lang="en-US" sz="1600" dirty="0"/>
              <a:t>from </a:t>
            </a:r>
            <a:r>
              <a:rPr lang="en-US" sz="1600" u="sng" dirty="0"/>
              <a:t>Difficult Conversations: How to Discuss What Matters Most</a:t>
            </a:r>
          </a:p>
          <a:p>
            <a:r>
              <a:rPr lang="en-US" sz="1600" dirty="0"/>
              <a:t>	Douglas Stone, Bruce Patton, and Sheila </a:t>
            </a:r>
            <a:r>
              <a:rPr lang="en-US" sz="1600" dirty="0" err="1"/>
              <a:t>Heen</a:t>
            </a:r>
            <a:endParaRPr lang="en-US" sz="1600" dirty="0"/>
          </a:p>
          <a:p>
            <a:endParaRPr lang="en-US" dirty="0"/>
          </a:p>
          <a:p>
            <a:endParaRPr lang="en-US" dirty="0"/>
          </a:p>
          <a:p>
            <a:r>
              <a:rPr lang="en-US" dirty="0"/>
              <a:t>WE MOST OFTEN OPERATE IN THE WORLD OF POSITIONS, NOT INTERESTS….</a:t>
            </a:r>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13</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Content Placeholder 6"/>
          <p:cNvSpPr>
            <a:spLocks noGrp="1"/>
          </p:cNvSpPr>
          <p:nvPr>
            <p:ph idx="1"/>
          </p:nvPr>
        </p:nvSpPr>
        <p:spPr>
          <a:xfrm>
            <a:off x="354013" y="1233055"/>
            <a:ext cx="8339137" cy="4973781"/>
          </a:xfrm>
        </p:spPr>
        <p:txBody>
          <a:bodyPr/>
          <a:lstStyle/>
          <a:p>
            <a:r>
              <a:rPr lang="en-US" dirty="0"/>
              <a:t>								         A member comes to you because                                           another member is acting                                            inappropriately in the locker room.                         </a:t>
            </a:r>
            <a:r>
              <a:rPr lang="en-US" sz="1000" dirty="0"/>
              <a:t>    </a:t>
            </a:r>
            <a:r>
              <a:rPr lang="en-US" dirty="0"/>
              <a:t>                   </a:t>
            </a:r>
          </a:p>
          <a:p>
            <a:endParaRPr lang="en-US" dirty="0"/>
          </a:p>
          <a:p>
            <a:r>
              <a:rPr lang="en-US" dirty="0"/>
              <a:t>They may express anger or fear.                                                 This informs their </a:t>
            </a:r>
            <a:r>
              <a:rPr lang="en-US" b="1" dirty="0"/>
              <a:t>position</a:t>
            </a:r>
            <a:r>
              <a:rPr lang="en-US" dirty="0"/>
              <a:t> such                                                    as wanting the inappropriate member                                             to leave. </a:t>
            </a:r>
          </a:p>
          <a:p>
            <a:endParaRPr lang="en-US" dirty="0"/>
          </a:p>
          <a:p>
            <a:endParaRPr lang="en-US" dirty="0"/>
          </a:p>
          <a:p>
            <a:r>
              <a:rPr lang="en-US" dirty="0"/>
              <a:t>What might be some of the underlying </a:t>
            </a:r>
            <a:r>
              <a:rPr lang="en-US" b="1" dirty="0"/>
              <a:t>core concerns</a:t>
            </a:r>
            <a:r>
              <a:rPr lang="en-US" dirty="0"/>
              <a:t>?               (what are the real interests)</a:t>
            </a:r>
          </a:p>
          <a:p>
            <a:endParaRPr lang="en-US" dirty="0"/>
          </a:p>
          <a:p>
            <a:r>
              <a:rPr lang="en-US" dirty="0"/>
              <a:t>																</a:t>
            </a:r>
          </a:p>
          <a:p>
            <a:endParaRPr lang="en-US" dirty="0"/>
          </a:p>
        </p:txBody>
      </p:sp>
      <p:graphicFrame>
        <p:nvGraphicFramePr>
          <p:cNvPr id="7" name="Diagram 6"/>
          <p:cNvGraphicFramePr/>
          <p:nvPr/>
        </p:nvGraphicFramePr>
        <p:xfrm>
          <a:off x="4073236" y="1376218"/>
          <a:ext cx="4585855" cy="3895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pPr>
              <a:defRPr/>
            </a:pPr>
            <a:r>
              <a:rPr lang="en-US" sz="3600" dirty="0">
                <a:solidFill>
                  <a:schemeClr val="accent3"/>
                </a:solidFill>
              </a:rPr>
              <a:t>GOING BELOW THE LINE</a:t>
            </a:r>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14</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cxnSp>
        <p:nvCxnSpPr>
          <p:cNvPr id="10" name="Straight Arrow Connector 9"/>
          <p:cNvCxnSpPr/>
          <p:nvPr/>
        </p:nvCxnSpPr>
        <p:spPr bwMode="auto">
          <a:xfrm>
            <a:off x="3851564" y="1828800"/>
            <a:ext cx="1524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a:off x="1814945" y="3948545"/>
            <a:ext cx="315883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0837" y="328612"/>
            <a:ext cx="8351837" cy="1246969"/>
          </a:xfrm>
        </p:spPr>
        <p:txBody>
          <a:bodyPr/>
          <a:lstStyle/>
          <a:p>
            <a:pPr>
              <a:defRPr/>
            </a:pPr>
            <a:r>
              <a:rPr lang="en-US" sz="3600" dirty="0">
                <a:solidFill>
                  <a:schemeClr val="accent3"/>
                </a:solidFill>
              </a:rPr>
              <a:t>GOING BELOW THE LINE</a:t>
            </a:r>
            <a:br>
              <a:rPr lang="en-US" sz="3600" dirty="0">
                <a:solidFill>
                  <a:schemeClr val="accent3"/>
                </a:solidFill>
              </a:rPr>
            </a:br>
            <a:r>
              <a:rPr lang="en-US" sz="3600" dirty="0">
                <a:solidFill>
                  <a:schemeClr val="accent3"/>
                </a:solidFill>
              </a:rPr>
              <a:t> </a:t>
            </a:r>
            <a:r>
              <a:rPr lang="en-US" sz="1600" dirty="0">
                <a:solidFill>
                  <a:schemeClr val="accent3"/>
                </a:solidFill>
              </a:rPr>
              <a:t>Possible core concerns</a:t>
            </a:r>
            <a:endParaRPr lang="en-US" sz="3600" dirty="0">
              <a:solidFill>
                <a:schemeClr val="accent3"/>
              </a:solidFill>
            </a:endParaRPr>
          </a:p>
        </p:txBody>
      </p:sp>
      <p:sp>
        <p:nvSpPr>
          <p:cNvPr id="99331" name="Content Placeholder 6"/>
          <p:cNvSpPr>
            <a:spLocks noGrp="1"/>
          </p:cNvSpPr>
          <p:nvPr>
            <p:ph idx="1"/>
          </p:nvPr>
        </p:nvSpPr>
        <p:spPr>
          <a:xfrm>
            <a:off x="363538" y="1575581"/>
            <a:ext cx="8339137" cy="4487595"/>
          </a:xfrm>
        </p:spPr>
        <p:txBody>
          <a:bodyPr/>
          <a:lstStyle/>
          <a:p>
            <a:pPr marL="342900" indent="-342900">
              <a:buAutoNum type="arabicPeriod"/>
            </a:pPr>
            <a:r>
              <a:rPr lang="en-US" dirty="0"/>
              <a:t>Perhaps the behavior offends the member’s value system and they perceive the behavior as disrespectful (need to be respected)</a:t>
            </a:r>
          </a:p>
          <a:p>
            <a:pPr marL="342900" indent="-342900">
              <a:buAutoNum type="arabicPeriod"/>
            </a:pPr>
            <a:r>
              <a:rPr lang="en-US" dirty="0"/>
              <a:t>Perhaps the behavior makes him/her feel uncomfortable in a place they come for comfort and relaxation (need to feel safe or need for predictability)</a:t>
            </a:r>
          </a:p>
          <a:p>
            <a:pPr marL="342900" indent="-342900">
              <a:buAutoNum type="arabicPeriod"/>
            </a:pPr>
            <a:r>
              <a:rPr lang="en-US" dirty="0"/>
              <a:t>Perhaps it reminds him/her of a past situation that offended him/her in a similar way but it did not resolve satisfactorily.  Thus, this time, they are determined to seek fairness (need to be treated fairly)</a:t>
            </a:r>
          </a:p>
          <a:p>
            <a:endParaRPr lang="en-US" dirty="0"/>
          </a:p>
          <a:p>
            <a:r>
              <a:rPr lang="en-US" b="1" dirty="0"/>
              <a:t>The key to resolving this problem lies here….</a:t>
            </a:r>
          </a:p>
          <a:p>
            <a:r>
              <a:rPr lang="en-US" dirty="0"/>
              <a:t>																									</a:t>
            </a:r>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15</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2"/>
            <a:ext cx="8374062" cy="1195387"/>
          </a:xfrm>
        </p:spPr>
        <p:txBody>
          <a:bodyPr/>
          <a:lstStyle/>
          <a:p>
            <a:pPr>
              <a:defRPr/>
            </a:pPr>
            <a:r>
              <a:rPr lang="en-US" sz="3600" dirty="0">
                <a:solidFill>
                  <a:schemeClr val="accent3"/>
                </a:solidFill>
              </a:rPr>
              <a:t>HOW DO WE GET BELOW THE LINE IN CONFLICT?</a:t>
            </a:r>
          </a:p>
        </p:txBody>
      </p:sp>
      <p:sp>
        <p:nvSpPr>
          <p:cNvPr id="99331" name="Content Placeholder 6"/>
          <p:cNvSpPr>
            <a:spLocks noGrp="1"/>
          </p:cNvSpPr>
          <p:nvPr>
            <p:ph idx="1"/>
          </p:nvPr>
        </p:nvSpPr>
        <p:spPr/>
        <p:txBody>
          <a:bodyPr/>
          <a:lstStyle/>
          <a:p>
            <a:pPr>
              <a:buFont typeface="Arial" pitchFamily="34" charset="0"/>
              <a:buChar char="•"/>
            </a:pPr>
            <a:r>
              <a:rPr lang="en-US" dirty="0"/>
              <a:t>Building rapport</a:t>
            </a:r>
          </a:p>
          <a:p>
            <a:pPr>
              <a:buFont typeface="Arial" pitchFamily="34" charset="0"/>
              <a:buChar char="•"/>
            </a:pPr>
            <a:r>
              <a:rPr lang="en-US" dirty="0"/>
              <a:t>Staying curious</a:t>
            </a:r>
          </a:p>
          <a:p>
            <a:pPr>
              <a:buFont typeface="Arial" pitchFamily="34" charset="0"/>
              <a:buChar char="•"/>
            </a:pPr>
            <a:r>
              <a:rPr lang="en-US" dirty="0"/>
              <a:t>Actively listening (defined as “paying attention and focusing energy and sympathy” –Stephen Covey)</a:t>
            </a:r>
          </a:p>
          <a:p>
            <a:pPr>
              <a:buFont typeface="Arial" pitchFamily="34" charset="0"/>
              <a:buChar char="•"/>
            </a:pPr>
            <a:r>
              <a:rPr lang="en-US" dirty="0"/>
              <a:t>Rephrasing</a:t>
            </a:r>
          </a:p>
          <a:p>
            <a:pPr>
              <a:buFont typeface="Arial" pitchFamily="34" charset="0"/>
              <a:buChar char="•"/>
            </a:pPr>
            <a:r>
              <a:rPr lang="en-US" dirty="0"/>
              <a:t>Asking the right questions</a:t>
            </a:r>
          </a:p>
          <a:p>
            <a:pPr>
              <a:buFont typeface="Arial" pitchFamily="34" charset="0"/>
              <a:buChar char="•"/>
            </a:pPr>
            <a:r>
              <a:rPr lang="en-US" dirty="0"/>
              <a:t>Expressing emotion</a:t>
            </a:r>
          </a:p>
          <a:p>
            <a:endParaRPr lang="en-US" dirty="0"/>
          </a:p>
          <a:p>
            <a:r>
              <a:rPr lang="en-US" dirty="0"/>
              <a:t>“Certainty locks us out of another person’s story; curiosity lets us in.” </a:t>
            </a:r>
          </a:p>
          <a:p>
            <a:r>
              <a:rPr lang="en-US" sz="1600" dirty="0"/>
              <a:t>-Difficult Conversations: How To Discuss What Matters Most</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16</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9" name="Picture 8" descr="magnifying-glass_orng_rgb.jpg"/>
          <p:cNvPicPr>
            <a:picLocks noChangeAspect="1"/>
          </p:cNvPicPr>
          <p:nvPr/>
        </p:nvPicPr>
        <p:blipFill>
          <a:blip r:embed="rId2"/>
          <a:stretch>
            <a:fillRect/>
          </a:stretch>
        </p:blipFill>
        <p:spPr>
          <a:xfrm>
            <a:off x="6573983" y="1052947"/>
            <a:ext cx="1323108" cy="13231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2"/>
            <a:ext cx="8374062" cy="765897"/>
          </a:xfrm>
        </p:spPr>
        <p:txBody>
          <a:bodyPr/>
          <a:lstStyle/>
          <a:p>
            <a:pPr>
              <a:defRPr/>
            </a:pPr>
            <a:r>
              <a:rPr lang="en-US" sz="2500" dirty="0">
                <a:solidFill>
                  <a:schemeClr val="accent3"/>
                </a:solidFill>
              </a:rPr>
              <a:t>Discussion: </a:t>
            </a:r>
            <a:r>
              <a:rPr lang="en-US" sz="2500" dirty="0">
                <a:solidFill>
                  <a:srgbClr val="C6168D"/>
                </a:solidFill>
              </a:rPr>
              <a:t>WORKING THROUGH CONFLICT</a:t>
            </a:r>
          </a:p>
        </p:txBody>
      </p:sp>
      <p:sp>
        <p:nvSpPr>
          <p:cNvPr id="99331" name="Content Placeholder 6"/>
          <p:cNvSpPr>
            <a:spLocks noGrp="1"/>
          </p:cNvSpPr>
          <p:nvPr>
            <p:ph idx="1"/>
          </p:nvPr>
        </p:nvSpPr>
        <p:spPr>
          <a:xfrm>
            <a:off x="467518" y="1233463"/>
            <a:ext cx="8339137" cy="4375150"/>
          </a:xfrm>
        </p:spPr>
        <p:txBody>
          <a:bodyPr/>
          <a:lstStyle/>
          <a:p>
            <a:endParaRPr lang="en-US" dirty="0"/>
          </a:p>
          <a:p>
            <a:r>
              <a:rPr lang="en-US" dirty="0"/>
              <a:t>Think of a recent conflict at work.  </a:t>
            </a:r>
          </a:p>
          <a:p>
            <a:endParaRPr lang="en-US" dirty="0"/>
          </a:p>
          <a:p>
            <a:pPr>
              <a:buFont typeface="Arial" pitchFamily="34" charset="0"/>
              <a:buChar char="•"/>
            </a:pPr>
            <a:endParaRPr lang="en-US" dirty="0"/>
          </a:p>
          <a:p>
            <a:pPr>
              <a:buFont typeface="Arial" pitchFamily="34" charset="0"/>
              <a:buChar char="•"/>
            </a:pPr>
            <a:r>
              <a:rPr lang="en-US" dirty="0"/>
              <a:t>What was the </a:t>
            </a:r>
            <a:r>
              <a:rPr lang="en-US" b="1" dirty="0"/>
              <a:t>event</a:t>
            </a:r>
            <a:r>
              <a:rPr lang="en-US" dirty="0"/>
              <a:t>?</a:t>
            </a:r>
          </a:p>
          <a:p>
            <a:pPr>
              <a:buFont typeface="Arial" pitchFamily="34" charset="0"/>
              <a:buChar char="•"/>
            </a:pPr>
            <a:r>
              <a:rPr lang="en-US" dirty="0"/>
              <a:t>Did the participants in the conflict take a certain </a:t>
            </a:r>
            <a:r>
              <a:rPr lang="en-US" b="1" dirty="0"/>
              <a:t>position</a:t>
            </a:r>
            <a:r>
              <a:rPr lang="en-US" dirty="0"/>
              <a:t> on the issue? What emotions did you see or hear?</a:t>
            </a:r>
          </a:p>
          <a:p>
            <a:pPr>
              <a:buFont typeface="Arial" pitchFamily="34" charset="0"/>
              <a:buChar char="•"/>
            </a:pPr>
            <a:r>
              <a:rPr lang="en-US" dirty="0"/>
              <a:t>Looking back at the situation, can you speculate on what might have been the underlying </a:t>
            </a:r>
            <a:r>
              <a:rPr lang="en-US" b="1" dirty="0"/>
              <a:t>core concerns </a:t>
            </a:r>
            <a:r>
              <a:rPr lang="en-US" dirty="0"/>
              <a:t>that needed to be addressed?  What were the real interests at play?</a:t>
            </a:r>
          </a:p>
          <a:p>
            <a:pPr>
              <a:buFont typeface="Arial" pitchFamily="34" charset="0"/>
              <a:buChar char="•"/>
            </a:pPr>
            <a:r>
              <a:rPr lang="en-US" dirty="0"/>
              <a:t>Do any ideas come to you, using the core concerns, that might suggest resolutions for this issue?</a:t>
            </a:r>
          </a:p>
          <a:p>
            <a:endParaRPr lang="en-US"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17</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7" name="Picture 6" descr="Two men talking at desk photo.jpg"/>
          <p:cNvPicPr>
            <a:picLocks noChangeAspect="1"/>
          </p:cNvPicPr>
          <p:nvPr/>
        </p:nvPicPr>
        <p:blipFill>
          <a:blip r:embed="rId2"/>
          <a:stretch>
            <a:fillRect/>
          </a:stretch>
        </p:blipFill>
        <p:spPr>
          <a:xfrm>
            <a:off x="5182160" y="1094509"/>
            <a:ext cx="2762249" cy="2209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ular Callout 10"/>
          <p:cNvSpPr/>
          <p:nvPr/>
        </p:nvSpPr>
        <p:spPr bwMode="auto">
          <a:xfrm>
            <a:off x="623454" y="1357745"/>
            <a:ext cx="4170219" cy="2964873"/>
          </a:xfrm>
          <a:prstGeom prst="wedgeRoundRectCallout">
            <a:avLst>
              <a:gd name="adj1" fmla="val 51031"/>
              <a:gd name="adj2" fmla="val 5829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6" name="Title 5"/>
          <p:cNvSpPr>
            <a:spLocks noGrp="1"/>
          </p:cNvSpPr>
          <p:nvPr>
            <p:ph type="title"/>
          </p:nvPr>
        </p:nvSpPr>
        <p:spPr/>
        <p:txBody>
          <a:bodyPr/>
          <a:lstStyle/>
          <a:p>
            <a:pPr>
              <a:defRPr/>
            </a:pPr>
            <a:r>
              <a:rPr lang="en-US" sz="3600" dirty="0" err="1">
                <a:solidFill>
                  <a:schemeClr val="accent3"/>
                </a:solidFill>
              </a:rPr>
              <a:t>EmotionS</a:t>
            </a:r>
            <a:r>
              <a:rPr lang="en-US" sz="3600" dirty="0">
                <a:solidFill>
                  <a:schemeClr val="accent3"/>
                </a:solidFill>
              </a:rPr>
              <a:t> TRIGGERED</a:t>
            </a:r>
          </a:p>
        </p:txBody>
      </p:sp>
      <p:sp>
        <p:nvSpPr>
          <p:cNvPr id="99331" name="Content Placeholder 6"/>
          <p:cNvSpPr>
            <a:spLocks noGrp="1"/>
          </p:cNvSpPr>
          <p:nvPr>
            <p:ph idx="1"/>
          </p:nvPr>
        </p:nvSpPr>
        <p:spPr>
          <a:xfrm>
            <a:off x="326304" y="1288472"/>
            <a:ext cx="8637587" cy="5001491"/>
          </a:xfrm>
        </p:spPr>
        <p:txBody>
          <a:bodyPr/>
          <a:lstStyle/>
          <a:p>
            <a:endParaRPr lang="en-US" dirty="0"/>
          </a:p>
          <a:p>
            <a:r>
              <a:rPr lang="en-US" dirty="0"/>
              <a:t>    	</a:t>
            </a:r>
            <a:r>
              <a:rPr lang="en-US" dirty="0">
                <a:solidFill>
                  <a:schemeClr val="bg1"/>
                </a:solidFill>
              </a:rPr>
              <a:t>Hurt	   	Fear	</a:t>
            </a:r>
          </a:p>
          <a:p>
            <a:r>
              <a:rPr lang="en-US" dirty="0">
                <a:solidFill>
                  <a:schemeClr val="bg1"/>
                </a:solidFill>
              </a:rPr>
              <a:t>	Sadness     	Loneliness     </a:t>
            </a:r>
          </a:p>
          <a:p>
            <a:r>
              <a:rPr lang="en-US" dirty="0">
                <a:solidFill>
                  <a:schemeClr val="bg1"/>
                </a:solidFill>
              </a:rPr>
              <a:t>    	Anger   	Shame </a:t>
            </a:r>
          </a:p>
          <a:p>
            <a:r>
              <a:rPr lang="en-US" dirty="0">
                <a:solidFill>
                  <a:schemeClr val="bg1"/>
                </a:solidFill>
              </a:rPr>
              <a:t>	Guilt		Gladness</a:t>
            </a:r>
          </a:p>
          <a:p>
            <a:r>
              <a:rPr lang="en-US" sz="1200" dirty="0">
                <a:solidFill>
                  <a:schemeClr val="bg1"/>
                </a:solidFill>
              </a:rPr>
              <a:t>       </a:t>
            </a:r>
          </a:p>
          <a:p>
            <a:r>
              <a:rPr lang="en-US" sz="1200" dirty="0">
                <a:solidFill>
                  <a:schemeClr val="bg1"/>
                </a:solidFill>
              </a:rPr>
              <a:t>        (Based on Chip Dodd’s book, Voice of the Heart)</a:t>
            </a:r>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18</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7" name="Picture 6" descr="flag-1_red_rgb.jpg"/>
          <p:cNvPicPr>
            <a:picLocks noChangeAspect="1"/>
          </p:cNvPicPr>
          <p:nvPr/>
        </p:nvPicPr>
        <p:blipFill>
          <a:blip r:embed="rId2"/>
          <a:stretch>
            <a:fillRect/>
          </a:stretch>
        </p:blipFill>
        <p:spPr>
          <a:xfrm>
            <a:off x="6743348" y="193963"/>
            <a:ext cx="641126" cy="1077429"/>
          </a:xfrm>
          <a:prstGeom prst="rect">
            <a:avLst/>
          </a:prstGeom>
        </p:spPr>
      </p:pic>
      <p:graphicFrame>
        <p:nvGraphicFramePr>
          <p:cNvPr id="10" name="Diagram 9"/>
          <p:cNvGraphicFramePr/>
          <p:nvPr/>
        </p:nvGraphicFramePr>
        <p:xfrm>
          <a:off x="4211780" y="2311400"/>
          <a:ext cx="4585855" cy="3895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436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ular Callout 7"/>
          <p:cNvSpPr/>
          <p:nvPr/>
        </p:nvSpPr>
        <p:spPr bwMode="auto">
          <a:xfrm>
            <a:off x="380998" y="1514475"/>
            <a:ext cx="4791509" cy="4772025"/>
          </a:xfrm>
          <a:prstGeom prst="wedgeRoundRectCallout">
            <a:avLst>
              <a:gd name="adj1" fmla="val 92122"/>
              <a:gd name="adj2" fmla="val 22470"/>
              <a:gd name="adj3" fmla="val 16667"/>
            </a:avLst>
          </a:prstGeom>
          <a:solidFill>
            <a:srgbClr val="01A49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6" name="Title 5"/>
          <p:cNvSpPr>
            <a:spLocks noGrp="1"/>
          </p:cNvSpPr>
          <p:nvPr>
            <p:ph type="title"/>
          </p:nvPr>
        </p:nvSpPr>
        <p:spPr>
          <a:xfrm>
            <a:off x="328613" y="176212"/>
            <a:ext cx="8374062" cy="1139969"/>
          </a:xfrm>
        </p:spPr>
        <p:txBody>
          <a:bodyPr/>
          <a:lstStyle/>
          <a:p>
            <a:pPr>
              <a:defRPr/>
            </a:pPr>
            <a:r>
              <a:rPr lang="en-US" sz="3600" dirty="0">
                <a:solidFill>
                  <a:schemeClr val="accent3"/>
                </a:solidFill>
              </a:rPr>
              <a:t>Core concerns</a:t>
            </a:r>
            <a:br>
              <a:rPr lang="en-US" sz="3600" dirty="0">
                <a:solidFill>
                  <a:schemeClr val="accent3"/>
                </a:solidFill>
              </a:rPr>
            </a:br>
            <a:r>
              <a:rPr lang="en-US" sz="1800" dirty="0"/>
              <a:t>hopes, fears, cares, needs, values </a:t>
            </a:r>
            <a:br>
              <a:rPr lang="en-US" sz="3600" dirty="0"/>
            </a:br>
            <a:r>
              <a:rPr lang="en-US" sz="1800" dirty="0">
                <a:solidFill>
                  <a:srgbClr val="C6168D"/>
                </a:solidFill>
              </a:rPr>
              <a:t>We all experience the need for:</a:t>
            </a:r>
            <a:br>
              <a:rPr lang="en-US" sz="3600" dirty="0"/>
            </a:br>
            <a:endParaRPr lang="en-US" sz="3600" dirty="0">
              <a:solidFill>
                <a:schemeClr val="accent3"/>
              </a:solidFill>
            </a:endParaRPr>
          </a:p>
        </p:txBody>
      </p:sp>
      <p:sp>
        <p:nvSpPr>
          <p:cNvPr id="99331" name="Content Placeholder 6"/>
          <p:cNvSpPr>
            <a:spLocks noGrp="1"/>
          </p:cNvSpPr>
          <p:nvPr>
            <p:ph idx="1"/>
          </p:nvPr>
        </p:nvSpPr>
        <p:spPr>
          <a:xfrm>
            <a:off x="354013" y="1739900"/>
            <a:ext cx="8339137" cy="4619336"/>
          </a:xfrm>
        </p:spPr>
        <p:txBody>
          <a:bodyPr/>
          <a:lstStyle/>
          <a:p>
            <a:r>
              <a:rPr lang="en-US" dirty="0"/>
              <a:t>    </a:t>
            </a:r>
            <a:r>
              <a:rPr lang="en-US" dirty="0">
                <a:solidFill>
                  <a:schemeClr val="bg1"/>
                </a:solidFill>
              </a:rPr>
              <a:t>Acceptance 	Respect    Attention 	</a:t>
            </a:r>
          </a:p>
          <a:p>
            <a:r>
              <a:rPr lang="en-US" dirty="0">
                <a:solidFill>
                  <a:schemeClr val="bg1"/>
                </a:solidFill>
              </a:rPr>
              <a:t>    Comfort    Freedom   Peacefulness 	</a:t>
            </a:r>
          </a:p>
          <a:p>
            <a:r>
              <a:rPr lang="en-US" dirty="0">
                <a:solidFill>
                  <a:schemeClr val="bg1"/>
                </a:solidFill>
              </a:rPr>
              <a:t>    Balance    Consistency     Order 		</a:t>
            </a:r>
          </a:p>
          <a:p>
            <a:r>
              <a:rPr lang="en-US" dirty="0">
                <a:solidFill>
                  <a:schemeClr val="bg1"/>
                </a:solidFill>
              </a:rPr>
              <a:t>    Variety         Love	       Safety </a:t>
            </a:r>
          </a:p>
          <a:p>
            <a:r>
              <a:rPr lang="en-US" dirty="0">
                <a:solidFill>
                  <a:schemeClr val="bg1"/>
                </a:solidFill>
              </a:rPr>
              <a:t>    Predictability     Inclusion 	Fun </a:t>
            </a:r>
          </a:p>
          <a:p>
            <a:r>
              <a:rPr lang="en-US" dirty="0">
                <a:solidFill>
                  <a:schemeClr val="bg1"/>
                </a:solidFill>
              </a:rPr>
              <a:t>    New challenges        Community	</a:t>
            </a:r>
          </a:p>
          <a:p>
            <a:r>
              <a:rPr lang="en-US" dirty="0">
                <a:solidFill>
                  <a:schemeClr val="bg1"/>
                </a:solidFill>
              </a:rPr>
              <a:t>    Meaning       Purpose        Joy</a:t>
            </a:r>
          </a:p>
          <a:p>
            <a:r>
              <a:rPr lang="en-US" dirty="0">
                <a:solidFill>
                  <a:schemeClr val="bg1"/>
                </a:solidFill>
              </a:rPr>
              <a:t>    To be liked 	To be understood 	</a:t>
            </a:r>
          </a:p>
          <a:p>
            <a:r>
              <a:rPr lang="en-US" dirty="0">
                <a:solidFill>
                  <a:schemeClr val="bg1"/>
                </a:solidFill>
              </a:rPr>
              <a:t>    To be needed     To be valued	</a:t>
            </a:r>
          </a:p>
          <a:p>
            <a:r>
              <a:rPr lang="en-US" dirty="0">
                <a:solidFill>
                  <a:schemeClr val="bg1"/>
                </a:solidFill>
              </a:rPr>
              <a:t>    To be in control      To be right </a:t>
            </a:r>
          </a:p>
          <a:p>
            <a:r>
              <a:rPr lang="en-US" dirty="0">
                <a:solidFill>
                  <a:schemeClr val="bg1"/>
                </a:solidFill>
              </a:rPr>
              <a:t>    To be treated fairly 	To be cared for</a:t>
            </a:r>
          </a:p>
          <a:p>
            <a:endParaRPr lang="en-US"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19</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graphicFrame>
        <p:nvGraphicFramePr>
          <p:cNvPr id="7" name="Diagram 6"/>
          <p:cNvGraphicFramePr/>
          <p:nvPr/>
        </p:nvGraphicFramePr>
        <p:xfrm>
          <a:off x="4558145" y="1334654"/>
          <a:ext cx="4585855" cy="3895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25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0675" y="320675"/>
            <a:ext cx="8366125" cy="841375"/>
          </a:xfrm>
        </p:spPr>
        <p:txBody>
          <a:bodyPr/>
          <a:lstStyle/>
          <a:p>
            <a:pPr>
              <a:defRPr/>
            </a:pPr>
            <a:r>
              <a:rPr lang="en-US" sz="4000" dirty="0"/>
              <a:t>TRAINING GOALS</a:t>
            </a:r>
          </a:p>
        </p:txBody>
      </p:sp>
      <p:sp>
        <p:nvSpPr>
          <p:cNvPr id="100355" name="Slide Number Placeholder 3"/>
          <p:cNvSpPr>
            <a:spLocks noGrp="1"/>
          </p:cNvSpPr>
          <p:nvPr>
            <p:ph type="sldNum" sz="quarter" idx="10"/>
          </p:nvPr>
        </p:nvSpPr>
        <p:spPr>
          <a:noFill/>
        </p:spPr>
        <p:txBody>
          <a:bodyPr/>
          <a:lstStyle/>
          <a:p>
            <a:fld id="{208B10F7-40CF-4866-961A-86B175EC3ED3}" type="slidenum">
              <a:rPr lang="en-US">
                <a:latin typeface="Verdana" pitchFamily="34" charset="0"/>
                <a:ea typeface="ＭＳ Ｐゴシック" pitchFamily="34" charset="-128"/>
              </a:rPr>
              <a:pPr/>
              <a:t>2</a:t>
            </a:fld>
            <a:endParaRPr lang="en-US" dirty="0">
              <a:latin typeface="Verdana" pitchFamily="34" charset="0"/>
              <a:ea typeface="ＭＳ Ｐゴシック" pitchFamily="34" charset="-128"/>
            </a:endParaRPr>
          </a:p>
        </p:txBody>
      </p:sp>
      <p:sp>
        <p:nvSpPr>
          <p:cNvPr id="100356"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
        <p:nvSpPr>
          <p:cNvPr id="7" name="Content Placeholder 6"/>
          <p:cNvSpPr>
            <a:spLocks noGrp="1"/>
          </p:cNvSpPr>
          <p:nvPr>
            <p:ph idx="1"/>
          </p:nvPr>
        </p:nvSpPr>
        <p:spPr>
          <a:xfrm>
            <a:off x="340158" y="1559791"/>
            <a:ext cx="8339137" cy="4508500"/>
          </a:xfrm>
        </p:spPr>
        <p:txBody>
          <a:bodyPr/>
          <a:lstStyle/>
          <a:p>
            <a:pPr>
              <a:buNone/>
              <a:defRPr/>
            </a:pPr>
            <a:r>
              <a:rPr lang="en-US" dirty="0"/>
              <a:t>TO INCREASE:</a:t>
            </a:r>
          </a:p>
          <a:p>
            <a:pPr>
              <a:defRPr/>
            </a:pPr>
            <a:r>
              <a:rPr lang="en-US" dirty="0"/>
              <a:t>YOUR UNDERSTANDING OF THE NATURE AND ORIGIN OF CONFLICT</a:t>
            </a:r>
          </a:p>
          <a:p>
            <a:pPr>
              <a:buNone/>
              <a:defRPr/>
            </a:pPr>
            <a:endParaRPr lang="en-US" dirty="0"/>
          </a:p>
          <a:p>
            <a:pPr>
              <a:buNone/>
              <a:defRPr/>
            </a:pPr>
            <a:r>
              <a:rPr lang="en-US" dirty="0"/>
              <a:t>2. ACTIVE RECOGNITION OF YOUR and other’s CONFLICT MANAGEMENT STYLE</a:t>
            </a:r>
          </a:p>
          <a:p>
            <a:pPr>
              <a:buNone/>
              <a:defRPr/>
            </a:pPr>
            <a:r>
              <a:rPr lang="en-US" dirty="0"/>
              <a:t> </a:t>
            </a:r>
          </a:p>
          <a:p>
            <a:pPr>
              <a:buNone/>
              <a:defRPr/>
            </a:pPr>
            <a:r>
              <a:rPr lang="en-US" dirty="0"/>
              <a:t>3. Your ACTIVE LISTENING skills</a:t>
            </a:r>
          </a:p>
          <a:p>
            <a:pPr>
              <a:buNone/>
              <a:defRPr/>
            </a:pPr>
            <a:endParaRPr lang="en-US" dirty="0"/>
          </a:p>
          <a:p>
            <a:pPr>
              <a:buNone/>
              <a:defRPr/>
            </a:pPr>
            <a:r>
              <a:rPr lang="en-US" dirty="0"/>
              <a:t>4. Your understanding of conflict escalation and de-escalation</a:t>
            </a:r>
          </a:p>
          <a:p>
            <a:pPr>
              <a:buNone/>
              <a:defRPr/>
            </a:pPr>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2100" y="374649"/>
            <a:ext cx="8732838" cy="5139460"/>
          </a:xfrm>
        </p:spPr>
        <p:txBody>
          <a:bodyPr/>
          <a:lstStyle/>
          <a:p>
            <a:pPr>
              <a:defRPr/>
            </a:pPr>
            <a:br>
              <a:rPr lang="en-US" dirty="0"/>
            </a:br>
            <a:r>
              <a:rPr lang="en-US" dirty="0"/>
              <a:t>10 minute break</a:t>
            </a: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dirty="0"/>
            </a:br>
            <a:br>
              <a:rPr lang="en-US" dirty="0"/>
            </a:br>
            <a:endParaRPr lang="en-US" sz="5400" dirty="0"/>
          </a:p>
        </p:txBody>
      </p:sp>
      <p:pic>
        <p:nvPicPr>
          <p:cNvPr id="3" name="Picture 2" descr="clock_orng_rgb_jpg.jpg"/>
          <p:cNvPicPr>
            <a:picLocks noChangeAspect="1"/>
          </p:cNvPicPr>
          <p:nvPr/>
        </p:nvPicPr>
        <p:blipFill>
          <a:blip r:embed="rId2"/>
          <a:stretch>
            <a:fillRect/>
          </a:stretch>
        </p:blipFill>
        <p:spPr>
          <a:xfrm>
            <a:off x="2763982" y="2355274"/>
            <a:ext cx="3546764" cy="3546764"/>
          </a:xfrm>
          <a:prstGeom prst="round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2100" y="374649"/>
            <a:ext cx="8732838" cy="3199823"/>
          </a:xfrm>
        </p:spPr>
        <p:txBody>
          <a:bodyPr/>
          <a:lstStyle/>
          <a:p>
            <a:pPr>
              <a:defRPr/>
            </a:pPr>
            <a:r>
              <a:rPr lang="en-US" dirty="0"/>
              <a:t>PART TWO </a:t>
            </a:r>
            <a:br>
              <a:rPr lang="en-US" dirty="0"/>
            </a:br>
            <a:br>
              <a:rPr lang="en-US" dirty="0"/>
            </a:br>
            <a:r>
              <a:rPr lang="en-US" sz="6000" dirty="0"/>
              <a:t>PERSONAL CONFLICT STYLE</a:t>
            </a:r>
            <a:br>
              <a:rPr lang="en-US" dirty="0"/>
            </a:br>
            <a:br>
              <a:rPr lang="en-US" dirty="0"/>
            </a:br>
            <a:r>
              <a:rPr lang="en-US" sz="5400" dirty="0"/>
              <a:t>KRAYBILL CONFLICT STYLE ASSESSMENT</a:t>
            </a:r>
          </a:p>
        </p:txBody>
      </p:sp>
      <p:pic>
        <p:nvPicPr>
          <p:cNvPr id="4" name="Picture 3" descr="muscle-memory_red_rgb.jpg"/>
          <p:cNvPicPr>
            <a:picLocks noChangeAspect="1"/>
          </p:cNvPicPr>
          <p:nvPr/>
        </p:nvPicPr>
        <p:blipFill>
          <a:blip r:embed="rId2"/>
          <a:stretch>
            <a:fillRect/>
          </a:stretch>
        </p:blipFill>
        <p:spPr>
          <a:xfrm>
            <a:off x="6382806" y="193964"/>
            <a:ext cx="1469880" cy="2327563"/>
          </a:xfrm>
          <a:prstGeom prst="round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3"/>
            <a:ext cx="8374062" cy="779752"/>
          </a:xfrm>
        </p:spPr>
        <p:txBody>
          <a:bodyPr/>
          <a:lstStyle/>
          <a:p>
            <a:pPr>
              <a:defRPr/>
            </a:pPr>
            <a:r>
              <a:rPr lang="en-US" sz="3600" dirty="0">
                <a:solidFill>
                  <a:schemeClr val="accent3"/>
                </a:solidFill>
              </a:rPr>
              <a:t>PERSONAL CONFLICT STYLE</a:t>
            </a:r>
          </a:p>
        </p:txBody>
      </p:sp>
      <p:sp>
        <p:nvSpPr>
          <p:cNvPr id="99331" name="Content Placeholder 6"/>
          <p:cNvSpPr>
            <a:spLocks noGrp="1"/>
          </p:cNvSpPr>
          <p:nvPr>
            <p:ph idx="1"/>
          </p:nvPr>
        </p:nvSpPr>
        <p:spPr>
          <a:xfrm>
            <a:off x="354013" y="1011382"/>
            <a:ext cx="8582169" cy="5292436"/>
          </a:xfrm>
        </p:spPr>
        <p:txBody>
          <a:bodyPr/>
          <a:lstStyle/>
          <a:p>
            <a:r>
              <a:rPr lang="en-US" dirty="0"/>
              <a:t>Personal conflict style is formed by many factors: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 style is good or bad.  They are all equally useful in the appropriate context. </a:t>
            </a:r>
          </a:p>
          <a:p>
            <a:r>
              <a:rPr lang="en-US" dirty="0"/>
              <a:t>There are multiple ways to view the world. In fact, it is beneficial to learn to celebrate the different views of others.</a:t>
            </a:r>
          </a:p>
          <a:p>
            <a:r>
              <a:rPr lang="en-US" sz="1200" dirty="0"/>
              <a:t>(Adapted by the Friendly Style Profile by Susan K. Gilmore and Patrick W. Fraleigh)</a:t>
            </a:r>
          </a:p>
          <a:p>
            <a:endParaRPr lang="en-US"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22</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7" name="Picture 6" descr="Lady talking to man photo.jpg"/>
          <p:cNvPicPr>
            <a:picLocks noChangeAspect="1"/>
          </p:cNvPicPr>
          <p:nvPr/>
        </p:nvPicPr>
        <p:blipFill>
          <a:blip r:embed="rId2"/>
          <a:stretch>
            <a:fillRect/>
          </a:stretch>
        </p:blipFill>
        <p:spPr>
          <a:xfrm>
            <a:off x="6386945" y="1607128"/>
            <a:ext cx="2050473" cy="3075710"/>
          </a:xfrm>
          <a:prstGeom prst="roundRect">
            <a:avLst/>
          </a:prstGeom>
        </p:spPr>
      </p:pic>
      <p:graphicFrame>
        <p:nvGraphicFramePr>
          <p:cNvPr id="8" name="Diagram 7"/>
          <p:cNvGraphicFramePr/>
          <p:nvPr/>
        </p:nvGraphicFramePr>
        <p:xfrm>
          <a:off x="969818" y="1466273"/>
          <a:ext cx="4738255" cy="3147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2"/>
            <a:ext cx="8374062" cy="1195387"/>
          </a:xfrm>
        </p:spPr>
        <p:txBody>
          <a:bodyPr/>
          <a:lstStyle/>
          <a:p>
            <a:pPr>
              <a:defRPr/>
            </a:pPr>
            <a:r>
              <a:rPr lang="en-US" sz="3600" dirty="0">
                <a:solidFill>
                  <a:schemeClr val="accent3"/>
                </a:solidFill>
              </a:rPr>
              <a:t>WHY DOES KNOWING STYLE MATTER?</a:t>
            </a:r>
          </a:p>
        </p:txBody>
      </p:sp>
      <p:sp>
        <p:nvSpPr>
          <p:cNvPr id="99331" name="Content Placeholder 6"/>
          <p:cNvSpPr>
            <a:spLocks noGrp="1"/>
          </p:cNvSpPr>
          <p:nvPr>
            <p:ph idx="1"/>
          </p:nvPr>
        </p:nvSpPr>
        <p:spPr>
          <a:xfrm>
            <a:off x="354013" y="1739899"/>
            <a:ext cx="8554460" cy="4577773"/>
          </a:xfrm>
        </p:spPr>
        <p:txBody>
          <a:bodyPr/>
          <a:lstStyle/>
          <a:p>
            <a:r>
              <a:rPr lang="en-US" b="1" dirty="0"/>
              <a:t>Style</a:t>
            </a:r>
            <a:r>
              <a:rPr lang="en-US" dirty="0"/>
              <a:t> is the way that you or someone else typically responds to the world, and it can alter depending on whether you or another person is calm or stressed.  </a:t>
            </a:r>
          </a:p>
          <a:p>
            <a:pPr>
              <a:buFont typeface="Arial" pitchFamily="34" charset="0"/>
              <a:buChar char="•"/>
            </a:pPr>
            <a:r>
              <a:rPr lang="en-US" dirty="0"/>
              <a:t>Everyone has a “default” style: the style they feel most comfortable using and are most likely to want to utilize in conflict</a:t>
            </a:r>
          </a:p>
          <a:p>
            <a:pPr>
              <a:buFont typeface="Arial" pitchFamily="34" charset="0"/>
              <a:buChar char="•"/>
            </a:pPr>
            <a:r>
              <a:rPr lang="en-US" dirty="0"/>
              <a:t>Your “default” style is well-defined by the time you reach adolescence.</a:t>
            </a:r>
          </a:p>
          <a:p>
            <a:pPr>
              <a:buFont typeface="Arial" pitchFamily="34" charset="0"/>
              <a:buChar char="•"/>
            </a:pPr>
            <a:r>
              <a:rPr lang="en-US" dirty="0"/>
              <a:t>You should not strive to change your style or another’s style.</a:t>
            </a:r>
          </a:p>
          <a:p>
            <a:pPr>
              <a:buFont typeface="Arial" pitchFamily="34" charset="0"/>
              <a:buChar char="•"/>
            </a:pPr>
            <a:r>
              <a:rPr lang="en-US" dirty="0"/>
              <a:t>You should </a:t>
            </a:r>
          </a:p>
          <a:p>
            <a:pPr marL="342900" indent="-342900"/>
            <a:r>
              <a:rPr lang="en-US" dirty="0"/>
              <a:t>	-learn the strengths and pitfalls of your particular style</a:t>
            </a:r>
          </a:p>
          <a:p>
            <a:pPr marL="342900" indent="-342900"/>
            <a:r>
              <a:rPr lang="en-US" dirty="0"/>
              <a:t>	-how to manage that style to get the best results</a:t>
            </a:r>
          </a:p>
          <a:p>
            <a:pPr marL="342900" indent="-342900"/>
            <a:r>
              <a:rPr lang="en-US" dirty="0"/>
              <a:t>	-learn how to be flexible in the style you use</a:t>
            </a:r>
          </a:p>
          <a:p>
            <a:pPr marL="342900" indent="-342900"/>
            <a:endParaRPr lang="en-US" sz="1200" dirty="0"/>
          </a:p>
          <a:p>
            <a:pPr marL="342900" indent="-342900"/>
            <a:r>
              <a:rPr lang="en-US" sz="1200" dirty="0"/>
              <a:t>(Adapted from the Friendly Style Profile by Susan K. Gilmore and Patrick W. Fraleigh)</a:t>
            </a:r>
          </a:p>
          <a:p>
            <a:endParaRPr lang="en-US"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23</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2"/>
            <a:ext cx="8374062" cy="1195387"/>
          </a:xfrm>
        </p:spPr>
        <p:txBody>
          <a:bodyPr/>
          <a:lstStyle/>
          <a:p>
            <a:pPr>
              <a:defRPr/>
            </a:pPr>
            <a:r>
              <a:rPr lang="en-US" sz="3600" dirty="0">
                <a:solidFill>
                  <a:schemeClr val="accent3"/>
                </a:solidFill>
              </a:rPr>
              <a:t>FIVE CONFLICT STYLES</a:t>
            </a:r>
            <a:br>
              <a:rPr lang="en-US" sz="3600" dirty="0">
                <a:solidFill>
                  <a:schemeClr val="accent3"/>
                </a:solidFill>
              </a:rPr>
            </a:br>
            <a:r>
              <a:rPr lang="en-US" sz="3200" dirty="0">
                <a:solidFill>
                  <a:schemeClr val="accent3"/>
                </a:solidFill>
              </a:rPr>
              <a:t>kraybill assessment</a:t>
            </a:r>
          </a:p>
        </p:txBody>
      </p:sp>
      <p:sp>
        <p:nvSpPr>
          <p:cNvPr id="99331" name="Content Placeholder 6"/>
          <p:cNvSpPr>
            <a:spLocks noGrp="1"/>
          </p:cNvSpPr>
          <p:nvPr>
            <p:ph idx="1"/>
          </p:nvPr>
        </p:nvSpPr>
        <p:spPr>
          <a:xfrm>
            <a:off x="354013" y="1739899"/>
            <a:ext cx="8596023" cy="4591627"/>
          </a:xfrm>
        </p:spPr>
        <p:txBody>
          <a:bodyPr/>
          <a:lstStyle/>
          <a:p>
            <a:pPr marL="342900" indent="-342900">
              <a:buAutoNum type="arabicPeriod"/>
            </a:pPr>
            <a:r>
              <a:rPr lang="en-US" dirty="0"/>
              <a:t>Directing (I win/you lose)</a:t>
            </a:r>
          </a:p>
          <a:p>
            <a:pPr marL="342900" indent="-342900">
              <a:buAutoNum type="arabicPeriod"/>
            </a:pPr>
            <a:r>
              <a:rPr lang="en-US" dirty="0"/>
              <a:t>Cooperating (I win/you win)</a:t>
            </a:r>
          </a:p>
          <a:p>
            <a:pPr marL="342900" indent="-342900">
              <a:buAutoNum type="arabicPeriod"/>
            </a:pPr>
            <a:r>
              <a:rPr lang="en-US" dirty="0"/>
              <a:t>Compromising (I win some/you win some)</a:t>
            </a:r>
          </a:p>
          <a:p>
            <a:pPr marL="342900" indent="-342900">
              <a:buAutoNum type="arabicPeriod"/>
            </a:pPr>
            <a:r>
              <a:rPr lang="en-US" dirty="0"/>
              <a:t>Avoiding (I lose/you lose)</a:t>
            </a:r>
          </a:p>
          <a:p>
            <a:pPr marL="342900" indent="-342900">
              <a:buAutoNum type="arabicPeriod"/>
            </a:pPr>
            <a:r>
              <a:rPr lang="en-US" dirty="0"/>
              <a:t>Harmonizing (I lose/you win)</a:t>
            </a:r>
          </a:p>
          <a:p>
            <a:endParaRPr lang="en-US"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24</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
        <p:nvSpPr>
          <p:cNvPr id="7" name="Flowchart: Or 6"/>
          <p:cNvSpPr/>
          <p:nvPr/>
        </p:nvSpPr>
        <p:spPr bwMode="auto">
          <a:xfrm>
            <a:off x="5029200" y="2563091"/>
            <a:ext cx="3837709" cy="3685310"/>
          </a:xfrm>
          <a:prstGeom prst="flowChar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8" name="TextBox 7"/>
          <p:cNvSpPr txBox="1"/>
          <p:nvPr/>
        </p:nvSpPr>
        <p:spPr>
          <a:xfrm>
            <a:off x="5458691" y="3366655"/>
            <a:ext cx="1413163" cy="400110"/>
          </a:xfrm>
          <a:prstGeom prst="rect">
            <a:avLst/>
          </a:prstGeom>
          <a:noFill/>
        </p:spPr>
        <p:txBody>
          <a:bodyPr wrap="square" rtlCol="0">
            <a:spAutoFit/>
          </a:bodyPr>
          <a:lstStyle/>
          <a:p>
            <a:r>
              <a:rPr lang="en-US" sz="2000" dirty="0">
                <a:solidFill>
                  <a:schemeClr val="bg1"/>
                </a:solidFill>
              </a:rPr>
              <a:t>Directing</a:t>
            </a:r>
          </a:p>
        </p:txBody>
      </p:sp>
      <p:sp>
        <p:nvSpPr>
          <p:cNvPr id="10" name="TextBox 9"/>
          <p:cNvSpPr txBox="1"/>
          <p:nvPr/>
        </p:nvSpPr>
        <p:spPr>
          <a:xfrm>
            <a:off x="6968836" y="3352799"/>
            <a:ext cx="1870364" cy="400110"/>
          </a:xfrm>
          <a:prstGeom prst="rect">
            <a:avLst/>
          </a:prstGeom>
          <a:noFill/>
        </p:spPr>
        <p:txBody>
          <a:bodyPr wrap="square" rtlCol="0">
            <a:spAutoFit/>
          </a:bodyPr>
          <a:lstStyle/>
          <a:p>
            <a:r>
              <a:rPr lang="en-US" sz="2000" dirty="0">
                <a:solidFill>
                  <a:schemeClr val="bg1"/>
                </a:solidFill>
              </a:rPr>
              <a:t>Cooperating</a:t>
            </a:r>
          </a:p>
        </p:txBody>
      </p:sp>
      <p:sp>
        <p:nvSpPr>
          <p:cNvPr id="11" name="TextBox 10"/>
          <p:cNvSpPr txBox="1"/>
          <p:nvPr/>
        </p:nvSpPr>
        <p:spPr>
          <a:xfrm>
            <a:off x="5292437" y="4904510"/>
            <a:ext cx="1440872" cy="400110"/>
          </a:xfrm>
          <a:prstGeom prst="rect">
            <a:avLst/>
          </a:prstGeom>
          <a:noFill/>
        </p:spPr>
        <p:txBody>
          <a:bodyPr wrap="square" rtlCol="0">
            <a:spAutoFit/>
          </a:bodyPr>
          <a:lstStyle/>
          <a:p>
            <a:r>
              <a:rPr lang="en-US" sz="2000" dirty="0">
                <a:solidFill>
                  <a:schemeClr val="bg1"/>
                </a:solidFill>
              </a:rPr>
              <a:t>Avoiding</a:t>
            </a:r>
          </a:p>
        </p:txBody>
      </p:sp>
      <p:sp>
        <p:nvSpPr>
          <p:cNvPr id="12" name="TextBox 11"/>
          <p:cNvSpPr txBox="1"/>
          <p:nvPr/>
        </p:nvSpPr>
        <p:spPr>
          <a:xfrm>
            <a:off x="6982690" y="4932217"/>
            <a:ext cx="1814945" cy="400110"/>
          </a:xfrm>
          <a:prstGeom prst="rect">
            <a:avLst/>
          </a:prstGeom>
          <a:noFill/>
        </p:spPr>
        <p:txBody>
          <a:bodyPr wrap="square" rtlCol="0">
            <a:spAutoFit/>
          </a:bodyPr>
          <a:lstStyle/>
          <a:p>
            <a:r>
              <a:rPr lang="en-US" sz="2000" dirty="0">
                <a:solidFill>
                  <a:schemeClr val="bg1"/>
                </a:solidFill>
              </a:rPr>
              <a:t>Harmonizing</a:t>
            </a:r>
          </a:p>
        </p:txBody>
      </p:sp>
      <p:sp>
        <p:nvSpPr>
          <p:cNvPr id="13" name="TextBox 12"/>
          <p:cNvSpPr txBox="1"/>
          <p:nvPr/>
        </p:nvSpPr>
        <p:spPr>
          <a:xfrm>
            <a:off x="5943600" y="4017819"/>
            <a:ext cx="2133600" cy="400110"/>
          </a:xfrm>
          <a:prstGeom prst="rect">
            <a:avLst/>
          </a:prstGeom>
          <a:noFill/>
        </p:spPr>
        <p:txBody>
          <a:bodyPr wrap="square" rtlCol="0">
            <a:spAutoFit/>
          </a:bodyPr>
          <a:lstStyle/>
          <a:p>
            <a:r>
              <a:rPr lang="en-US" sz="2000" dirty="0">
                <a:solidFill>
                  <a:schemeClr val="bg1"/>
                </a:solidFill>
              </a:rPr>
              <a:t>Compromising</a:t>
            </a:r>
          </a:p>
        </p:txBody>
      </p:sp>
      <p:sp>
        <p:nvSpPr>
          <p:cNvPr id="14" name="TextBox 13"/>
          <p:cNvSpPr txBox="1"/>
          <p:nvPr/>
        </p:nvSpPr>
        <p:spPr>
          <a:xfrm>
            <a:off x="3255818" y="4073235"/>
            <a:ext cx="1745673" cy="646331"/>
          </a:xfrm>
          <a:prstGeom prst="rect">
            <a:avLst/>
          </a:prstGeom>
          <a:noFill/>
        </p:spPr>
        <p:txBody>
          <a:bodyPr wrap="square" rtlCol="0">
            <a:spAutoFit/>
          </a:bodyPr>
          <a:lstStyle/>
          <a:p>
            <a:r>
              <a:rPr lang="en-US" sz="1800" dirty="0"/>
              <a:t>Relationships</a:t>
            </a:r>
          </a:p>
          <a:p>
            <a:r>
              <a:rPr lang="en-US" sz="1800" dirty="0"/>
              <a:t>Low     High</a:t>
            </a:r>
          </a:p>
        </p:txBody>
      </p:sp>
      <p:cxnSp>
        <p:nvCxnSpPr>
          <p:cNvPr id="16" name="Straight Arrow Connector 15"/>
          <p:cNvCxnSpPr/>
          <p:nvPr/>
        </p:nvCxnSpPr>
        <p:spPr bwMode="auto">
          <a:xfrm>
            <a:off x="3837709" y="4544292"/>
            <a:ext cx="36021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6123710" y="6289964"/>
            <a:ext cx="1690255" cy="369332"/>
          </a:xfrm>
          <a:prstGeom prst="rect">
            <a:avLst/>
          </a:prstGeom>
          <a:noFill/>
        </p:spPr>
        <p:txBody>
          <a:bodyPr wrap="square" rtlCol="0">
            <a:spAutoFit/>
          </a:bodyPr>
          <a:lstStyle/>
          <a:p>
            <a:r>
              <a:rPr lang="en-US" sz="1800" dirty="0"/>
              <a:t>Agenda Low</a:t>
            </a:r>
          </a:p>
        </p:txBody>
      </p:sp>
      <p:sp>
        <p:nvSpPr>
          <p:cNvPr id="18" name="TextBox 17"/>
          <p:cNvSpPr txBox="1"/>
          <p:nvPr/>
        </p:nvSpPr>
        <p:spPr>
          <a:xfrm>
            <a:off x="6096001" y="2147456"/>
            <a:ext cx="1690255" cy="369332"/>
          </a:xfrm>
          <a:prstGeom prst="rect">
            <a:avLst/>
          </a:prstGeom>
          <a:noFill/>
        </p:spPr>
        <p:txBody>
          <a:bodyPr wrap="square" rtlCol="0">
            <a:spAutoFit/>
          </a:bodyPr>
          <a:lstStyle/>
          <a:p>
            <a:r>
              <a:rPr lang="en-US" sz="1800" dirty="0"/>
              <a:t>Agenda High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2"/>
            <a:ext cx="8374062" cy="1243013"/>
          </a:xfrm>
        </p:spPr>
        <p:txBody>
          <a:bodyPr/>
          <a:lstStyle/>
          <a:p>
            <a:pPr>
              <a:defRPr/>
            </a:pPr>
            <a:r>
              <a:rPr lang="en-US" sz="3600" dirty="0">
                <a:solidFill>
                  <a:schemeClr val="accent3"/>
                </a:solidFill>
              </a:rPr>
              <a:t>Directing style </a:t>
            </a:r>
            <a:br>
              <a:rPr lang="en-US" sz="3600" dirty="0">
                <a:solidFill>
                  <a:schemeClr val="accent3"/>
                </a:solidFill>
              </a:rPr>
            </a:br>
            <a:r>
              <a:rPr lang="en-US" sz="3200" dirty="0">
                <a:solidFill>
                  <a:srgbClr val="C6168D"/>
                </a:solidFill>
              </a:rPr>
              <a:t>“let’s just get the job done”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354013" y="1573645"/>
            <a:ext cx="8339137" cy="4771737"/>
          </a:xfrm>
        </p:spPr>
        <p:txBody>
          <a:bodyPr/>
          <a:lstStyle/>
          <a:p>
            <a:pPr marL="342900" indent="-342900"/>
            <a:r>
              <a:rPr lang="en-US" b="1" dirty="0"/>
              <a:t>Strategies:</a:t>
            </a:r>
            <a:r>
              <a:rPr lang="en-US" dirty="0"/>
              <a:t> persuading, insisting, demanding, repeating, competing, 	controlling, refusal to negotiate, attacking, discouraging, 	challenging, citing policy, setting limits, setting consequences, 	instructing</a:t>
            </a:r>
          </a:p>
          <a:p>
            <a:r>
              <a:rPr lang="en-US" b="1" dirty="0"/>
              <a:t>Source of power: </a:t>
            </a:r>
            <a:r>
              <a:rPr lang="en-US" dirty="0"/>
              <a:t>position, control of resources, ability to impose 	consequences</a:t>
            </a:r>
          </a:p>
          <a:p>
            <a:r>
              <a:rPr lang="en-US" b="1" dirty="0"/>
              <a:t>Benefits/Strengths:</a:t>
            </a:r>
            <a:r>
              <a:rPr lang="en-US" dirty="0"/>
              <a:t> speed, decisiveness, gaining or protecting 	things, 	effective in emergencies, no time lost in crucial 	situations, stability, unswerving leadership</a:t>
            </a:r>
          </a:p>
          <a:p>
            <a:r>
              <a:rPr lang="en-US" b="1" dirty="0"/>
              <a:t>Costs of overusing style: </a:t>
            </a:r>
            <a:r>
              <a:rPr lang="en-US" dirty="0"/>
              <a:t>inequality, resentment, loss of trust, loss 	of cooperation, lowering other’s motivation, causes other’s 	to use their gifts less, diminishes self-respect in others, 	depression in others</a:t>
            </a:r>
          </a:p>
          <a:p>
            <a:r>
              <a:rPr lang="en-US" dirty="0"/>
              <a:t>When is this style most useful?  When is it least useful?</a:t>
            </a:r>
          </a:p>
          <a:p>
            <a:r>
              <a:rPr lang="en-US" sz="1200" dirty="0"/>
              <a:t>(Adapted from the Kraybill Conflict Style Inventory workbook)</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25</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5"/>
            <a:ext cx="8275061" cy="1417061"/>
          </a:xfrm>
        </p:spPr>
        <p:txBody>
          <a:bodyPr/>
          <a:lstStyle/>
          <a:p>
            <a:pPr>
              <a:defRPr/>
            </a:pPr>
            <a:r>
              <a:rPr lang="en-US" sz="3600" dirty="0">
                <a:solidFill>
                  <a:schemeClr val="accent3"/>
                </a:solidFill>
              </a:rPr>
              <a:t>Cooperating style</a:t>
            </a:r>
            <a:br>
              <a:rPr lang="en-US" sz="3600" dirty="0">
                <a:solidFill>
                  <a:schemeClr val="accent3"/>
                </a:solidFill>
              </a:rPr>
            </a:br>
            <a:r>
              <a:rPr lang="en-US" sz="2500" dirty="0">
                <a:solidFill>
                  <a:srgbClr val="C6168D"/>
                </a:solidFill>
              </a:rPr>
              <a:t>“My preference is…and please tell me yours…”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312449" y="1906155"/>
            <a:ext cx="8596023" cy="4383810"/>
          </a:xfrm>
        </p:spPr>
        <p:txBody>
          <a:bodyPr/>
          <a:lstStyle/>
          <a:p>
            <a:pPr marL="342900" indent="-342900"/>
            <a:r>
              <a:rPr lang="en-US" b="1" dirty="0"/>
              <a:t>Strategies:</a:t>
            </a:r>
            <a:r>
              <a:rPr lang="en-US" dirty="0"/>
              <a:t> assert self and invite other views, welcome differences, 	reflect jointly on strengths and weaknesses of all views, 	cooperate in seeking and evaluating additional information</a:t>
            </a:r>
          </a:p>
          <a:p>
            <a:r>
              <a:rPr lang="en-US" b="1" dirty="0"/>
              <a:t>Source of power: </a:t>
            </a:r>
            <a:r>
              <a:rPr lang="en-US" dirty="0"/>
              <a:t>from trust, skill, ability, coordination, goodwill, 	creativity, mutuality </a:t>
            </a:r>
          </a:p>
          <a:p>
            <a:r>
              <a:rPr lang="en-US" b="1" dirty="0"/>
              <a:t>Benefits/Strengths:</a:t>
            </a:r>
            <a:r>
              <a:rPr lang="en-US" dirty="0"/>
              <a:t> builds trust, reciprocity, high potential for 	creativity and personal growth, helps others blossom and 	develop new gifts, great potential for high satisfaction, energy 		and joy when used successfully on meaningful issues</a:t>
            </a:r>
          </a:p>
          <a:p>
            <a:r>
              <a:rPr lang="en-US" b="1" dirty="0"/>
              <a:t>Costs of overusing style: </a:t>
            </a:r>
            <a:r>
              <a:rPr lang="en-US" dirty="0"/>
              <a:t>fatigue and time loss, distraction from more 	important tasks, analysis paralysis</a:t>
            </a:r>
          </a:p>
          <a:p>
            <a:r>
              <a:rPr lang="en-US" dirty="0"/>
              <a:t>When is this style most useful?  When is it least useful?</a:t>
            </a:r>
          </a:p>
          <a:p>
            <a:r>
              <a:rPr lang="en-US" sz="1200" dirty="0"/>
              <a:t>(Adapted from the Kraybill Conflict Style Inventory workbook)</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26</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5"/>
            <a:ext cx="8275061" cy="1417061"/>
          </a:xfrm>
        </p:spPr>
        <p:txBody>
          <a:bodyPr/>
          <a:lstStyle/>
          <a:p>
            <a:pPr>
              <a:defRPr/>
            </a:pPr>
            <a:r>
              <a:rPr lang="en-US" sz="3600" dirty="0">
                <a:solidFill>
                  <a:schemeClr val="accent3"/>
                </a:solidFill>
              </a:rPr>
              <a:t>Compromising style</a:t>
            </a:r>
            <a:br>
              <a:rPr lang="en-US" sz="3600" dirty="0">
                <a:solidFill>
                  <a:schemeClr val="accent3"/>
                </a:solidFill>
              </a:rPr>
            </a:br>
            <a:r>
              <a:rPr lang="en-US" sz="2800" dirty="0">
                <a:solidFill>
                  <a:srgbClr val="C6168D"/>
                </a:solidFill>
              </a:rPr>
              <a:t>“I’ll meet you halfway…”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57031" y="1365827"/>
            <a:ext cx="8720714" cy="5007263"/>
          </a:xfrm>
        </p:spPr>
        <p:txBody>
          <a:bodyPr/>
          <a:lstStyle/>
          <a:p>
            <a:pPr marL="342900" indent="-342900"/>
            <a:r>
              <a:rPr lang="en-US" b="1" dirty="0"/>
              <a:t>Strategies:</a:t>
            </a:r>
            <a:r>
              <a:rPr lang="en-US" dirty="0"/>
              <a:t> urge moderation, bargain, split the difference, find a little 		something for everyone, meet people halfway, give a little/take 	a little</a:t>
            </a:r>
          </a:p>
          <a:p>
            <a:r>
              <a:rPr lang="en-US" b="1" dirty="0"/>
              <a:t>Source of power: </a:t>
            </a:r>
            <a:r>
              <a:rPr lang="en-US" dirty="0"/>
              <a:t>from moderation, sense of fairness, practicality, 	pragmatism (reasonable or logical thinking based on real world 	applications)</a:t>
            </a:r>
          </a:p>
          <a:p>
            <a:r>
              <a:rPr lang="en-US" b="1" dirty="0"/>
              <a:t>Benefits/Strengths:</a:t>
            </a:r>
            <a:r>
              <a:rPr lang="en-US" dirty="0"/>
              <a:t> relatively fast decision-making, provides way out 	of stalemate, keeps things moving forward, emphasizes 	fairness, readily accepted by most people as a way to solve 	problems, builds cooperation</a:t>
            </a:r>
          </a:p>
          <a:p>
            <a:r>
              <a:rPr lang="en-US" b="1" dirty="0"/>
              <a:t>Costs of overusing style: </a:t>
            </a:r>
            <a:r>
              <a:rPr lang="en-US" dirty="0"/>
              <a:t>mediocrity, low creativity, unprincipled 	agreements, “patching” symptoms without finding causes, no 	one completely satisfied by outcome, may short-circuit needed 	discussion</a:t>
            </a:r>
          </a:p>
          <a:p>
            <a:r>
              <a:rPr lang="en-US" dirty="0"/>
              <a:t>When is this style most useful?  When is it least useful?</a:t>
            </a:r>
          </a:p>
          <a:p>
            <a:r>
              <a:rPr lang="en-US" sz="1200" dirty="0"/>
              <a:t>(Adapted from the Kraybill Conflict Style Inventory workbook)</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27</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5"/>
            <a:ext cx="8662988" cy="1098407"/>
          </a:xfrm>
        </p:spPr>
        <p:txBody>
          <a:bodyPr/>
          <a:lstStyle/>
          <a:p>
            <a:pPr>
              <a:defRPr/>
            </a:pPr>
            <a:r>
              <a:rPr lang="en-US" sz="3600" dirty="0">
                <a:solidFill>
                  <a:schemeClr val="accent3"/>
                </a:solidFill>
              </a:rPr>
              <a:t>Avoiding style</a:t>
            </a:r>
            <a:br>
              <a:rPr lang="en-US" sz="3600" dirty="0">
                <a:solidFill>
                  <a:schemeClr val="accent3"/>
                </a:solidFill>
              </a:rPr>
            </a:br>
            <a:r>
              <a:rPr lang="en-US" sz="2500" dirty="0">
                <a:solidFill>
                  <a:srgbClr val="C6168D"/>
                </a:solidFill>
              </a:rPr>
              <a:t>“can we talk about this another time?”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29322" y="1504373"/>
            <a:ext cx="8720714" cy="5007263"/>
          </a:xfrm>
        </p:spPr>
        <p:txBody>
          <a:bodyPr/>
          <a:lstStyle/>
          <a:p>
            <a:pPr marL="342900" indent="-342900"/>
            <a:r>
              <a:rPr lang="en-US" b="1" dirty="0"/>
              <a:t>Strategies:</a:t>
            </a:r>
            <a:r>
              <a:rPr lang="en-US" dirty="0"/>
              <a:t> withdraw, delay or avoid response, divert attention, 	suppress emotions, be inaccessible or inscrutable </a:t>
            </a:r>
          </a:p>
          <a:p>
            <a:r>
              <a:rPr lang="en-US" b="1" dirty="0"/>
              <a:t>Source of power: </a:t>
            </a:r>
            <a:r>
              <a:rPr lang="en-US" dirty="0"/>
              <a:t>from calmness, non-cooperation, being unavailable or 	“above it all”</a:t>
            </a:r>
          </a:p>
          <a:p>
            <a:r>
              <a:rPr lang="en-US" b="1" dirty="0"/>
              <a:t>Benefits/Strengths:</a:t>
            </a:r>
            <a:r>
              <a:rPr lang="en-US" dirty="0"/>
              <a:t> freedom from entanglement in trivial issues or 	insignificant relationships, stability, preservation of status quo, 	ability to influence or block others without seeming negative, 	creates boundaries</a:t>
            </a:r>
          </a:p>
          <a:p>
            <a:r>
              <a:rPr lang="en-US" b="1" dirty="0"/>
              <a:t>Costs of overusing style: </a:t>
            </a:r>
            <a:r>
              <a:rPr lang="en-US" dirty="0"/>
              <a:t>silence followed by periodic explosions of 	pent-up anger, slow death of relationships, residue of bad 	feelings, unresolved problems, stagnation, escalation of conflict, 	declining interest and energy in others, loss of engagement and 	accountability in others</a:t>
            </a:r>
          </a:p>
          <a:p>
            <a:r>
              <a:rPr lang="en-US" dirty="0"/>
              <a:t>When is this style most useful?  When is it least useful?</a:t>
            </a:r>
          </a:p>
          <a:p>
            <a:r>
              <a:rPr lang="en-US" sz="1200" dirty="0"/>
              <a:t>(Adapted from the Kraybill Conflict Style Inventory workbook)</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28</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5"/>
            <a:ext cx="8662988" cy="1098407"/>
          </a:xfrm>
        </p:spPr>
        <p:txBody>
          <a:bodyPr/>
          <a:lstStyle/>
          <a:p>
            <a:pPr>
              <a:defRPr/>
            </a:pPr>
            <a:r>
              <a:rPr lang="en-US" sz="3600" dirty="0">
                <a:solidFill>
                  <a:schemeClr val="accent3"/>
                </a:solidFill>
              </a:rPr>
              <a:t>Harmonizing style</a:t>
            </a:r>
            <a:br>
              <a:rPr lang="en-US" sz="3600" dirty="0">
                <a:solidFill>
                  <a:schemeClr val="accent3"/>
                </a:solidFill>
              </a:rPr>
            </a:br>
            <a:r>
              <a:rPr lang="en-US" sz="2500" dirty="0">
                <a:solidFill>
                  <a:srgbClr val="C6168D"/>
                </a:solidFill>
              </a:rPr>
              <a:t>“whatever you want is fine with me…”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29322" y="1712192"/>
            <a:ext cx="8720714" cy="4494645"/>
          </a:xfrm>
        </p:spPr>
        <p:txBody>
          <a:bodyPr/>
          <a:lstStyle/>
          <a:p>
            <a:pPr marL="342900" indent="-342900"/>
            <a:r>
              <a:rPr lang="en-US" b="1" dirty="0"/>
              <a:t>Strategies:</a:t>
            </a:r>
            <a:r>
              <a:rPr lang="en-US" dirty="0"/>
              <a:t> agree, support, acknowledge error, give in, convince self it’s 	no big deal, placate, smile and say yes, grin and bear it</a:t>
            </a:r>
          </a:p>
          <a:p>
            <a:r>
              <a:rPr lang="en-US" b="1" dirty="0"/>
              <a:t>Source of power: </a:t>
            </a:r>
            <a:r>
              <a:rPr lang="en-US" dirty="0"/>
              <a:t>from relationships, approval of others, fitting in</a:t>
            </a:r>
          </a:p>
          <a:p>
            <a:r>
              <a:rPr lang="en-US" b="1" dirty="0"/>
              <a:t>Benefits/Strengths:</a:t>
            </a:r>
            <a:r>
              <a:rPr lang="en-US" dirty="0"/>
              <a:t> flexible and easy to work with, wins approval and 	appreciation of others, creates pleasant atmosphere, freedom 	from hassle, at least in the short term, makes others feel valued</a:t>
            </a:r>
          </a:p>
          <a:p>
            <a:r>
              <a:rPr lang="en-US" b="1" dirty="0"/>
              <a:t>Costs of overusing style: </a:t>
            </a:r>
            <a:r>
              <a:rPr lang="en-US" dirty="0"/>
              <a:t>frustration for others who want engagement 	of problem-solving, resentment, depression, stunted personal 	growth, perfectionism, dependency on others, denies others the 	benefit of confrontation when unhealthy patterns or behaviors 	ought to be challenged</a:t>
            </a:r>
          </a:p>
          <a:p>
            <a:r>
              <a:rPr lang="en-US" dirty="0"/>
              <a:t>When is this style most useful?  When is it least useful?</a:t>
            </a:r>
          </a:p>
          <a:p>
            <a:endParaRPr lang="en-US" sz="1200" dirty="0"/>
          </a:p>
          <a:p>
            <a:r>
              <a:rPr lang="en-US" sz="1200" dirty="0"/>
              <a:t>(Adapted from the Kraybill Conflict Style Inventory workbook)</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29</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z="4000" dirty="0">
                <a:solidFill>
                  <a:schemeClr val="accent3"/>
                </a:solidFill>
              </a:rPr>
              <a:t>Let’s get started!</a:t>
            </a:r>
          </a:p>
        </p:txBody>
      </p:sp>
      <p:sp>
        <p:nvSpPr>
          <p:cNvPr id="99331" name="Content Placeholder 6"/>
          <p:cNvSpPr>
            <a:spLocks noGrp="1"/>
          </p:cNvSpPr>
          <p:nvPr>
            <p:ph idx="1"/>
          </p:nvPr>
        </p:nvSpPr>
        <p:spPr/>
        <p:txBody>
          <a:bodyPr/>
          <a:lstStyle/>
          <a:p>
            <a:r>
              <a:rPr lang="en-US" dirty="0"/>
              <a:t>Tell us about yourself….</a:t>
            </a:r>
          </a:p>
          <a:p>
            <a:pPr>
              <a:buFont typeface="Arial" pitchFamily="34" charset="0"/>
              <a:buChar char="•"/>
            </a:pPr>
            <a:r>
              <a:rPr lang="en-US" dirty="0"/>
              <a:t>Your role in the organization</a:t>
            </a:r>
          </a:p>
          <a:p>
            <a:pPr>
              <a:buFont typeface="Arial" pitchFamily="34" charset="0"/>
              <a:buChar char="•"/>
            </a:pPr>
            <a:r>
              <a:rPr lang="en-US" dirty="0"/>
              <a:t>Why you are interested in taking this training</a:t>
            </a:r>
          </a:p>
          <a:p>
            <a:pPr>
              <a:buFont typeface="Arial" pitchFamily="34" charset="0"/>
              <a:buChar char="•"/>
            </a:pPr>
            <a:r>
              <a:rPr lang="en-US" dirty="0"/>
              <a:t>What you hope to gain from this training</a:t>
            </a:r>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9" name="Picture 8" descr="collaboration_orng_rgb.jpg"/>
          <p:cNvPicPr>
            <a:picLocks noChangeAspect="1"/>
          </p:cNvPicPr>
          <p:nvPr/>
        </p:nvPicPr>
        <p:blipFill>
          <a:blip r:embed="rId2"/>
          <a:stretch>
            <a:fillRect/>
          </a:stretch>
        </p:blipFill>
        <p:spPr>
          <a:xfrm>
            <a:off x="5687291" y="3283527"/>
            <a:ext cx="3151909" cy="315190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2"/>
            <a:ext cx="8374062" cy="752043"/>
          </a:xfrm>
        </p:spPr>
        <p:txBody>
          <a:bodyPr/>
          <a:lstStyle/>
          <a:p>
            <a:pPr>
              <a:defRPr/>
            </a:pPr>
            <a:r>
              <a:rPr lang="en-US" sz="3200" dirty="0">
                <a:solidFill>
                  <a:schemeClr val="accent3"/>
                </a:solidFill>
              </a:rPr>
              <a:t>DISCUSSION: </a:t>
            </a:r>
            <a:r>
              <a:rPr lang="en-US" sz="3200" dirty="0">
                <a:solidFill>
                  <a:srgbClr val="C6168D"/>
                </a:solidFill>
              </a:rPr>
              <a:t>STYLE ASSESSMENT</a:t>
            </a:r>
          </a:p>
        </p:txBody>
      </p:sp>
      <p:sp>
        <p:nvSpPr>
          <p:cNvPr id="99331" name="Content Placeholder 6"/>
          <p:cNvSpPr>
            <a:spLocks noGrp="1"/>
          </p:cNvSpPr>
          <p:nvPr>
            <p:ph idx="1"/>
          </p:nvPr>
        </p:nvSpPr>
        <p:spPr>
          <a:xfrm>
            <a:off x="354013" y="1739899"/>
            <a:ext cx="8339137" cy="4591627"/>
          </a:xfrm>
        </p:spPr>
        <p:txBody>
          <a:bodyPr/>
          <a:lstStyle/>
          <a:p>
            <a:pPr marL="342900" indent="-342900">
              <a:buFont typeface="Arial" pitchFamily="34" charset="0"/>
              <a:buChar char="•"/>
            </a:pPr>
            <a:r>
              <a:rPr lang="en-US" dirty="0"/>
              <a:t>Do you feel this is an accurate assessment of your conflict management style in calm and storm?</a:t>
            </a:r>
          </a:p>
          <a:p>
            <a:pPr marL="342900" indent="-342900">
              <a:buFont typeface="Arial" pitchFamily="34" charset="0"/>
              <a:buChar char="•"/>
            </a:pPr>
            <a:r>
              <a:rPr lang="en-US" dirty="0"/>
              <a:t>Why or why not?</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30</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19" name="Picture 18" descr="question_blu_rgb_jpg.jpg"/>
          <p:cNvPicPr>
            <a:picLocks noChangeAspect="1"/>
          </p:cNvPicPr>
          <p:nvPr/>
        </p:nvPicPr>
        <p:blipFill>
          <a:blip r:embed="rId2"/>
          <a:stretch>
            <a:fillRect/>
          </a:stretch>
        </p:blipFill>
        <p:spPr>
          <a:xfrm>
            <a:off x="5534465" y="2653721"/>
            <a:ext cx="2763982" cy="276398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3600" dirty="0">
                <a:solidFill>
                  <a:schemeClr val="accent3"/>
                </a:solidFill>
              </a:rPr>
              <a:t>Storm shifts</a:t>
            </a:r>
            <a:r>
              <a:rPr lang="en-US" sz="25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213428"/>
            <a:ext cx="8720714" cy="5145807"/>
          </a:xfrm>
        </p:spPr>
        <p:txBody>
          <a:bodyPr/>
          <a:lstStyle/>
          <a:p>
            <a:r>
              <a:rPr lang="en-US" dirty="0"/>
              <a:t>A </a:t>
            </a:r>
            <a:r>
              <a:rPr lang="en-US" b="1" dirty="0"/>
              <a:t>storm shift </a:t>
            </a:r>
            <a:r>
              <a:rPr lang="en-US" dirty="0"/>
              <a:t>is a change in conflict management style when the situation becomes more intense or stressful.  In storm, the brain is reacting to stress and the capacity to stay mindful diminishes.  </a:t>
            </a:r>
          </a:p>
          <a:p>
            <a:r>
              <a:rPr lang="en-US" dirty="0"/>
              <a:t>So it is important to pay close attention to your style in storm and be mindful of its effectiveness based on the situation you are in.  You maybe more likely to “over-use” your style in situations of stress.</a:t>
            </a:r>
          </a:p>
          <a:p>
            <a:r>
              <a:rPr lang="en-US" dirty="0"/>
              <a:t>	</a:t>
            </a:r>
          </a:p>
          <a:p>
            <a:endParaRPr lang="en-US" sz="1200" dirty="0"/>
          </a:p>
          <a:p>
            <a:endParaRPr lang="en-US" sz="1200" dirty="0"/>
          </a:p>
          <a:p>
            <a:r>
              <a:rPr lang="en-US" dirty="0"/>
              <a:t>CALM					STORM				   </a:t>
            </a:r>
            <a:endParaRPr lang="en-US" sz="1200" dirty="0"/>
          </a:p>
          <a:p>
            <a:r>
              <a:rPr lang="en-US" sz="1200" dirty="0"/>
              <a:t>STYLE					STYLE</a:t>
            </a:r>
          </a:p>
          <a:p>
            <a:endParaRPr lang="en-US" sz="1200" dirty="0"/>
          </a:p>
          <a:p>
            <a:endParaRPr lang="en-US" sz="1200" dirty="0"/>
          </a:p>
          <a:p>
            <a:r>
              <a:rPr lang="en-US" sz="1200" dirty="0"/>
              <a:t>		POSSIBLE SHIFT IN STYLE DUE TO STRESS</a:t>
            </a:r>
          </a:p>
          <a:p>
            <a:r>
              <a:rPr lang="en-US" sz="1200" dirty="0"/>
              <a:t>		OVERUSE OF STYLE MOTIVATED BY EMOTIONAL TRIGGERS</a:t>
            </a:r>
          </a:p>
          <a:p>
            <a:endParaRPr lang="en-US" sz="1200" dirty="0"/>
          </a:p>
          <a:p>
            <a:r>
              <a:rPr lang="en-US" sz="1200" dirty="0"/>
              <a:t>(Adapted from the Kraybill Conflict Style Inventory workbook and the Friendly Style Profile)</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31</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7" name="Picture 6" descr="sun_blu_rgb_jpg.jpg"/>
          <p:cNvPicPr>
            <a:picLocks noChangeAspect="1"/>
          </p:cNvPicPr>
          <p:nvPr/>
        </p:nvPicPr>
        <p:blipFill>
          <a:blip r:embed="rId2"/>
          <a:stretch>
            <a:fillRect/>
          </a:stretch>
        </p:blipFill>
        <p:spPr>
          <a:xfrm>
            <a:off x="1143000" y="3172691"/>
            <a:ext cx="1835727" cy="1835727"/>
          </a:xfrm>
          <a:prstGeom prst="rect">
            <a:avLst/>
          </a:prstGeom>
        </p:spPr>
      </p:pic>
      <p:pic>
        <p:nvPicPr>
          <p:cNvPr id="8" name="Picture 7" descr="Rain-drop_red_rgb.jpg"/>
          <p:cNvPicPr>
            <a:picLocks noChangeAspect="1"/>
          </p:cNvPicPr>
          <p:nvPr/>
        </p:nvPicPr>
        <p:blipFill>
          <a:blip r:embed="rId3"/>
          <a:stretch>
            <a:fillRect/>
          </a:stretch>
        </p:blipFill>
        <p:spPr>
          <a:xfrm>
            <a:off x="5928502" y="3394363"/>
            <a:ext cx="1136722" cy="1634837"/>
          </a:xfrm>
          <a:prstGeom prst="rect">
            <a:avLst/>
          </a:prstGeom>
        </p:spPr>
      </p:pic>
      <p:cxnSp>
        <p:nvCxnSpPr>
          <p:cNvPr id="10" name="Straight Arrow Connector 9"/>
          <p:cNvCxnSpPr/>
          <p:nvPr/>
        </p:nvCxnSpPr>
        <p:spPr bwMode="auto">
          <a:xfrm>
            <a:off x="2687782" y="5056909"/>
            <a:ext cx="297872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3600" dirty="0">
                <a:solidFill>
                  <a:schemeClr val="accent3"/>
                </a:solidFill>
              </a:rPr>
              <a:t>DISCUSSION</a:t>
            </a:r>
            <a:r>
              <a:rPr lang="en-US" sz="3600" dirty="0">
                <a:solidFill>
                  <a:srgbClr val="C6168D"/>
                </a:solidFill>
              </a:rPr>
              <a:t>: STORM SHIFTS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213428"/>
            <a:ext cx="8720714" cy="5145807"/>
          </a:xfrm>
        </p:spPr>
        <p:txBody>
          <a:bodyPr/>
          <a:lstStyle/>
          <a:p>
            <a:r>
              <a:rPr lang="en-US" dirty="0"/>
              <a:t>Each style is triggered into over-use by different factors.  If a person who is normally a COOPERATOR shifts into the role of DIRECTOR when the situation gets more intense or stressful, he or she may be triggered by the need to feel safe, the need to be heard, or the need to be respected. (for example…)</a:t>
            </a:r>
          </a:p>
          <a:p>
            <a:endParaRPr lang="en-US" dirty="0"/>
          </a:p>
          <a:p>
            <a:pPr>
              <a:buFont typeface="Arial" pitchFamily="34" charset="0"/>
              <a:buChar char="•"/>
            </a:pPr>
            <a:r>
              <a:rPr lang="en-US" dirty="0"/>
              <a:t>Looking at the storm shift in your own style, what might be some of the emotional reasons that you shift into that style when the situation becomes more stressful?  What core concerns are at stake?</a:t>
            </a:r>
          </a:p>
          <a:p>
            <a:endParaRPr lang="en-US" dirty="0"/>
          </a:p>
          <a:p>
            <a:pPr>
              <a:buFont typeface="Arial" pitchFamily="34" charset="0"/>
              <a:buChar char="•"/>
            </a:pPr>
            <a:r>
              <a:rPr lang="en-US" dirty="0"/>
              <a:t>What do you need to be mindful of so not to over use your style?</a:t>
            </a:r>
          </a:p>
          <a:p>
            <a:pPr>
              <a:buFont typeface="Arial" pitchFamily="34" charset="0"/>
              <a:buChar char="•"/>
            </a:pPr>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32</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3600" dirty="0">
                <a:solidFill>
                  <a:schemeClr val="accent3"/>
                </a:solidFill>
              </a:rPr>
              <a:t>REFLECTION QUESTION</a:t>
            </a:r>
            <a:r>
              <a:rPr lang="en-US" sz="25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213428"/>
            <a:ext cx="8720714" cy="5145807"/>
          </a:xfrm>
        </p:spPr>
        <p:txBody>
          <a:bodyPr/>
          <a:lstStyle/>
          <a:p>
            <a:r>
              <a:rPr lang="en-US" dirty="0"/>
              <a:t>Take a minute to write down some of the people in your life that you interact with the most.</a:t>
            </a:r>
          </a:p>
          <a:p>
            <a:endParaRPr lang="en-US" dirty="0"/>
          </a:p>
          <a:p>
            <a:r>
              <a:rPr lang="en-US" dirty="0"/>
              <a:t>Then, looking at the different styles, take an educated guess as to what you believe their preferred style is in calm.</a:t>
            </a:r>
          </a:p>
          <a:p>
            <a:endParaRPr lang="en-US" dirty="0"/>
          </a:p>
          <a:p>
            <a:r>
              <a:rPr lang="en-US" dirty="0"/>
              <a:t>Now take an educated guess as to their style in storm.  </a:t>
            </a:r>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33</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7" name="Picture 6" descr="people_prpl_rgb.jpg"/>
          <p:cNvPicPr>
            <a:picLocks noChangeAspect="1"/>
          </p:cNvPicPr>
          <p:nvPr/>
        </p:nvPicPr>
        <p:blipFill>
          <a:blip r:embed="rId2"/>
          <a:stretch>
            <a:fillRect/>
          </a:stretch>
        </p:blipFill>
        <p:spPr>
          <a:xfrm>
            <a:off x="6581775" y="3851563"/>
            <a:ext cx="1842655" cy="232756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2100" y="374649"/>
            <a:ext cx="8732838" cy="5139460"/>
          </a:xfrm>
        </p:spPr>
        <p:txBody>
          <a:bodyPr/>
          <a:lstStyle/>
          <a:p>
            <a:pPr>
              <a:defRPr/>
            </a:pPr>
            <a:br>
              <a:rPr lang="en-US" dirty="0"/>
            </a:br>
            <a:r>
              <a:rPr lang="en-US" dirty="0"/>
              <a:t>10 minute break</a:t>
            </a: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dirty="0"/>
            </a:br>
            <a:br>
              <a:rPr lang="en-US" dirty="0"/>
            </a:br>
            <a:endParaRPr lang="en-US" sz="5400" dirty="0"/>
          </a:p>
        </p:txBody>
      </p:sp>
      <p:pic>
        <p:nvPicPr>
          <p:cNvPr id="3" name="Picture 2" descr="clock_orng_rgb_jpg.jpg"/>
          <p:cNvPicPr>
            <a:picLocks noChangeAspect="1"/>
          </p:cNvPicPr>
          <p:nvPr/>
        </p:nvPicPr>
        <p:blipFill>
          <a:blip r:embed="rId2"/>
          <a:stretch>
            <a:fillRect/>
          </a:stretch>
        </p:blipFill>
        <p:spPr>
          <a:xfrm>
            <a:off x="2763982" y="2355274"/>
            <a:ext cx="3546764" cy="3546764"/>
          </a:xfrm>
          <a:prstGeom prst="round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2100" y="374649"/>
            <a:ext cx="8732838" cy="5139460"/>
          </a:xfrm>
        </p:spPr>
        <p:txBody>
          <a:bodyPr/>
          <a:lstStyle/>
          <a:p>
            <a:pPr>
              <a:defRPr/>
            </a:pPr>
            <a:r>
              <a:rPr lang="en-US" dirty="0"/>
              <a:t>PART Three </a:t>
            </a:r>
            <a:br>
              <a:rPr lang="en-US" dirty="0"/>
            </a:br>
            <a:br>
              <a:rPr lang="en-US" dirty="0"/>
            </a:br>
            <a:br>
              <a:rPr lang="en-US" dirty="0"/>
            </a:br>
            <a:r>
              <a:rPr lang="en-US" sz="6000" dirty="0"/>
              <a:t>conflict </a:t>
            </a:r>
            <a:br>
              <a:rPr lang="en-US" sz="6000" dirty="0"/>
            </a:br>
            <a:r>
              <a:rPr lang="en-US" sz="6000" dirty="0"/>
              <a:t>escalation and management</a:t>
            </a:r>
            <a:br>
              <a:rPr lang="en-US" dirty="0"/>
            </a:br>
            <a:br>
              <a:rPr lang="en-US" dirty="0"/>
            </a:br>
            <a:endParaRPr lang="en-US" sz="5400" dirty="0"/>
          </a:p>
        </p:txBody>
      </p:sp>
      <p:pic>
        <p:nvPicPr>
          <p:cNvPr id="3" name="Picture 2" descr="muscle-memory_red_rgb.jpg"/>
          <p:cNvPicPr>
            <a:picLocks noChangeAspect="1"/>
          </p:cNvPicPr>
          <p:nvPr/>
        </p:nvPicPr>
        <p:blipFill>
          <a:blip r:embed="rId2"/>
          <a:stretch>
            <a:fillRect/>
          </a:stretch>
        </p:blipFill>
        <p:spPr>
          <a:xfrm>
            <a:off x="6590624" y="249382"/>
            <a:ext cx="1898595" cy="3006436"/>
          </a:xfrm>
          <a:prstGeom prst="round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3600" dirty="0">
                <a:solidFill>
                  <a:schemeClr val="accent3"/>
                </a:solidFill>
              </a:rPr>
              <a:t>LEVELS OF CONFLICT</a:t>
            </a:r>
            <a:r>
              <a:rPr lang="en-US" sz="25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213428"/>
            <a:ext cx="8720714" cy="5145807"/>
          </a:xfrm>
        </p:spPr>
        <p:txBody>
          <a:bodyPr/>
          <a:lstStyle/>
          <a:p>
            <a:r>
              <a:rPr lang="en-US" b="1" dirty="0"/>
              <a:t>1. Problem to Solve: </a:t>
            </a:r>
            <a:r>
              <a:rPr lang="en-US" dirty="0"/>
              <a:t>an issue develops that involves the differences between people’s perceptions, interpretations of events, and underlying values.  People are focused on the problem more than the people involved.																																																																																																																														</a:t>
            </a:r>
            <a:r>
              <a:rPr lang="en-US" sz="1200" dirty="0"/>
              <a:t>(Based on Speed Leas work in Moving Your Church Through Conflict, 1985)</a:t>
            </a:r>
            <a:endParaRPr lang="en-US" dirty="0"/>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36</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
        <p:nvSpPr>
          <p:cNvPr id="7" name="Half Frame 6"/>
          <p:cNvSpPr/>
          <p:nvPr/>
        </p:nvSpPr>
        <p:spPr bwMode="auto">
          <a:xfrm>
            <a:off x="637309" y="5181600"/>
            <a:ext cx="1787236" cy="789709"/>
          </a:xfrm>
          <a:prstGeom prst="halfFrame">
            <a:avLst/>
          </a:prstGeom>
          <a:solidFill>
            <a:srgbClr val="9227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1" name="Half Frame 10"/>
          <p:cNvSpPr/>
          <p:nvPr/>
        </p:nvSpPr>
        <p:spPr bwMode="auto">
          <a:xfrm>
            <a:off x="2133600" y="4516582"/>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2" name="Half Frame 11"/>
          <p:cNvSpPr/>
          <p:nvPr/>
        </p:nvSpPr>
        <p:spPr bwMode="auto">
          <a:xfrm>
            <a:off x="3616036" y="3851564"/>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3" name="Half Frame 12"/>
          <p:cNvSpPr/>
          <p:nvPr/>
        </p:nvSpPr>
        <p:spPr bwMode="auto">
          <a:xfrm>
            <a:off x="5140037" y="3172691"/>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4" name="Half Frame 13"/>
          <p:cNvSpPr/>
          <p:nvPr/>
        </p:nvSpPr>
        <p:spPr bwMode="auto">
          <a:xfrm>
            <a:off x="6650181" y="2493819"/>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5" name="TextBox 14"/>
          <p:cNvSpPr txBox="1"/>
          <p:nvPr/>
        </p:nvSpPr>
        <p:spPr>
          <a:xfrm>
            <a:off x="623455" y="4599709"/>
            <a:ext cx="1454727" cy="523220"/>
          </a:xfrm>
          <a:prstGeom prst="rect">
            <a:avLst/>
          </a:prstGeom>
          <a:noFill/>
        </p:spPr>
        <p:txBody>
          <a:bodyPr wrap="square" rtlCol="0">
            <a:spAutoFit/>
          </a:bodyPr>
          <a:lstStyle/>
          <a:p>
            <a:r>
              <a:rPr lang="en-US" sz="1400" dirty="0"/>
              <a:t>PROBLEM TO SOLVE</a:t>
            </a:r>
          </a:p>
        </p:txBody>
      </p:sp>
      <p:sp>
        <p:nvSpPr>
          <p:cNvPr id="16" name="TextBox 15"/>
          <p:cNvSpPr txBox="1"/>
          <p:nvPr/>
        </p:nvSpPr>
        <p:spPr>
          <a:xfrm>
            <a:off x="1925783" y="4184072"/>
            <a:ext cx="1676400" cy="307777"/>
          </a:xfrm>
          <a:prstGeom prst="rect">
            <a:avLst/>
          </a:prstGeom>
          <a:noFill/>
        </p:spPr>
        <p:txBody>
          <a:bodyPr wrap="square" rtlCol="0">
            <a:spAutoFit/>
          </a:bodyPr>
          <a:lstStyle/>
          <a:p>
            <a:r>
              <a:rPr lang="en-US" sz="1400" dirty="0"/>
              <a:t>DISAGREEMENT</a:t>
            </a:r>
          </a:p>
        </p:txBody>
      </p:sp>
      <p:sp>
        <p:nvSpPr>
          <p:cNvPr id="17" name="TextBox 16"/>
          <p:cNvSpPr txBox="1"/>
          <p:nvPr/>
        </p:nvSpPr>
        <p:spPr>
          <a:xfrm>
            <a:off x="3990109" y="3505200"/>
            <a:ext cx="1094509" cy="307777"/>
          </a:xfrm>
          <a:prstGeom prst="rect">
            <a:avLst/>
          </a:prstGeom>
          <a:noFill/>
        </p:spPr>
        <p:txBody>
          <a:bodyPr wrap="square" rtlCol="0">
            <a:spAutoFit/>
          </a:bodyPr>
          <a:lstStyle/>
          <a:p>
            <a:r>
              <a:rPr lang="en-US" sz="1400" dirty="0"/>
              <a:t>CONTEST</a:t>
            </a:r>
          </a:p>
        </p:txBody>
      </p:sp>
      <p:sp>
        <p:nvSpPr>
          <p:cNvPr id="18" name="TextBox 17"/>
          <p:cNvSpPr txBox="1"/>
          <p:nvPr/>
        </p:nvSpPr>
        <p:spPr>
          <a:xfrm>
            <a:off x="5001492" y="2812472"/>
            <a:ext cx="1620980" cy="307777"/>
          </a:xfrm>
          <a:prstGeom prst="rect">
            <a:avLst/>
          </a:prstGeom>
          <a:noFill/>
        </p:spPr>
        <p:txBody>
          <a:bodyPr wrap="square" rtlCol="0">
            <a:spAutoFit/>
          </a:bodyPr>
          <a:lstStyle/>
          <a:p>
            <a:r>
              <a:rPr lang="en-US" sz="1400" dirty="0"/>
              <a:t>  FIGHT/FLIGHT</a:t>
            </a:r>
          </a:p>
        </p:txBody>
      </p:sp>
      <p:sp>
        <p:nvSpPr>
          <p:cNvPr id="19" name="TextBox 18"/>
          <p:cNvSpPr txBox="1"/>
          <p:nvPr/>
        </p:nvSpPr>
        <p:spPr>
          <a:xfrm>
            <a:off x="6719455" y="2133600"/>
            <a:ext cx="1454727" cy="307777"/>
          </a:xfrm>
          <a:prstGeom prst="rect">
            <a:avLst/>
          </a:prstGeom>
          <a:noFill/>
        </p:spPr>
        <p:txBody>
          <a:bodyPr wrap="square" rtlCol="0">
            <a:spAutoFit/>
          </a:bodyPr>
          <a:lstStyle/>
          <a:p>
            <a:r>
              <a:rPr lang="en-US" sz="1400" dirty="0"/>
              <a:t>INTRACTABLE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3600" dirty="0">
                <a:solidFill>
                  <a:schemeClr val="accent3"/>
                </a:solidFill>
              </a:rPr>
              <a:t>LEVELS OF CONFLICT</a:t>
            </a:r>
            <a:r>
              <a:rPr lang="en-US" sz="25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213428"/>
            <a:ext cx="8720714" cy="5145807"/>
          </a:xfrm>
        </p:spPr>
        <p:txBody>
          <a:bodyPr/>
          <a:lstStyle/>
          <a:p>
            <a:r>
              <a:rPr lang="en-US" b="1" dirty="0"/>
              <a:t>2. Disagreement: </a:t>
            </a:r>
            <a:r>
              <a:rPr lang="en-US" dirty="0"/>
              <a:t>The line between problem and people becomes less clear.  People begin to assume the intentions of others and draw conclusions, even without making the effort to gain full understanding of the situation.  Emotional reactions increase.																																																																																																																										</a:t>
            </a:r>
            <a:r>
              <a:rPr lang="en-US" sz="1200" dirty="0"/>
              <a:t>(Based on Speed Leas work in Moving Your Church Through Conflict, 1985)</a:t>
            </a:r>
            <a:endParaRPr lang="en-US" dirty="0"/>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37</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
        <p:nvSpPr>
          <p:cNvPr id="7" name="Half Frame 6"/>
          <p:cNvSpPr/>
          <p:nvPr/>
        </p:nvSpPr>
        <p:spPr bwMode="auto">
          <a:xfrm>
            <a:off x="637309" y="5181600"/>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1" name="Half Frame 10"/>
          <p:cNvSpPr/>
          <p:nvPr/>
        </p:nvSpPr>
        <p:spPr bwMode="auto">
          <a:xfrm>
            <a:off x="2133600" y="4516582"/>
            <a:ext cx="1787236" cy="789709"/>
          </a:xfrm>
          <a:prstGeom prst="halfFrame">
            <a:avLst/>
          </a:prstGeom>
          <a:solidFill>
            <a:srgbClr val="9227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2" name="Half Frame 11"/>
          <p:cNvSpPr/>
          <p:nvPr/>
        </p:nvSpPr>
        <p:spPr bwMode="auto">
          <a:xfrm>
            <a:off x="3616036" y="3851564"/>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3" name="Half Frame 12"/>
          <p:cNvSpPr/>
          <p:nvPr/>
        </p:nvSpPr>
        <p:spPr bwMode="auto">
          <a:xfrm>
            <a:off x="5140037" y="3172691"/>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4" name="Half Frame 13"/>
          <p:cNvSpPr/>
          <p:nvPr/>
        </p:nvSpPr>
        <p:spPr bwMode="auto">
          <a:xfrm>
            <a:off x="6650181" y="2493819"/>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5" name="TextBox 14"/>
          <p:cNvSpPr txBox="1"/>
          <p:nvPr/>
        </p:nvSpPr>
        <p:spPr>
          <a:xfrm>
            <a:off x="623455" y="4599709"/>
            <a:ext cx="1454727" cy="523220"/>
          </a:xfrm>
          <a:prstGeom prst="rect">
            <a:avLst/>
          </a:prstGeom>
          <a:noFill/>
        </p:spPr>
        <p:txBody>
          <a:bodyPr wrap="square" rtlCol="0">
            <a:spAutoFit/>
          </a:bodyPr>
          <a:lstStyle/>
          <a:p>
            <a:r>
              <a:rPr lang="en-US" sz="1400" dirty="0"/>
              <a:t>PROBLEM TO SOLVE</a:t>
            </a:r>
          </a:p>
        </p:txBody>
      </p:sp>
      <p:sp>
        <p:nvSpPr>
          <p:cNvPr id="16" name="TextBox 15"/>
          <p:cNvSpPr txBox="1"/>
          <p:nvPr/>
        </p:nvSpPr>
        <p:spPr>
          <a:xfrm>
            <a:off x="1925783" y="4184072"/>
            <a:ext cx="1676400" cy="307777"/>
          </a:xfrm>
          <a:prstGeom prst="rect">
            <a:avLst/>
          </a:prstGeom>
          <a:noFill/>
        </p:spPr>
        <p:txBody>
          <a:bodyPr wrap="square" rtlCol="0">
            <a:spAutoFit/>
          </a:bodyPr>
          <a:lstStyle/>
          <a:p>
            <a:r>
              <a:rPr lang="en-US" sz="1400" dirty="0"/>
              <a:t>DISAGREEMENT</a:t>
            </a:r>
          </a:p>
        </p:txBody>
      </p:sp>
      <p:sp>
        <p:nvSpPr>
          <p:cNvPr id="17" name="TextBox 16"/>
          <p:cNvSpPr txBox="1"/>
          <p:nvPr/>
        </p:nvSpPr>
        <p:spPr>
          <a:xfrm>
            <a:off x="3990109" y="3505200"/>
            <a:ext cx="1094509" cy="307777"/>
          </a:xfrm>
          <a:prstGeom prst="rect">
            <a:avLst/>
          </a:prstGeom>
          <a:noFill/>
        </p:spPr>
        <p:txBody>
          <a:bodyPr wrap="square" rtlCol="0">
            <a:spAutoFit/>
          </a:bodyPr>
          <a:lstStyle/>
          <a:p>
            <a:r>
              <a:rPr lang="en-US" sz="1400" dirty="0"/>
              <a:t>CONTEST</a:t>
            </a:r>
          </a:p>
        </p:txBody>
      </p:sp>
      <p:sp>
        <p:nvSpPr>
          <p:cNvPr id="18" name="TextBox 17"/>
          <p:cNvSpPr txBox="1"/>
          <p:nvPr/>
        </p:nvSpPr>
        <p:spPr>
          <a:xfrm>
            <a:off x="5001492" y="2812472"/>
            <a:ext cx="1620980" cy="307777"/>
          </a:xfrm>
          <a:prstGeom prst="rect">
            <a:avLst/>
          </a:prstGeom>
          <a:noFill/>
        </p:spPr>
        <p:txBody>
          <a:bodyPr wrap="square" rtlCol="0">
            <a:spAutoFit/>
          </a:bodyPr>
          <a:lstStyle/>
          <a:p>
            <a:r>
              <a:rPr lang="en-US" sz="1400" dirty="0"/>
              <a:t>  FIGHT/FLIGHT</a:t>
            </a:r>
          </a:p>
        </p:txBody>
      </p:sp>
      <p:sp>
        <p:nvSpPr>
          <p:cNvPr id="19" name="TextBox 18"/>
          <p:cNvSpPr txBox="1"/>
          <p:nvPr/>
        </p:nvSpPr>
        <p:spPr>
          <a:xfrm>
            <a:off x="6719455" y="2133600"/>
            <a:ext cx="1454727" cy="307777"/>
          </a:xfrm>
          <a:prstGeom prst="rect">
            <a:avLst/>
          </a:prstGeom>
          <a:noFill/>
        </p:spPr>
        <p:txBody>
          <a:bodyPr wrap="square" rtlCol="0">
            <a:spAutoFit/>
          </a:bodyPr>
          <a:lstStyle/>
          <a:p>
            <a:r>
              <a:rPr lang="en-US" sz="1400" dirty="0"/>
              <a:t>INTRACTABLE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3600" dirty="0">
                <a:solidFill>
                  <a:schemeClr val="accent3"/>
                </a:solidFill>
              </a:rPr>
              <a:t>LEVELS OF CONFLICT</a:t>
            </a:r>
            <a:r>
              <a:rPr lang="en-US" sz="25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914400"/>
            <a:ext cx="8720714" cy="5444835"/>
          </a:xfrm>
        </p:spPr>
        <p:txBody>
          <a:bodyPr/>
          <a:lstStyle/>
          <a:p>
            <a:r>
              <a:rPr lang="en-US" b="1" dirty="0"/>
              <a:t>3. Contest: </a:t>
            </a:r>
            <a:r>
              <a:rPr lang="en-US" dirty="0"/>
              <a:t>The original problem begins to become distorted as the people involved use personal attacks, demonization (seeing others as having evil intentions), moralism (other side is entirely at fault), and win/ lose thinking (there is no win/win solution that you want to consider).  People move away from collaboration and compromise and use persuasion, arguing, and blame.  Emotions are high.																																																																																																																	</a:t>
            </a:r>
            <a:r>
              <a:rPr lang="en-US" sz="1200" dirty="0"/>
              <a:t>(Based on Speed Leas work in Moving Your Church Through Conflict, 1985)</a:t>
            </a:r>
            <a:endParaRPr lang="en-US" dirty="0"/>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38</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
        <p:nvSpPr>
          <p:cNvPr id="7" name="Half Frame 6"/>
          <p:cNvSpPr/>
          <p:nvPr/>
        </p:nvSpPr>
        <p:spPr bwMode="auto">
          <a:xfrm>
            <a:off x="457200" y="5486400"/>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1" name="Half Frame 10"/>
          <p:cNvSpPr/>
          <p:nvPr/>
        </p:nvSpPr>
        <p:spPr bwMode="auto">
          <a:xfrm>
            <a:off x="1953491" y="4821382"/>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2" name="Half Frame 11"/>
          <p:cNvSpPr/>
          <p:nvPr/>
        </p:nvSpPr>
        <p:spPr bwMode="auto">
          <a:xfrm>
            <a:off x="3449781" y="4156364"/>
            <a:ext cx="1787236" cy="789709"/>
          </a:xfrm>
          <a:prstGeom prst="halfFrame">
            <a:avLst/>
          </a:prstGeom>
          <a:solidFill>
            <a:srgbClr val="9227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3" name="Half Frame 12"/>
          <p:cNvSpPr/>
          <p:nvPr/>
        </p:nvSpPr>
        <p:spPr bwMode="auto">
          <a:xfrm>
            <a:off x="4959928" y="3477491"/>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4" name="Half Frame 13"/>
          <p:cNvSpPr/>
          <p:nvPr/>
        </p:nvSpPr>
        <p:spPr bwMode="auto">
          <a:xfrm>
            <a:off x="6456217" y="2812473"/>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5" name="TextBox 14"/>
          <p:cNvSpPr txBox="1"/>
          <p:nvPr/>
        </p:nvSpPr>
        <p:spPr>
          <a:xfrm>
            <a:off x="471055" y="4932218"/>
            <a:ext cx="1454727" cy="523220"/>
          </a:xfrm>
          <a:prstGeom prst="rect">
            <a:avLst/>
          </a:prstGeom>
          <a:noFill/>
        </p:spPr>
        <p:txBody>
          <a:bodyPr wrap="square" rtlCol="0">
            <a:spAutoFit/>
          </a:bodyPr>
          <a:lstStyle/>
          <a:p>
            <a:r>
              <a:rPr lang="en-US" sz="1400" dirty="0"/>
              <a:t>PROBLEM TO SOLVE</a:t>
            </a:r>
          </a:p>
        </p:txBody>
      </p:sp>
      <p:sp>
        <p:nvSpPr>
          <p:cNvPr id="16" name="TextBox 15"/>
          <p:cNvSpPr txBox="1"/>
          <p:nvPr/>
        </p:nvSpPr>
        <p:spPr>
          <a:xfrm>
            <a:off x="1745674" y="4475018"/>
            <a:ext cx="1676400" cy="307777"/>
          </a:xfrm>
          <a:prstGeom prst="rect">
            <a:avLst/>
          </a:prstGeom>
          <a:noFill/>
        </p:spPr>
        <p:txBody>
          <a:bodyPr wrap="square" rtlCol="0">
            <a:spAutoFit/>
          </a:bodyPr>
          <a:lstStyle/>
          <a:p>
            <a:r>
              <a:rPr lang="en-US" sz="1400" dirty="0"/>
              <a:t>DISAGREEMENT</a:t>
            </a:r>
          </a:p>
        </p:txBody>
      </p:sp>
      <p:sp>
        <p:nvSpPr>
          <p:cNvPr id="17" name="TextBox 16"/>
          <p:cNvSpPr txBox="1"/>
          <p:nvPr/>
        </p:nvSpPr>
        <p:spPr>
          <a:xfrm>
            <a:off x="3740727" y="3796145"/>
            <a:ext cx="1094509" cy="307777"/>
          </a:xfrm>
          <a:prstGeom prst="rect">
            <a:avLst/>
          </a:prstGeom>
          <a:noFill/>
        </p:spPr>
        <p:txBody>
          <a:bodyPr wrap="square" rtlCol="0">
            <a:spAutoFit/>
          </a:bodyPr>
          <a:lstStyle/>
          <a:p>
            <a:r>
              <a:rPr lang="en-US" sz="1400" dirty="0"/>
              <a:t>CONTEST</a:t>
            </a:r>
          </a:p>
        </p:txBody>
      </p:sp>
      <p:sp>
        <p:nvSpPr>
          <p:cNvPr id="18" name="TextBox 17"/>
          <p:cNvSpPr txBox="1"/>
          <p:nvPr/>
        </p:nvSpPr>
        <p:spPr>
          <a:xfrm>
            <a:off x="4807528" y="3144981"/>
            <a:ext cx="1620980" cy="307777"/>
          </a:xfrm>
          <a:prstGeom prst="rect">
            <a:avLst/>
          </a:prstGeom>
          <a:noFill/>
        </p:spPr>
        <p:txBody>
          <a:bodyPr wrap="square" rtlCol="0">
            <a:spAutoFit/>
          </a:bodyPr>
          <a:lstStyle/>
          <a:p>
            <a:r>
              <a:rPr lang="en-US" sz="1400" dirty="0"/>
              <a:t>  FIGHT/FLIGHT</a:t>
            </a:r>
          </a:p>
        </p:txBody>
      </p:sp>
      <p:sp>
        <p:nvSpPr>
          <p:cNvPr id="19" name="TextBox 18"/>
          <p:cNvSpPr txBox="1"/>
          <p:nvPr/>
        </p:nvSpPr>
        <p:spPr>
          <a:xfrm>
            <a:off x="6553200" y="2452255"/>
            <a:ext cx="1454727" cy="307777"/>
          </a:xfrm>
          <a:prstGeom prst="rect">
            <a:avLst/>
          </a:prstGeom>
          <a:noFill/>
        </p:spPr>
        <p:txBody>
          <a:bodyPr wrap="square" rtlCol="0">
            <a:spAutoFit/>
          </a:bodyPr>
          <a:lstStyle/>
          <a:p>
            <a:r>
              <a:rPr lang="en-US" sz="1400" dirty="0"/>
              <a:t>INTRACTABLE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3600" dirty="0">
                <a:solidFill>
                  <a:schemeClr val="accent3"/>
                </a:solidFill>
              </a:rPr>
              <a:t>LEVELS OF CONFLICT</a:t>
            </a:r>
            <a:r>
              <a:rPr lang="en-US" sz="25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914400"/>
            <a:ext cx="8720714" cy="5444835"/>
          </a:xfrm>
        </p:spPr>
        <p:txBody>
          <a:bodyPr/>
          <a:lstStyle/>
          <a:p>
            <a:r>
              <a:rPr lang="en-US" b="1" dirty="0"/>
              <a:t>4. Fight or Flight: </a:t>
            </a:r>
            <a:r>
              <a:rPr lang="en-US" dirty="0"/>
              <a:t>The people involved are totally divided.  Communication is breaking down, and the talk turns to principles rather than the problems.  People “dig in” and either prepare for a fight or disengage from dialogue and “flee”, a form of avoidance.  The sole purpose of fighting is to win and seek justice.  The purpose of fleeing is to disengage and deprive the other side of a solution.																																																																																																																	</a:t>
            </a:r>
            <a:r>
              <a:rPr lang="en-US" sz="1200" dirty="0"/>
              <a:t>(Based on Speed Leas work in Moving Your Church Through Conflict, 1985)</a:t>
            </a:r>
            <a:endParaRPr lang="en-US" dirty="0"/>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39</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
        <p:nvSpPr>
          <p:cNvPr id="7" name="Half Frame 6"/>
          <p:cNvSpPr/>
          <p:nvPr/>
        </p:nvSpPr>
        <p:spPr bwMode="auto">
          <a:xfrm>
            <a:off x="457200" y="5486400"/>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1" name="Half Frame 10"/>
          <p:cNvSpPr/>
          <p:nvPr/>
        </p:nvSpPr>
        <p:spPr bwMode="auto">
          <a:xfrm>
            <a:off x="1953491" y="4821382"/>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2" name="Half Frame 11"/>
          <p:cNvSpPr/>
          <p:nvPr/>
        </p:nvSpPr>
        <p:spPr bwMode="auto">
          <a:xfrm>
            <a:off x="3449781" y="4156364"/>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3" name="Half Frame 12"/>
          <p:cNvSpPr/>
          <p:nvPr/>
        </p:nvSpPr>
        <p:spPr bwMode="auto">
          <a:xfrm>
            <a:off x="4959928" y="3477491"/>
            <a:ext cx="1787236" cy="789709"/>
          </a:xfrm>
          <a:prstGeom prst="halfFrame">
            <a:avLst/>
          </a:prstGeom>
          <a:solidFill>
            <a:srgbClr val="9227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4" name="Half Frame 13"/>
          <p:cNvSpPr/>
          <p:nvPr/>
        </p:nvSpPr>
        <p:spPr bwMode="auto">
          <a:xfrm>
            <a:off x="6456217" y="2812473"/>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5" name="TextBox 14"/>
          <p:cNvSpPr txBox="1"/>
          <p:nvPr/>
        </p:nvSpPr>
        <p:spPr>
          <a:xfrm>
            <a:off x="471055" y="4932218"/>
            <a:ext cx="1454727" cy="523220"/>
          </a:xfrm>
          <a:prstGeom prst="rect">
            <a:avLst/>
          </a:prstGeom>
          <a:noFill/>
        </p:spPr>
        <p:txBody>
          <a:bodyPr wrap="square" rtlCol="0">
            <a:spAutoFit/>
          </a:bodyPr>
          <a:lstStyle/>
          <a:p>
            <a:r>
              <a:rPr lang="en-US" sz="1400" dirty="0"/>
              <a:t>PROBLEM TO SOLVE</a:t>
            </a:r>
          </a:p>
        </p:txBody>
      </p:sp>
      <p:sp>
        <p:nvSpPr>
          <p:cNvPr id="16" name="TextBox 15"/>
          <p:cNvSpPr txBox="1"/>
          <p:nvPr/>
        </p:nvSpPr>
        <p:spPr>
          <a:xfrm>
            <a:off x="1745674" y="4475018"/>
            <a:ext cx="1676400" cy="307777"/>
          </a:xfrm>
          <a:prstGeom prst="rect">
            <a:avLst/>
          </a:prstGeom>
          <a:noFill/>
        </p:spPr>
        <p:txBody>
          <a:bodyPr wrap="square" rtlCol="0">
            <a:spAutoFit/>
          </a:bodyPr>
          <a:lstStyle/>
          <a:p>
            <a:r>
              <a:rPr lang="en-US" sz="1400" dirty="0"/>
              <a:t>DISAGREEMENT</a:t>
            </a:r>
          </a:p>
        </p:txBody>
      </p:sp>
      <p:sp>
        <p:nvSpPr>
          <p:cNvPr id="17" name="TextBox 16"/>
          <p:cNvSpPr txBox="1"/>
          <p:nvPr/>
        </p:nvSpPr>
        <p:spPr>
          <a:xfrm>
            <a:off x="3740727" y="3796145"/>
            <a:ext cx="1094509" cy="307777"/>
          </a:xfrm>
          <a:prstGeom prst="rect">
            <a:avLst/>
          </a:prstGeom>
          <a:noFill/>
        </p:spPr>
        <p:txBody>
          <a:bodyPr wrap="square" rtlCol="0">
            <a:spAutoFit/>
          </a:bodyPr>
          <a:lstStyle/>
          <a:p>
            <a:r>
              <a:rPr lang="en-US" sz="1400" dirty="0"/>
              <a:t>CONTEST</a:t>
            </a:r>
          </a:p>
        </p:txBody>
      </p:sp>
      <p:sp>
        <p:nvSpPr>
          <p:cNvPr id="18" name="TextBox 17"/>
          <p:cNvSpPr txBox="1"/>
          <p:nvPr/>
        </p:nvSpPr>
        <p:spPr>
          <a:xfrm>
            <a:off x="4807528" y="3144981"/>
            <a:ext cx="1620980" cy="307777"/>
          </a:xfrm>
          <a:prstGeom prst="rect">
            <a:avLst/>
          </a:prstGeom>
          <a:noFill/>
        </p:spPr>
        <p:txBody>
          <a:bodyPr wrap="square" rtlCol="0">
            <a:spAutoFit/>
          </a:bodyPr>
          <a:lstStyle/>
          <a:p>
            <a:r>
              <a:rPr lang="en-US" sz="1400" dirty="0"/>
              <a:t>  FIGHT/FLIGHT</a:t>
            </a:r>
          </a:p>
        </p:txBody>
      </p:sp>
      <p:sp>
        <p:nvSpPr>
          <p:cNvPr id="19" name="TextBox 18"/>
          <p:cNvSpPr txBox="1"/>
          <p:nvPr/>
        </p:nvSpPr>
        <p:spPr>
          <a:xfrm>
            <a:off x="6553200" y="2452255"/>
            <a:ext cx="1454727" cy="307777"/>
          </a:xfrm>
          <a:prstGeom prst="rect">
            <a:avLst/>
          </a:prstGeom>
          <a:noFill/>
        </p:spPr>
        <p:txBody>
          <a:bodyPr wrap="square" rtlCol="0">
            <a:spAutoFit/>
          </a:bodyPr>
          <a:lstStyle/>
          <a:p>
            <a:r>
              <a:rPr lang="en-US" sz="1400" dirty="0"/>
              <a:t>INTRACTABLE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z="4000" dirty="0">
                <a:solidFill>
                  <a:schemeClr val="accent3"/>
                </a:solidFill>
              </a:rPr>
              <a:t>LEARNING HOW TO TALK ABOUT CONFLICT</a:t>
            </a:r>
          </a:p>
        </p:txBody>
      </p:sp>
      <p:sp>
        <p:nvSpPr>
          <p:cNvPr id="99331" name="Content Placeholder 6"/>
          <p:cNvSpPr>
            <a:spLocks noGrp="1"/>
          </p:cNvSpPr>
          <p:nvPr>
            <p:ph idx="1"/>
          </p:nvPr>
        </p:nvSpPr>
        <p:spPr>
          <a:xfrm>
            <a:off x="354013" y="1739899"/>
            <a:ext cx="8623732" cy="4577773"/>
          </a:xfrm>
        </p:spPr>
        <p:txBody>
          <a:bodyPr/>
          <a:lstStyle/>
          <a:p>
            <a:r>
              <a:rPr lang="en-US" sz="2400" b="1" dirty="0"/>
              <a:t>Conflict is:</a:t>
            </a:r>
          </a:p>
          <a:p>
            <a:r>
              <a:rPr lang="en-US" dirty="0"/>
              <a:t>Any situation in which your </a:t>
            </a:r>
            <a:r>
              <a:rPr lang="en-US" b="1" dirty="0"/>
              <a:t>desires</a:t>
            </a:r>
            <a:r>
              <a:rPr lang="en-US" dirty="0"/>
              <a:t> differ from those of another person</a:t>
            </a:r>
          </a:p>
          <a:p>
            <a:endParaRPr lang="en-US" dirty="0"/>
          </a:p>
          <a:p>
            <a:endParaRPr lang="en-US" dirty="0"/>
          </a:p>
          <a:p>
            <a:r>
              <a:rPr lang="en-US" dirty="0"/>
              <a:t>		     a strong </a:t>
            </a:r>
            <a:r>
              <a:rPr lang="en-US" b="1" dirty="0"/>
              <a:t>feeling</a:t>
            </a:r>
            <a:r>
              <a:rPr lang="en-US" dirty="0"/>
              <a:t> of wanting</a:t>
            </a:r>
          </a:p>
          <a:p>
            <a:endParaRPr lang="en-US" dirty="0"/>
          </a:p>
          <a:p>
            <a:endParaRPr lang="en-US" dirty="0"/>
          </a:p>
          <a:p>
            <a:r>
              <a:rPr lang="en-US" dirty="0"/>
              <a:t>		    an emotional state or reaction</a:t>
            </a:r>
          </a:p>
          <a:p>
            <a:endParaRPr lang="en-US" dirty="0"/>
          </a:p>
          <a:p>
            <a:r>
              <a:rPr lang="en-US" dirty="0"/>
              <a:t>Conflict involves our deepest desires and emotions.</a:t>
            </a:r>
          </a:p>
          <a:p>
            <a:r>
              <a:rPr lang="en-US" sz="1200" dirty="0"/>
              <a:t>(Adapted from Thomas-Kilmann Conflict Mode Instrument)</a:t>
            </a:r>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cxnSp>
        <p:nvCxnSpPr>
          <p:cNvPr id="8" name="Straight Arrow Connector 7"/>
          <p:cNvCxnSpPr/>
          <p:nvPr/>
        </p:nvCxnSpPr>
        <p:spPr bwMode="auto">
          <a:xfrm>
            <a:off x="4087091" y="2646218"/>
            <a:ext cx="0" cy="7204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4100945" y="3906982"/>
            <a:ext cx="0" cy="6927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3600" dirty="0">
                <a:solidFill>
                  <a:schemeClr val="accent3"/>
                </a:solidFill>
              </a:rPr>
              <a:t>LEVELS OF CONFLICT</a:t>
            </a:r>
            <a:r>
              <a:rPr lang="en-US" sz="25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914400"/>
            <a:ext cx="8720714" cy="5444835"/>
          </a:xfrm>
        </p:spPr>
        <p:txBody>
          <a:bodyPr/>
          <a:lstStyle/>
          <a:p>
            <a:r>
              <a:rPr lang="en-US" b="1" dirty="0"/>
              <a:t>5. Intractable: </a:t>
            </a:r>
            <a:r>
              <a:rPr lang="en-US" dirty="0"/>
              <a:t>The people involved and the conflict become unmanageable.  People resort to “self-help” which could mean violence, protest, or other destructive measures.  The parties have totally demonized or dehumanized each other.  The damage at this level of conflict makes it impossible to return the relationship to its former state, even if reconciliation does take place.																																																																																																																	</a:t>
            </a:r>
            <a:r>
              <a:rPr lang="en-US" sz="1200" dirty="0"/>
              <a:t>(Based on Speed Leas work in Moving Your Church Through Conflict, 1985)</a:t>
            </a:r>
            <a:endParaRPr lang="en-US" dirty="0"/>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40</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
        <p:nvSpPr>
          <p:cNvPr id="7" name="Half Frame 6"/>
          <p:cNvSpPr/>
          <p:nvPr/>
        </p:nvSpPr>
        <p:spPr bwMode="auto">
          <a:xfrm>
            <a:off x="457200" y="5486400"/>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1" name="Half Frame 10"/>
          <p:cNvSpPr/>
          <p:nvPr/>
        </p:nvSpPr>
        <p:spPr bwMode="auto">
          <a:xfrm>
            <a:off x="1953491" y="4821382"/>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2" name="Half Frame 11"/>
          <p:cNvSpPr/>
          <p:nvPr/>
        </p:nvSpPr>
        <p:spPr bwMode="auto">
          <a:xfrm>
            <a:off x="3449781" y="4156364"/>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3" name="Half Frame 12"/>
          <p:cNvSpPr/>
          <p:nvPr/>
        </p:nvSpPr>
        <p:spPr bwMode="auto">
          <a:xfrm>
            <a:off x="4959928" y="3477491"/>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4" name="Half Frame 13"/>
          <p:cNvSpPr/>
          <p:nvPr/>
        </p:nvSpPr>
        <p:spPr bwMode="auto">
          <a:xfrm>
            <a:off x="6456217" y="2812473"/>
            <a:ext cx="1787236" cy="789709"/>
          </a:xfrm>
          <a:prstGeom prst="halfFrame">
            <a:avLst/>
          </a:prstGeom>
          <a:solidFill>
            <a:srgbClr val="9227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5" name="TextBox 14"/>
          <p:cNvSpPr txBox="1"/>
          <p:nvPr/>
        </p:nvSpPr>
        <p:spPr>
          <a:xfrm>
            <a:off x="471055" y="4932218"/>
            <a:ext cx="1454727" cy="523220"/>
          </a:xfrm>
          <a:prstGeom prst="rect">
            <a:avLst/>
          </a:prstGeom>
          <a:noFill/>
        </p:spPr>
        <p:txBody>
          <a:bodyPr wrap="square" rtlCol="0">
            <a:spAutoFit/>
          </a:bodyPr>
          <a:lstStyle/>
          <a:p>
            <a:r>
              <a:rPr lang="en-US" sz="1400" dirty="0"/>
              <a:t>PROBLEM TO SOLVE</a:t>
            </a:r>
          </a:p>
        </p:txBody>
      </p:sp>
      <p:sp>
        <p:nvSpPr>
          <p:cNvPr id="16" name="TextBox 15"/>
          <p:cNvSpPr txBox="1"/>
          <p:nvPr/>
        </p:nvSpPr>
        <p:spPr>
          <a:xfrm>
            <a:off x="1745674" y="4475018"/>
            <a:ext cx="1676400" cy="307777"/>
          </a:xfrm>
          <a:prstGeom prst="rect">
            <a:avLst/>
          </a:prstGeom>
          <a:noFill/>
        </p:spPr>
        <p:txBody>
          <a:bodyPr wrap="square" rtlCol="0">
            <a:spAutoFit/>
          </a:bodyPr>
          <a:lstStyle/>
          <a:p>
            <a:r>
              <a:rPr lang="en-US" sz="1400" dirty="0"/>
              <a:t>DISAGREEMENT</a:t>
            </a:r>
          </a:p>
        </p:txBody>
      </p:sp>
      <p:sp>
        <p:nvSpPr>
          <p:cNvPr id="17" name="TextBox 16"/>
          <p:cNvSpPr txBox="1"/>
          <p:nvPr/>
        </p:nvSpPr>
        <p:spPr>
          <a:xfrm>
            <a:off x="3740727" y="3796145"/>
            <a:ext cx="1094509" cy="307777"/>
          </a:xfrm>
          <a:prstGeom prst="rect">
            <a:avLst/>
          </a:prstGeom>
          <a:noFill/>
        </p:spPr>
        <p:txBody>
          <a:bodyPr wrap="square" rtlCol="0">
            <a:spAutoFit/>
          </a:bodyPr>
          <a:lstStyle/>
          <a:p>
            <a:r>
              <a:rPr lang="en-US" sz="1400" dirty="0"/>
              <a:t>CONTEST</a:t>
            </a:r>
          </a:p>
        </p:txBody>
      </p:sp>
      <p:sp>
        <p:nvSpPr>
          <p:cNvPr id="18" name="TextBox 17"/>
          <p:cNvSpPr txBox="1"/>
          <p:nvPr/>
        </p:nvSpPr>
        <p:spPr>
          <a:xfrm>
            <a:off x="4807528" y="3144981"/>
            <a:ext cx="1620980" cy="307777"/>
          </a:xfrm>
          <a:prstGeom prst="rect">
            <a:avLst/>
          </a:prstGeom>
          <a:noFill/>
        </p:spPr>
        <p:txBody>
          <a:bodyPr wrap="square" rtlCol="0">
            <a:spAutoFit/>
          </a:bodyPr>
          <a:lstStyle/>
          <a:p>
            <a:r>
              <a:rPr lang="en-US" sz="1400" dirty="0"/>
              <a:t>  FIGHT/FLIGHT</a:t>
            </a:r>
          </a:p>
        </p:txBody>
      </p:sp>
      <p:sp>
        <p:nvSpPr>
          <p:cNvPr id="19" name="TextBox 18"/>
          <p:cNvSpPr txBox="1"/>
          <p:nvPr/>
        </p:nvSpPr>
        <p:spPr>
          <a:xfrm>
            <a:off x="6553200" y="2452255"/>
            <a:ext cx="1454727" cy="307777"/>
          </a:xfrm>
          <a:prstGeom prst="rect">
            <a:avLst/>
          </a:prstGeom>
          <a:noFill/>
        </p:spPr>
        <p:txBody>
          <a:bodyPr wrap="square" rtlCol="0">
            <a:spAutoFit/>
          </a:bodyPr>
          <a:lstStyle/>
          <a:p>
            <a:r>
              <a:rPr lang="en-US" sz="1400" dirty="0"/>
              <a:t>INTRACTABLE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3600" dirty="0">
                <a:solidFill>
                  <a:schemeClr val="accent3"/>
                </a:solidFill>
              </a:rPr>
              <a:t>DISCUSSION</a:t>
            </a:r>
            <a:r>
              <a:rPr lang="en-US" sz="3600" dirty="0">
                <a:solidFill>
                  <a:srgbClr val="C6168D"/>
                </a:solidFill>
              </a:rPr>
              <a:t>: conflict levels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213428"/>
            <a:ext cx="8720714" cy="5145807"/>
          </a:xfrm>
        </p:spPr>
        <p:txBody>
          <a:bodyPr/>
          <a:lstStyle/>
          <a:p>
            <a:endParaRPr lang="en-US" dirty="0"/>
          </a:p>
          <a:p>
            <a:endParaRPr lang="en-US" dirty="0"/>
          </a:p>
          <a:p>
            <a:r>
              <a:rPr lang="en-US" dirty="0"/>
              <a:t>Looking back at the scenarios that we discussed earlier, can you assess the level of conflict for each situation? </a:t>
            </a:r>
          </a:p>
          <a:p>
            <a:r>
              <a:rPr lang="en-US" dirty="0"/>
              <a:t>At what level are you entering the conflict?</a:t>
            </a:r>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41</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7" name="Picture 6" descr="lightbulb_blu_rgb_jpg.jpg"/>
          <p:cNvPicPr>
            <a:picLocks noChangeAspect="1"/>
          </p:cNvPicPr>
          <p:nvPr/>
        </p:nvPicPr>
        <p:blipFill>
          <a:blip r:embed="rId2"/>
          <a:stretch>
            <a:fillRect/>
          </a:stretch>
        </p:blipFill>
        <p:spPr>
          <a:xfrm>
            <a:off x="5770418" y="3006437"/>
            <a:ext cx="2473036" cy="247303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3600" dirty="0">
                <a:solidFill>
                  <a:schemeClr val="accent3"/>
                </a:solidFill>
              </a:rPr>
              <a:t>LEVELS OF CONFLICT</a:t>
            </a:r>
            <a:r>
              <a:rPr lang="en-US" sz="25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213428"/>
            <a:ext cx="8720714" cy="5145807"/>
          </a:xfrm>
        </p:spPr>
        <p:txBody>
          <a:bodyPr/>
          <a:lstStyle/>
          <a:p>
            <a:r>
              <a:rPr lang="en-US" b="1" dirty="0"/>
              <a:t>					</a:t>
            </a:r>
            <a:r>
              <a:rPr lang="en-US" dirty="0"/>
              <a:t>																																																																																																																																												</a:t>
            </a:r>
            <a:r>
              <a:rPr lang="en-US" sz="1200" dirty="0"/>
              <a:t>(Based on Speed Leas work in Moving Your Church Through Conflict, 1985)</a:t>
            </a:r>
            <a:endParaRPr lang="en-US" dirty="0"/>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42</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
        <p:nvSpPr>
          <p:cNvPr id="7" name="Half Frame 6"/>
          <p:cNvSpPr/>
          <p:nvPr/>
        </p:nvSpPr>
        <p:spPr bwMode="auto">
          <a:xfrm>
            <a:off x="637309" y="5181600"/>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1" name="Half Frame 10"/>
          <p:cNvSpPr/>
          <p:nvPr/>
        </p:nvSpPr>
        <p:spPr bwMode="auto">
          <a:xfrm>
            <a:off x="2133600" y="4516582"/>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2" name="Half Frame 11"/>
          <p:cNvSpPr/>
          <p:nvPr/>
        </p:nvSpPr>
        <p:spPr bwMode="auto">
          <a:xfrm>
            <a:off x="3616036" y="3851564"/>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3" name="Half Frame 12"/>
          <p:cNvSpPr/>
          <p:nvPr/>
        </p:nvSpPr>
        <p:spPr bwMode="auto">
          <a:xfrm>
            <a:off x="5140037" y="3172691"/>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4" name="Half Frame 13"/>
          <p:cNvSpPr/>
          <p:nvPr/>
        </p:nvSpPr>
        <p:spPr bwMode="auto">
          <a:xfrm>
            <a:off x="6650181" y="2493819"/>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5" name="TextBox 14"/>
          <p:cNvSpPr txBox="1"/>
          <p:nvPr/>
        </p:nvSpPr>
        <p:spPr>
          <a:xfrm>
            <a:off x="623455" y="4599709"/>
            <a:ext cx="1454727" cy="523220"/>
          </a:xfrm>
          <a:prstGeom prst="rect">
            <a:avLst/>
          </a:prstGeom>
          <a:noFill/>
        </p:spPr>
        <p:txBody>
          <a:bodyPr wrap="square" rtlCol="0">
            <a:spAutoFit/>
          </a:bodyPr>
          <a:lstStyle/>
          <a:p>
            <a:r>
              <a:rPr lang="en-US" sz="1400" dirty="0"/>
              <a:t>PROBLEM TO SOLVE</a:t>
            </a:r>
          </a:p>
        </p:txBody>
      </p:sp>
      <p:sp>
        <p:nvSpPr>
          <p:cNvPr id="16" name="TextBox 15"/>
          <p:cNvSpPr txBox="1"/>
          <p:nvPr/>
        </p:nvSpPr>
        <p:spPr>
          <a:xfrm>
            <a:off x="1925783" y="4184072"/>
            <a:ext cx="1676400" cy="307777"/>
          </a:xfrm>
          <a:prstGeom prst="rect">
            <a:avLst/>
          </a:prstGeom>
          <a:noFill/>
        </p:spPr>
        <p:txBody>
          <a:bodyPr wrap="square" rtlCol="0">
            <a:spAutoFit/>
          </a:bodyPr>
          <a:lstStyle/>
          <a:p>
            <a:r>
              <a:rPr lang="en-US" sz="1400" dirty="0"/>
              <a:t>DISAGREEMENT</a:t>
            </a:r>
          </a:p>
        </p:txBody>
      </p:sp>
      <p:sp>
        <p:nvSpPr>
          <p:cNvPr id="17" name="TextBox 16"/>
          <p:cNvSpPr txBox="1"/>
          <p:nvPr/>
        </p:nvSpPr>
        <p:spPr>
          <a:xfrm>
            <a:off x="3990109" y="3505200"/>
            <a:ext cx="1094509" cy="307777"/>
          </a:xfrm>
          <a:prstGeom prst="rect">
            <a:avLst/>
          </a:prstGeom>
          <a:noFill/>
        </p:spPr>
        <p:txBody>
          <a:bodyPr wrap="square" rtlCol="0">
            <a:spAutoFit/>
          </a:bodyPr>
          <a:lstStyle/>
          <a:p>
            <a:r>
              <a:rPr lang="en-US" sz="1400" dirty="0"/>
              <a:t>CONTEST</a:t>
            </a:r>
          </a:p>
        </p:txBody>
      </p:sp>
      <p:sp>
        <p:nvSpPr>
          <p:cNvPr id="18" name="TextBox 17"/>
          <p:cNvSpPr txBox="1"/>
          <p:nvPr/>
        </p:nvSpPr>
        <p:spPr>
          <a:xfrm>
            <a:off x="5001492" y="2812472"/>
            <a:ext cx="1620980" cy="307777"/>
          </a:xfrm>
          <a:prstGeom prst="rect">
            <a:avLst/>
          </a:prstGeom>
          <a:noFill/>
        </p:spPr>
        <p:txBody>
          <a:bodyPr wrap="square" rtlCol="0">
            <a:spAutoFit/>
          </a:bodyPr>
          <a:lstStyle/>
          <a:p>
            <a:r>
              <a:rPr lang="en-US" sz="1400" dirty="0"/>
              <a:t>  FIGHT/FLIGHT</a:t>
            </a:r>
          </a:p>
        </p:txBody>
      </p:sp>
      <p:sp>
        <p:nvSpPr>
          <p:cNvPr id="19" name="TextBox 18"/>
          <p:cNvSpPr txBox="1"/>
          <p:nvPr/>
        </p:nvSpPr>
        <p:spPr>
          <a:xfrm>
            <a:off x="6719455" y="2133600"/>
            <a:ext cx="1454727" cy="307777"/>
          </a:xfrm>
          <a:prstGeom prst="rect">
            <a:avLst/>
          </a:prstGeom>
          <a:noFill/>
        </p:spPr>
        <p:txBody>
          <a:bodyPr wrap="square" rtlCol="0">
            <a:spAutoFit/>
          </a:bodyPr>
          <a:lstStyle/>
          <a:p>
            <a:r>
              <a:rPr lang="en-US" sz="1400" dirty="0"/>
              <a:t>INTRACTABLE</a:t>
            </a:r>
          </a:p>
        </p:txBody>
      </p:sp>
      <p:sp>
        <p:nvSpPr>
          <p:cNvPr id="20" name="Left Brace 19"/>
          <p:cNvSpPr/>
          <p:nvPr/>
        </p:nvSpPr>
        <p:spPr bwMode="auto">
          <a:xfrm rot="5400000">
            <a:off x="1475508" y="1780312"/>
            <a:ext cx="921329" cy="324889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21" name="Left Brace 20"/>
          <p:cNvSpPr/>
          <p:nvPr/>
        </p:nvSpPr>
        <p:spPr bwMode="auto">
          <a:xfrm rot="5400000">
            <a:off x="5579919" y="-349823"/>
            <a:ext cx="921329" cy="4682837"/>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22" name="TextBox 21"/>
          <p:cNvSpPr txBox="1"/>
          <p:nvPr/>
        </p:nvSpPr>
        <p:spPr>
          <a:xfrm>
            <a:off x="300903" y="2604655"/>
            <a:ext cx="3398261" cy="307777"/>
          </a:xfrm>
          <a:prstGeom prst="rect">
            <a:avLst/>
          </a:prstGeom>
          <a:noFill/>
        </p:spPr>
        <p:txBody>
          <a:bodyPr wrap="square" rtlCol="0">
            <a:spAutoFit/>
          </a:bodyPr>
          <a:lstStyle/>
          <a:p>
            <a:r>
              <a:rPr lang="en-US" sz="1400" dirty="0"/>
              <a:t>  WILL PRIMARILY USE CALM STYLE</a:t>
            </a:r>
          </a:p>
        </p:txBody>
      </p:sp>
      <p:sp>
        <p:nvSpPr>
          <p:cNvPr id="23" name="TextBox 22"/>
          <p:cNvSpPr txBox="1"/>
          <p:nvPr/>
        </p:nvSpPr>
        <p:spPr>
          <a:xfrm>
            <a:off x="3990109" y="1163782"/>
            <a:ext cx="3958137" cy="307777"/>
          </a:xfrm>
          <a:prstGeom prst="rect">
            <a:avLst/>
          </a:prstGeom>
          <a:noFill/>
        </p:spPr>
        <p:txBody>
          <a:bodyPr wrap="square" rtlCol="0">
            <a:spAutoFit/>
          </a:bodyPr>
          <a:lstStyle/>
          <a:p>
            <a:r>
              <a:rPr lang="en-US" sz="1400" dirty="0"/>
              <a:t>        WILL PRIMARILY USE STORM STYLE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640353"/>
          </a:xfrm>
        </p:spPr>
        <p:txBody>
          <a:bodyPr/>
          <a:lstStyle/>
          <a:p>
            <a:pPr>
              <a:defRPr/>
            </a:pPr>
            <a:r>
              <a:rPr lang="en-US" sz="2400" dirty="0">
                <a:solidFill>
                  <a:schemeClr val="accent3"/>
                </a:solidFill>
              </a:rPr>
              <a:t>A WORD ON INTRACTABLE CONFLICT…</a:t>
            </a:r>
            <a:r>
              <a:rPr lang="en-US" sz="24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43177" y="858128"/>
            <a:ext cx="8720714" cy="5428371"/>
          </a:xfrm>
        </p:spPr>
        <p:txBody>
          <a:bodyPr/>
          <a:lstStyle/>
          <a:p>
            <a:r>
              <a:rPr lang="en-US" dirty="0"/>
              <a:t>If you find yourself in a situation with someone who is a:</a:t>
            </a:r>
          </a:p>
          <a:p>
            <a:pPr marL="342900" indent="-342900">
              <a:buAutoNum type="arabicPeriod"/>
            </a:pPr>
            <a:r>
              <a:rPr lang="en-US" dirty="0"/>
              <a:t>Physical threat</a:t>
            </a:r>
          </a:p>
          <a:p>
            <a:pPr marL="342900" indent="-342900">
              <a:buAutoNum type="arabicPeriod"/>
            </a:pPr>
            <a:r>
              <a:rPr lang="en-US" dirty="0"/>
              <a:t>Aggressive controller: someone who is verbally or emotionally abusive</a:t>
            </a:r>
          </a:p>
          <a:p>
            <a:pPr marL="342900" indent="-342900">
              <a:buAutoNum type="arabicPeriod"/>
            </a:pPr>
            <a:r>
              <a:rPr lang="en-US" dirty="0"/>
              <a:t>Manipulative controller: someone who uses bullying, guilt, or seduction to get their way</a:t>
            </a:r>
          </a:p>
          <a:p>
            <a:pPr marL="342900" indent="-342900"/>
            <a:r>
              <a:rPr lang="en-US" dirty="0"/>
              <a:t>You will need to seek additional counsel and help.  </a:t>
            </a:r>
          </a:p>
          <a:p>
            <a:pPr marL="342900" indent="-342900"/>
            <a:r>
              <a:rPr lang="en-US" dirty="0"/>
              <a:t>Either consult leadership, leadership peers, set firm boundaries or make use of law enforcement.  </a:t>
            </a:r>
          </a:p>
          <a:p>
            <a:pPr marL="342900" indent="-342900"/>
            <a:r>
              <a:rPr lang="en-US" dirty="0"/>
              <a:t>There are people who want to use extreme means to get what they want.  </a:t>
            </a:r>
          </a:p>
          <a:p>
            <a:pPr marL="342900" indent="-342900"/>
            <a:r>
              <a:rPr lang="en-US" b="1" dirty="0"/>
              <a:t>Ask yourself:</a:t>
            </a:r>
          </a:p>
          <a:p>
            <a:pPr marL="342900" indent="-342900"/>
            <a:r>
              <a:rPr lang="en-US" dirty="0"/>
              <a:t>Will engaging with this person cause more harm than good?  </a:t>
            </a:r>
          </a:p>
          <a:p>
            <a:pPr marL="342900" indent="-342900"/>
            <a:r>
              <a:rPr lang="en-US" dirty="0"/>
              <a:t>Is it necessary to engage with this person?  </a:t>
            </a:r>
          </a:p>
          <a:p>
            <a:pPr marL="342900" indent="-342900"/>
            <a:r>
              <a:rPr lang="en-US" dirty="0"/>
              <a:t>What is their intent? To solve a problem?  Or to harm, punish, slander, humiliate, or intimidate?</a:t>
            </a:r>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43</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5"/>
            <a:ext cx="8662988" cy="1217129"/>
          </a:xfrm>
        </p:spPr>
        <p:txBody>
          <a:bodyPr/>
          <a:lstStyle/>
          <a:p>
            <a:pPr>
              <a:defRPr/>
            </a:pPr>
            <a:r>
              <a:rPr lang="en-US" sz="2500" dirty="0">
                <a:solidFill>
                  <a:schemeClr val="accent3"/>
                </a:solidFill>
              </a:rPr>
              <a:t>DISCUSSION: </a:t>
            </a:r>
            <a:r>
              <a:rPr lang="en-US" sz="2500" dirty="0">
                <a:solidFill>
                  <a:srgbClr val="C6168D"/>
                </a:solidFill>
              </a:rPr>
              <a:t>RECOGNIZING CONFLICT STYLE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213428"/>
            <a:ext cx="8720714" cy="5145807"/>
          </a:xfrm>
        </p:spPr>
        <p:txBody>
          <a:bodyPr/>
          <a:lstStyle/>
          <a:p>
            <a:endParaRPr lang="en-US" dirty="0"/>
          </a:p>
          <a:p>
            <a:r>
              <a:rPr lang="en-US" dirty="0"/>
              <a:t>Looking again at the scenarios that we have discussed, look at the level of conflict for that scenario.</a:t>
            </a:r>
          </a:p>
          <a:p>
            <a:endParaRPr lang="en-US" dirty="0"/>
          </a:p>
          <a:p>
            <a:pPr>
              <a:buFont typeface="Arial" pitchFamily="34" charset="0"/>
              <a:buChar char="•"/>
            </a:pPr>
            <a:r>
              <a:rPr lang="en-US" dirty="0"/>
              <a:t>What would be your default conflict style as you enter that conflict?</a:t>
            </a:r>
          </a:p>
          <a:p>
            <a:endParaRPr lang="en-US" dirty="0"/>
          </a:p>
          <a:p>
            <a:pPr>
              <a:buFont typeface="Arial" pitchFamily="34" charset="0"/>
              <a:buChar char="•"/>
            </a:pPr>
            <a:r>
              <a:rPr lang="en-US" dirty="0"/>
              <a:t>How might your style affect the discussion?</a:t>
            </a:r>
          </a:p>
          <a:p>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44</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7" name="Picture 6" descr="question_grn_rgb_jpg.jpg"/>
          <p:cNvPicPr>
            <a:picLocks noChangeAspect="1"/>
          </p:cNvPicPr>
          <p:nvPr/>
        </p:nvPicPr>
        <p:blipFill>
          <a:blip r:embed="rId2"/>
          <a:stretch>
            <a:fillRect/>
          </a:stretch>
        </p:blipFill>
        <p:spPr>
          <a:xfrm>
            <a:off x="5590310" y="3158837"/>
            <a:ext cx="2798618" cy="279861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641206"/>
          </a:xfrm>
        </p:spPr>
        <p:txBody>
          <a:bodyPr/>
          <a:lstStyle/>
          <a:p>
            <a:pPr>
              <a:defRPr/>
            </a:pPr>
            <a:r>
              <a:rPr lang="en-US" sz="2800" dirty="0">
                <a:solidFill>
                  <a:schemeClr val="accent3"/>
                </a:solidFill>
              </a:rPr>
              <a:t>Managing the emotions in conflict</a:t>
            </a:r>
            <a:r>
              <a:rPr lang="en-US" sz="28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845126"/>
            <a:ext cx="8720714" cy="5316523"/>
          </a:xfrm>
        </p:spPr>
        <p:txBody>
          <a:bodyPr/>
          <a:lstStyle/>
          <a:p>
            <a:r>
              <a:rPr lang="en-US" b="1" dirty="0"/>
              <a:t>Emotions are always present in conflict and they are the clues to the core concerns of the people involved.  </a:t>
            </a:r>
          </a:p>
          <a:p>
            <a:r>
              <a:rPr lang="en-US" sz="1600" dirty="0"/>
              <a:t>When you engage in conflict, it is important to engage in a quick mental check-list.  Ask yourself:</a:t>
            </a:r>
          </a:p>
          <a:p>
            <a:pPr marL="342900" indent="-342900">
              <a:buAutoNum type="arabicPeriod"/>
            </a:pPr>
            <a:r>
              <a:rPr lang="en-US" sz="1600" dirty="0"/>
              <a:t>What is the level of conflict as I enter it?</a:t>
            </a:r>
          </a:p>
          <a:p>
            <a:pPr marL="342900" indent="-342900">
              <a:buAutoNum type="arabicPeriod"/>
            </a:pPr>
            <a:r>
              <a:rPr lang="en-US" sz="1600" dirty="0"/>
              <a:t>What is my conflict style in reaction to the level of conflict?</a:t>
            </a:r>
          </a:p>
          <a:p>
            <a:pPr marL="342900" indent="-342900">
              <a:buAutoNum type="arabicPeriod"/>
            </a:pPr>
            <a:r>
              <a:rPr lang="en-US" sz="1600" dirty="0"/>
              <a:t>What emotions am I experiencing?  Why?</a:t>
            </a:r>
          </a:p>
          <a:p>
            <a:pPr marL="342900" indent="-342900"/>
            <a:r>
              <a:rPr lang="en-US" sz="1600" dirty="0"/>
              <a:t>4. Am I hungry? Tired? Do I feel well enough to deal productively with this?</a:t>
            </a:r>
          </a:p>
          <a:p>
            <a:pPr marL="342900" indent="-342900"/>
            <a:r>
              <a:rPr lang="en-US" sz="1600" dirty="0"/>
              <a:t>Take a deep breath….take a huge mental step away from the conflict and become an observer for a moment….separate the person from the problem.</a:t>
            </a:r>
          </a:p>
          <a:p>
            <a:pPr marL="342900" indent="-342900"/>
            <a:r>
              <a:rPr lang="en-US" sz="1600" dirty="0"/>
              <a:t>5. What is really happening here?</a:t>
            </a:r>
          </a:p>
          <a:p>
            <a:pPr marL="342900" indent="-342900"/>
            <a:r>
              <a:rPr lang="en-US" sz="1600" dirty="0"/>
              <a:t>6. What emotions is the other person expressing? </a:t>
            </a:r>
          </a:p>
          <a:p>
            <a:pPr marL="342900" indent="-342900"/>
            <a:r>
              <a:rPr lang="en-US" sz="1600" dirty="0"/>
              <a:t>7. What core concerns seem to be present?  For me?  For them?</a:t>
            </a:r>
          </a:p>
          <a:p>
            <a:pPr marL="342900" indent="-342900"/>
            <a:r>
              <a:rPr lang="en-US" dirty="0"/>
              <a:t>Resist the urge to argue.</a:t>
            </a:r>
          </a:p>
          <a:p>
            <a:pPr marL="342900" indent="-342900"/>
            <a:r>
              <a:rPr lang="en-US" dirty="0"/>
              <a:t>Instead, focus on </a:t>
            </a:r>
            <a:r>
              <a:rPr lang="en-US" b="1" dirty="0"/>
              <a:t>expressing feelings and listening.</a:t>
            </a:r>
          </a:p>
          <a:p>
            <a:pPr marL="342900" indent="-342900"/>
            <a:endParaRPr lang="en-US" dirty="0"/>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45</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7" name="Picture 6" descr="take-heart_grn_rgb.jpg"/>
          <p:cNvPicPr>
            <a:picLocks noChangeAspect="1"/>
          </p:cNvPicPr>
          <p:nvPr/>
        </p:nvPicPr>
        <p:blipFill>
          <a:blip r:embed="rId2"/>
          <a:stretch>
            <a:fillRect/>
          </a:stretch>
        </p:blipFill>
        <p:spPr>
          <a:xfrm>
            <a:off x="7074635" y="4985022"/>
            <a:ext cx="1521143" cy="127397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0413" y="90415"/>
            <a:ext cx="8662988" cy="1042988"/>
          </a:xfrm>
        </p:spPr>
        <p:txBody>
          <a:bodyPr/>
          <a:lstStyle/>
          <a:p>
            <a:pPr algn="ctr">
              <a:defRPr/>
            </a:pPr>
            <a:r>
              <a:rPr lang="en-US" sz="2500" dirty="0">
                <a:solidFill>
                  <a:schemeClr val="accent3"/>
                </a:solidFill>
              </a:rPr>
              <a:t>The art of appreciating, affiliating </a:t>
            </a:r>
            <a:br>
              <a:rPr lang="en-US" sz="2500" dirty="0">
                <a:solidFill>
                  <a:schemeClr val="accent3"/>
                </a:solidFill>
              </a:rPr>
            </a:br>
            <a:r>
              <a:rPr lang="en-US" sz="2500" dirty="0">
                <a:solidFill>
                  <a:schemeClr val="accent3"/>
                </a:solidFill>
              </a:rPr>
              <a:t>and asking the right question</a:t>
            </a:r>
            <a:r>
              <a:rPr lang="en-US" sz="25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43177" y="1106921"/>
            <a:ext cx="8720714" cy="5403272"/>
          </a:xfrm>
        </p:spPr>
        <p:txBody>
          <a:bodyPr/>
          <a:lstStyle/>
          <a:p>
            <a:pPr marL="342900" indent="-342900"/>
            <a:r>
              <a:rPr lang="en-US" dirty="0"/>
              <a:t>The quickest way to de-escalate a highly escalated conflict and move to a place where productive dialogue is possible is to </a:t>
            </a:r>
            <a:r>
              <a:rPr lang="en-US" b="1" dirty="0"/>
              <a:t>appreciate</a:t>
            </a:r>
            <a:r>
              <a:rPr lang="en-US" dirty="0"/>
              <a:t> the other’s point of view and </a:t>
            </a:r>
            <a:r>
              <a:rPr lang="en-US" b="1" dirty="0"/>
              <a:t>affiliate</a:t>
            </a:r>
            <a:r>
              <a:rPr lang="en-US" dirty="0"/>
              <a:t> with them. To do this, you must actively listen.</a:t>
            </a:r>
          </a:p>
          <a:p>
            <a:pPr marL="342900" indent="-342900"/>
            <a:endParaRPr lang="en-US" dirty="0"/>
          </a:p>
          <a:p>
            <a:pPr marL="342900" indent="-342900"/>
            <a:endParaRPr lang="en-US"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r>
              <a:rPr lang="en-US" sz="1200" dirty="0"/>
              <a:t>(From Beyond Reason: Using Emotions as You Negotiate by Roger Fisher and Daniel Shapiro)</a:t>
            </a:r>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46</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graphicFrame>
        <p:nvGraphicFramePr>
          <p:cNvPr id="7" name="Diagram 6"/>
          <p:cNvGraphicFramePr/>
          <p:nvPr>
            <p:extLst>
              <p:ext uri="{D42A27DB-BD31-4B8C-83A1-F6EECF244321}">
                <p14:modId xmlns:p14="http://schemas.microsoft.com/office/powerpoint/2010/main" val="3289938323"/>
              </p:ext>
            </p:extLst>
          </p:nvPr>
        </p:nvGraphicFramePr>
        <p:xfrm>
          <a:off x="1095807" y="2202873"/>
          <a:ext cx="6274811" cy="3754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dirty="0"/>
              <a:t>The art of appreciating, affiliating and asking the right question</a:t>
            </a:r>
          </a:p>
        </p:txBody>
      </p:sp>
      <p:sp>
        <p:nvSpPr>
          <p:cNvPr id="3" name="Content Placeholder 2"/>
          <p:cNvSpPr>
            <a:spLocks noGrp="1"/>
          </p:cNvSpPr>
          <p:nvPr>
            <p:ph idx="1"/>
          </p:nvPr>
        </p:nvSpPr>
        <p:spPr>
          <a:xfrm>
            <a:off x="467518" y="1173162"/>
            <a:ext cx="8339137" cy="5113337"/>
          </a:xfrm>
        </p:spPr>
        <p:txBody>
          <a:bodyPr/>
          <a:lstStyle/>
          <a:p>
            <a:pPr lvl="0" algn="ctr"/>
            <a:r>
              <a:rPr lang="en-US" b="1" dirty="0">
                <a:solidFill>
                  <a:schemeClr val="bg1"/>
                </a:solidFill>
              </a:rPr>
              <a:t> Appreciation</a:t>
            </a:r>
          </a:p>
          <a:p>
            <a:pPr lvl="0" algn="ctr"/>
            <a:r>
              <a:rPr lang="en-US" dirty="0">
                <a:solidFill>
                  <a:schemeClr val="bg1"/>
                </a:solidFill>
              </a:rPr>
              <a:t>“Your thoughts, feelings and actions are acknowledged as having </a:t>
            </a:r>
            <a:r>
              <a:rPr lang="en-US" b="1" dirty="0">
                <a:solidFill>
                  <a:schemeClr val="bg1"/>
                </a:solidFill>
              </a:rPr>
              <a:t> Appreciation</a:t>
            </a:r>
          </a:p>
          <a:p>
            <a:pPr lvl="0" algn="ctr"/>
            <a:r>
              <a:rPr lang="en-US" dirty="0">
                <a:solidFill>
                  <a:schemeClr val="bg1"/>
                </a:solidFill>
              </a:rPr>
              <a:t>“Your thoughts, feelings and actions are acknowledged as having merit.”</a:t>
            </a:r>
          </a:p>
          <a:p>
            <a:pPr lvl="0" algn="ctr"/>
            <a:r>
              <a:rPr lang="en-US" dirty="0">
                <a:solidFill>
                  <a:schemeClr val="bg1"/>
                </a:solidFill>
              </a:rPr>
              <a:t>merit.”</a:t>
            </a:r>
          </a:p>
          <a:p>
            <a:endParaRPr lang="en-US" dirty="0"/>
          </a:p>
          <a:p>
            <a:endParaRPr lang="en-US" dirty="0"/>
          </a:p>
          <a:p>
            <a:endParaRPr lang="en-US" dirty="0"/>
          </a:p>
          <a:p>
            <a:pPr marL="342900" indent="-342900"/>
            <a:r>
              <a:rPr lang="en-US" sz="1500" dirty="0"/>
              <a:t>If you are having trouble really listening to someone else because your emotions are drowning out everything else, try expressing your emotions as well. </a:t>
            </a:r>
          </a:p>
          <a:p>
            <a:pPr marL="342900" indent="-342900"/>
            <a:r>
              <a:rPr lang="en-US" sz="1500" b="1" dirty="0"/>
              <a:t>“I have to be honest and tell you that you caught me by surprise and your tone is making it hard for me to really listen to your complaint….”</a:t>
            </a:r>
          </a:p>
          <a:p>
            <a:pPr marL="342900" indent="-342900"/>
            <a:r>
              <a:rPr lang="en-US" sz="1500" dirty="0"/>
              <a:t>Once your emotions are expressed, you will find that you have made more room to truly listen.</a:t>
            </a:r>
          </a:p>
          <a:p>
            <a:pPr marL="342900" indent="-342900"/>
            <a:endParaRPr lang="en-US" dirty="0"/>
          </a:p>
          <a:p>
            <a:endParaRPr lang="en-US" dirty="0"/>
          </a:p>
        </p:txBody>
      </p:sp>
      <p:sp>
        <p:nvSpPr>
          <p:cNvPr id="4" name="Slide Number Placeholder 3"/>
          <p:cNvSpPr>
            <a:spLocks noGrp="1"/>
          </p:cNvSpPr>
          <p:nvPr>
            <p:ph type="sldNum" sz="quarter" idx="10"/>
          </p:nvPr>
        </p:nvSpPr>
        <p:spPr/>
        <p:txBody>
          <a:bodyPr/>
          <a:lstStyle/>
          <a:p>
            <a:pPr>
              <a:defRPr/>
            </a:pPr>
            <a:fld id="{9CD1BCCA-F056-4271-B7C7-1822987C8AF8}" type="slidenum">
              <a:rPr lang="en-US" smtClean="0"/>
              <a:pPr>
                <a:defRPr/>
              </a:pPr>
              <a:t>47</a:t>
            </a:fld>
            <a:endParaRPr lang="en-US" dirty="0"/>
          </a:p>
        </p:txBody>
      </p:sp>
      <p:sp>
        <p:nvSpPr>
          <p:cNvPr id="5" name="Footer Placeholder 4"/>
          <p:cNvSpPr>
            <a:spLocks noGrp="1"/>
          </p:cNvSpPr>
          <p:nvPr>
            <p:ph type="ftr" sz="quarter" idx="11"/>
          </p:nvPr>
        </p:nvSpPr>
        <p:spPr/>
        <p:txBody>
          <a:bodyPr/>
          <a:lstStyle/>
          <a:p>
            <a:pPr>
              <a:defRPr/>
            </a:pPr>
            <a:r>
              <a:rPr lang="en-US" dirty="0"/>
              <a:t>| DEALING WITH CHALLENGING MEMBERS AND SCENARIOS | ©2015 YMCA of the USA</a:t>
            </a:r>
          </a:p>
        </p:txBody>
      </p:sp>
      <p:pic>
        <p:nvPicPr>
          <p:cNvPr id="6" name="Picture 5"/>
          <p:cNvPicPr>
            <a:picLocks noChangeAspect="1"/>
          </p:cNvPicPr>
          <p:nvPr/>
        </p:nvPicPr>
        <p:blipFill>
          <a:blip r:embed="rId2"/>
          <a:stretch>
            <a:fillRect/>
          </a:stretch>
        </p:blipFill>
        <p:spPr>
          <a:xfrm>
            <a:off x="1166027" y="1725470"/>
            <a:ext cx="2182557" cy="2182557"/>
          </a:xfrm>
          <a:prstGeom prst="rect">
            <a:avLst/>
          </a:prstGeom>
        </p:spPr>
      </p:pic>
      <p:pic>
        <p:nvPicPr>
          <p:cNvPr id="7" name="Picture 6"/>
          <p:cNvPicPr>
            <a:picLocks noChangeAspect="1"/>
          </p:cNvPicPr>
          <p:nvPr/>
        </p:nvPicPr>
        <p:blipFill>
          <a:blip r:embed="rId3"/>
          <a:stretch>
            <a:fillRect/>
          </a:stretch>
        </p:blipFill>
        <p:spPr>
          <a:xfrm>
            <a:off x="5476282" y="1725469"/>
            <a:ext cx="2182557" cy="2182557"/>
          </a:xfrm>
          <a:prstGeom prst="rect">
            <a:avLst/>
          </a:prstGeom>
        </p:spPr>
      </p:pic>
      <p:sp>
        <p:nvSpPr>
          <p:cNvPr id="8" name="Explosion 1 7"/>
          <p:cNvSpPr/>
          <p:nvPr/>
        </p:nvSpPr>
        <p:spPr bwMode="auto">
          <a:xfrm>
            <a:off x="2894300" y="1173163"/>
            <a:ext cx="3140740" cy="3497311"/>
          </a:xfrm>
          <a:prstGeom prst="irregularSeal1">
            <a:avLst/>
          </a:prstGeom>
          <a:solidFill>
            <a:srgbClr val="ED1C2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bg1"/>
                </a:solidFill>
                <a:effectLst/>
                <a:latin typeface="Verdana" pitchFamily="64" charset="0"/>
                <a:ea typeface="ＭＳ Ｐゴシック" pitchFamily="64" charset="-128"/>
                <a:cs typeface="ＭＳ Ｐゴシック" pitchFamily="64" charset="-128"/>
              </a:rPr>
              <a:t>Appreciation</a:t>
            </a:r>
            <a:r>
              <a:rPr kumimoji="0" lang="en-US" sz="1500" b="0" i="0" u="none" strike="noStrike" cap="none" normalizeH="0" dirty="0">
                <a:ln>
                  <a:noFill/>
                </a:ln>
                <a:solidFill>
                  <a:schemeClr val="bg1"/>
                </a:solidFill>
                <a:effectLst/>
                <a:latin typeface="Verdana" pitchFamily="64" charset="0"/>
                <a:ea typeface="ＭＳ Ｐゴシック" pitchFamily="64" charset="-128"/>
                <a:cs typeface="ＭＳ Ｐゴシック" pitchFamily="64" charset="-128"/>
              </a:rPr>
              <a:t> and Affiliation are hard to do when you feel attacked…but they work!</a:t>
            </a:r>
            <a:endParaRPr kumimoji="0" lang="en-US" sz="1500" b="0" i="0" u="none" strike="noStrike" cap="none" normalizeH="0" baseline="0" dirty="0">
              <a:ln>
                <a:noFill/>
              </a:ln>
              <a:solidFill>
                <a:schemeClr val="bg1"/>
              </a:solidFill>
              <a:effectLst/>
              <a:latin typeface="Verdana" pitchFamily="64" charset="0"/>
              <a:ea typeface="ＭＳ Ｐゴシック" pitchFamily="64" charset="-128"/>
              <a:cs typeface="ＭＳ Ｐゴシック" pitchFamily="64" charset="-128"/>
            </a:endParaRPr>
          </a:p>
        </p:txBody>
      </p:sp>
    </p:spTree>
    <p:extLst>
      <p:ext uri="{BB962C8B-B14F-4D97-AF65-F5344CB8AC3E}">
        <p14:creationId xmlns:p14="http://schemas.microsoft.com/office/powerpoint/2010/main" val="2341925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654421"/>
          </a:xfrm>
        </p:spPr>
        <p:txBody>
          <a:bodyPr/>
          <a:lstStyle/>
          <a:p>
            <a:pPr>
              <a:defRPr/>
            </a:pPr>
            <a:r>
              <a:rPr lang="en-US" sz="2500" dirty="0">
                <a:solidFill>
                  <a:schemeClr val="accent3"/>
                </a:solidFill>
              </a:rPr>
              <a:t>Expressing your own emotions</a:t>
            </a:r>
            <a:r>
              <a:rPr lang="en-US" sz="25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300903" y="872196"/>
            <a:ext cx="8637587" cy="5414303"/>
          </a:xfrm>
        </p:spPr>
        <p:txBody>
          <a:bodyPr/>
          <a:lstStyle/>
          <a:p>
            <a:pPr marL="342900" indent="-342900"/>
            <a:r>
              <a:rPr lang="en-US" sz="1750" dirty="0"/>
              <a:t>It is very common when faced with a complaint or problem, to move from:</a:t>
            </a:r>
          </a:p>
          <a:p>
            <a:pPr marL="342900" indent="-342900"/>
            <a:endParaRPr lang="en-US" dirty="0"/>
          </a:p>
          <a:p>
            <a:pPr marL="342900" indent="-342900"/>
            <a:r>
              <a:rPr lang="en-US" dirty="0"/>
              <a:t> </a:t>
            </a:r>
          </a:p>
          <a:p>
            <a:pPr marL="342900" indent="-342900"/>
            <a:endParaRPr lang="en-US" dirty="0"/>
          </a:p>
          <a:p>
            <a:pPr marL="342900" indent="-342900"/>
            <a:endParaRPr lang="en-US" dirty="0"/>
          </a:p>
          <a:p>
            <a:pPr marL="342900" indent="-342900"/>
            <a:endParaRPr lang="en-US" dirty="0"/>
          </a:p>
          <a:p>
            <a:pPr marL="342900" indent="-342900"/>
            <a:endParaRPr lang="en-US" dirty="0"/>
          </a:p>
          <a:p>
            <a:pPr marL="342900" indent="-342900"/>
            <a:r>
              <a:rPr lang="en-US" dirty="0"/>
              <a:t>But it is very important to make a space for your own emotions too.  Expressing emotions and “being emotional” are not the same thing.</a:t>
            </a:r>
          </a:p>
          <a:p>
            <a:pPr marL="342900" indent="-342900"/>
            <a:r>
              <a:rPr lang="en-US" sz="1600" b="1" dirty="0"/>
              <a:t>How different might a conversation be if you also took time to express your emotions instead of focusing on solving the issue?</a:t>
            </a:r>
          </a:p>
          <a:p>
            <a:r>
              <a:rPr lang="en-US" sz="1600" dirty="0"/>
              <a:t>“I can hear that you are disappointed with our summer camp this year, but I also feel sad that our staff spent so much time planning to make sure camp this year was safe and well-organized and that effort seems to disappoint you.”</a:t>
            </a:r>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48</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graphicFrame>
        <p:nvGraphicFramePr>
          <p:cNvPr id="3" name="Diagram 2"/>
          <p:cNvGraphicFramePr/>
          <p:nvPr>
            <p:extLst>
              <p:ext uri="{D42A27DB-BD31-4B8C-83A1-F6EECF244321}">
                <p14:modId xmlns:p14="http://schemas.microsoft.com/office/powerpoint/2010/main" val="2477589195"/>
              </p:ext>
            </p:extLst>
          </p:nvPr>
        </p:nvGraphicFramePr>
        <p:xfrm>
          <a:off x="1160780" y="38642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4984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66962"/>
          </a:xfrm>
        </p:spPr>
        <p:txBody>
          <a:bodyPr/>
          <a:lstStyle/>
          <a:p>
            <a:pPr>
              <a:defRPr/>
            </a:pPr>
            <a:r>
              <a:rPr lang="en-US" sz="2700" dirty="0">
                <a:solidFill>
                  <a:schemeClr val="accent3"/>
                </a:solidFill>
              </a:rPr>
              <a:t>The art of appreciating</a:t>
            </a:r>
            <a:r>
              <a:rPr lang="en-US" sz="27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984738"/>
            <a:ext cx="8720714" cy="5305225"/>
          </a:xfrm>
        </p:spPr>
        <p:txBody>
          <a:bodyPr/>
          <a:lstStyle/>
          <a:p>
            <a:pPr marL="342900" indent="-342900"/>
            <a:r>
              <a:rPr lang="en-US" dirty="0"/>
              <a:t>Phrases to show appreciation:</a:t>
            </a:r>
          </a:p>
          <a:p>
            <a:pPr marL="342900" indent="-342900"/>
            <a:endParaRPr lang="en-US" dirty="0"/>
          </a:p>
          <a:p>
            <a:pPr marL="342900" indent="-342900"/>
            <a:r>
              <a:rPr lang="en-US" dirty="0"/>
              <a:t>I can appreciate how that made you feel…</a:t>
            </a:r>
          </a:p>
          <a:p>
            <a:pPr marL="342900" indent="-342900"/>
            <a:r>
              <a:rPr lang="en-US" dirty="0"/>
              <a:t>I find what you are saying makes sense…</a:t>
            </a:r>
          </a:p>
          <a:p>
            <a:pPr marL="342900" indent="-342900"/>
            <a:r>
              <a:rPr lang="en-US" dirty="0"/>
              <a:t>I did not know you felt that way…</a:t>
            </a:r>
          </a:p>
          <a:p>
            <a:pPr marL="342900" indent="-342900"/>
            <a:r>
              <a:rPr lang="en-US" dirty="0"/>
              <a:t>I can appreciate that did not meet your expectations…</a:t>
            </a:r>
          </a:p>
          <a:p>
            <a:pPr marL="342900" indent="-342900"/>
            <a:r>
              <a:rPr lang="en-US" dirty="0"/>
              <a:t>I can appreciate that this is frustrating for you…</a:t>
            </a:r>
          </a:p>
          <a:p>
            <a:pPr marL="342900" indent="-342900"/>
            <a:r>
              <a:rPr lang="en-US" dirty="0"/>
              <a:t>I can appreciate that the rules were not clear for you…</a:t>
            </a:r>
          </a:p>
          <a:p>
            <a:pPr marL="342900" indent="-342900"/>
            <a:r>
              <a:rPr lang="en-US" dirty="0"/>
              <a:t>Tell me more about that so I can better understand…</a:t>
            </a:r>
          </a:p>
          <a:p>
            <a:pPr marL="342900" indent="-342900"/>
            <a:r>
              <a:rPr lang="en-US" dirty="0"/>
              <a:t>It sounds like this is really important to you…</a:t>
            </a:r>
          </a:p>
          <a:p>
            <a:pPr marL="342900" indent="-342900"/>
            <a:r>
              <a:rPr lang="en-US" dirty="0"/>
              <a:t>I value your time…</a:t>
            </a:r>
          </a:p>
          <a:p>
            <a:pPr marL="342900" indent="-342900"/>
            <a:r>
              <a:rPr lang="en-US" dirty="0"/>
              <a:t>I value your investment in our organization…</a:t>
            </a:r>
          </a:p>
          <a:p>
            <a:pPr marL="342900" indent="-342900"/>
            <a:r>
              <a:rPr lang="en-US" dirty="0"/>
              <a:t>I appreciate your bringing that to my attention…</a:t>
            </a:r>
          </a:p>
          <a:p>
            <a:pPr marL="342900" indent="-342900"/>
            <a:endParaRPr lang="en-US" dirty="0"/>
          </a:p>
          <a:p>
            <a:pPr marL="342900" indent="-342900"/>
            <a:endParaRPr lang="en-US" dirty="0"/>
          </a:p>
          <a:p>
            <a:pPr marL="342900" indent="-342900"/>
            <a:endParaRPr lang="en-US" dirty="0"/>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49</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z="2800" dirty="0">
                <a:solidFill>
                  <a:schemeClr val="accent3"/>
                </a:solidFill>
              </a:rPr>
              <a:t>DISCUSSION: </a:t>
            </a:r>
            <a:r>
              <a:rPr lang="en-US" sz="2800" dirty="0">
                <a:solidFill>
                  <a:srgbClr val="C6168D"/>
                </a:solidFill>
              </a:rPr>
              <a:t>NATURE OF CONFLICT</a:t>
            </a:r>
          </a:p>
        </p:txBody>
      </p:sp>
      <p:sp>
        <p:nvSpPr>
          <p:cNvPr id="99331" name="Content Placeholder 6"/>
          <p:cNvSpPr>
            <a:spLocks noGrp="1"/>
          </p:cNvSpPr>
          <p:nvPr>
            <p:ph idx="1"/>
          </p:nvPr>
        </p:nvSpPr>
        <p:spPr/>
        <p:txBody>
          <a:bodyPr/>
          <a:lstStyle/>
          <a:p>
            <a:endParaRPr lang="en-US" dirty="0"/>
          </a:p>
          <a:p>
            <a:r>
              <a:rPr lang="en-US" dirty="0"/>
              <a:t>What does the word </a:t>
            </a:r>
            <a:r>
              <a:rPr lang="en-US" b="1" dirty="0"/>
              <a:t>conflict</a:t>
            </a:r>
            <a:r>
              <a:rPr lang="en-US" dirty="0"/>
              <a:t> mean to you?</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5</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10" name="Picture 9" descr="question_grn_rgb_jpg.jpg"/>
          <p:cNvPicPr>
            <a:picLocks noChangeAspect="1"/>
          </p:cNvPicPr>
          <p:nvPr/>
        </p:nvPicPr>
        <p:blipFill>
          <a:blip r:embed="rId2"/>
          <a:stretch>
            <a:fillRect/>
          </a:stretch>
        </p:blipFill>
        <p:spPr>
          <a:xfrm>
            <a:off x="5687290" y="3255817"/>
            <a:ext cx="2473037" cy="2473037"/>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38827"/>
          </a:xfrm>
        </p:spPr>
        <p:txBody>
          <a:bodyPr/>
          <a:lstStyle/>
          <a:p>
            <a:pPr>
              <a:defRPr/>
            </a:pPr>
            <a:r>
              <a:rPr lang="en-US" sz="2800" dirty="0">
                <a:solidFill>
                  <a:schemeClr val="accent3"/>
                </a:solidFill>
              </a:rPr>
              <a:t>The art of affiliating</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956604"/>
            <a:ext cx="8720714" cy="5333360"/>
          </a:xfrm>
        </p:spPr>
        <p:txBody>
          <a:bodyPr/>
          <a:lstStyle/>
          <a:p>
            <a:pPr marL="342900" indent="-342900"/>
            <a:r>
              <a:rPr lang="en-US" dirty="0"/>
              <a:t>Phrases that show affiliation:</a:t>
            </a:r>
          </a:p>
          <a:p>
            <a:pPr marL="342900" indent="-342900"/>
            <a:endParaRPr lang="en-US" dirty="0"/>
          </a:p>
          <a:p>
            <a:pPr marL="342900" indent="-342900"/>
            <a:r>
              <a:rPr lang="en-US" dirty="0"/>
              <a:t>I remember one time that happened to me…</a:t>
            </a:r>
          </a:p>
          <a:p>
            <a:pPr marL="342900" indent="-342900"/>
            <a:r>
              <a:rPr lang="en-US" dirty="0"/>
              <a:t>I am concerned about (blank), so I can see why that concerns you…</a:t>
            </a:r>
          </a:p>
          <a:p>
            <a:pPr marL="342900" indent="-342900"/>
            <a:r>
              <a:rPr lang="en-US" dirty="0"/>
              <a:t>(Blank) means a lot to me, so I understand why this means a lot to you…</a:t>
            </a:r>
          </a:p>
          <a:p>
            <a:pPr marL="342900" indent="-342900"/>
            <a:r>
              <a:rPr lang="en-US" dirty="0"/>
              <a:t>I know you are very involved with (blank), so I see how this might affect you…</a:t>
            </a:r>
          </a:p>
          <a:p>
            <a:pPr marL="342900" indent="-342900"/>
            <a:r>
              <a:rPr lang="en-US" dirty="0"/>
              <a:t>If you have experience with (blank), then I can see why this concerns you…</a:t>
            </a:r>
          </a:p>
          <a:p>
            <a:pPr marL="342900" indent="-342900"/>
            <a:endParaRPr lang="en-US" dirty="0"/>
          </a:p>
          <a:p>
            <a:pPr marL="342900" indent="-342900"/>
            <a:endParaRPr lang="en-US" dirty="0"/>
          </a:p>
          <a:p>
            <a:pPr marL="342900" indent="-342900"/>
            <a:endParaRPr lang="en-US" dirty="0"/>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50</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7" name="Picture 6" descr="Two men shaking hands over desk photo.jpg"/>
          <p:cNvPicPr>
            <a:picLocks noChangeAspect="1"/>
          </p:cNvPicPr>
          <p:nvPr/>
        </p:nvPicPr>
        <p:blipFill>
          <a:blip r:embed="rId2"/>
          <a:stretch>
            <a:fillRect/>
          </a:stretch>
        </p:blipFill>
        <p:spPr>
          <a:xfrm>
            <a:off x="5120986" y="4128654"/>
            <a:ext cx="3030681" cy="242454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1042988"/>
          </a:xfrm>
        </p:spPr>
        <p:txBody>
          <a:bodyPr/>
          <a:lstStyle/>
          <a:p>
            <a:pPr>
              <a:defRPr/>
            </a:pPr>
            <a:r>
              <a:rPr lang="en-US" sz="2700" dirty="0">
                <a:solidFill>
                  <a:schemeClr val="accent3"/>
                </a:solidFill>
              </a:rPr>
              <a:t>The art of asking the right question</a:t>
            </a:r>
            <a:r>
              <a:rPr lang="en-US" sz="27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316180"/>
            <a:ext cx="8720714" cy="4973783"/>
          </a:xfrm>
        </p:spPr>
        <p:txBody>
          <a:bodyPr/>
          <a:lstStyle/>
          <a:p>
            <a:pPr marL="342900" indent="-342900"/>
            <a:r>
              <a:rPr lang="en-US" dirty="0"/>
              <a:t>When someone approaches you and expresses emotions over a problem, after showing appreciation and affiliation, you can try </a:t>
            </a:r>
            <a:r>
              <a:rPr lang="en-US" b="1" dirty="0"/>
              <a:t>rephrasing</a:t>
            </a:r>
            <a:r>
              <a:rPr lang="en-US" dirty="0"/>
              <a:t> what they have told you.</a:t>
            </a:r>
          </a:p>
          <a:p>
            <a:pPr marL="342900" indent="-342900"/>
            <a:r>
              <a:rPr lang="en-US" b="1" dirty="0"/>
              <a:t>Rephrasing:</a:t>
            </a:r>
          </a:p>
          <a:p>
            <a:pPr marL="342900" indent="-342900">
              <a:buAutoNum type="arabicPeriod"/>
            </a:pPr>
            <a:r>
              <a:rPr lang="en-US" dirty="0"/>
              <a:t>Ensures that you have heard the true meaning </a:t>
            </a:r>
          </a:p>
          <a:p>
            <a:pPr marL="342900" indent="-342900">
              <a:buAutoNum type="arabicPeriod"/>
            </a:pPr>
            <a:r>
              <a:rPr lang="en-US" dirty="0"/>
              <a:t>Moves you from the emotional toward the logical</a:t>
            </a:r>
          </a:p>
          <a:p>
            <a:pPr marL="342900" indent="-342900">
              <a:buAutoNum type="arabicPeriod"/>
            </a:pPr>
            <a:r>
              <a:rPr lang="en-US" dirty="0"/>
              <a:t>Honors the emotion but helps the person refocus on solutions</a:t>
            </a:r>
          </a:p>
          <a:p>
            <a:pPr marL="342900" indent="-342900"/>
            <a:r>
              <a:rPr lang="en-US" b="1" dirty="0"/>
              <a:t>Rephrasing</a:t>
            </a:r>
            <a:r>
              <a:rPr lang="en-US" dirty="0"/>
              <a:t> techniques:</a:t>
            </a:r>
          </a:p>
          <a:p>
            <a:pPr marL="342900" indent="-342900"/>
            <a:r>
              <a:rPr lang="en-US" dirty="0"/>
              <a:t>When someone expresses a problem to you and the emotions they are feeling, actively listen for key words that might speak to underlying interests.  </a:t>
            </a:r>
          </a:p>
          <a:p>
            <a:pPr marL="342900" indent="-342900"/>
            <a:r>
              <a:rPr lang="en-US" dirty="0"/>
              <a:t>It is in the practice of rephrasing that you will begin to “go below the line” with them.</a:t>
            </a:r>
          </a:p>
          <a:p>
            <a:pPr marL="342900" indent="-342900"/>
            <a:endParaRPr lang="en-US" dirty="0"/>
          </a:p>
          <a:p>
            <a:pPr marL="342900" indent="-342900"/>
            <a:endParaRPr lang="en-US" dirty="0"/>
          </a:p>
          <a:p>
            <a:pPr marL="342900" indent="-342900"/>
            <a:endParaRPr lang="en-US" dirty="0"/>
          </a:p>
          <a:p>
            <a:pPr marL="342900" indent="-342900"/>
            <a:endParaRPr lang="en-US" dirty="0"/>
          </a:p>
          <a:p>
            <a:pPr marL="342900" indent="-342900"/>
            <a:endParaRPr lang="en-US" dirty="0"/>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51</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668489"/>
          </a:xfrm>
        </p:spPr>
        <p:txBody>
          <a:bodyPr/>
          <a:lstStyle/>
          <a:p>
            <a:pPr>
              <a:defRPr/>
            </a:pPr>
            <a:r>
              <a:rPr lang="en-US" sz="2700" dirty="0">
                <a:solidFill>
                  <a:schemeClr val="accent3"/>
                </a:solidFill>
              </a:rPr>
              <a:t>The art of asking the right question</a:t>
            </a:r>
            <a:r>
              <a:rPr lang="en-US" sz="27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21672" y="1330034"/>
            <a:ext cx="8637587" cy="5029201"/>
          </a:xfrm>
        </p:spPr>
        <p:txBody>
          <a:bodyPr/>
          <a:lstStyle/>
          <a:p>
            <a:pPr marL="342900" indent="-342900"/>
            <a:r>
              <a:rPr lang="en-US" sz="1200" b="1" dirty="0"/>
              <a:t>Rephrasing techniques:</a:t>
            </a:r>
          </a:p>
          <a:p>
            <a:pPr marL="342900" indent="-342900"/>
            <a:endParaRPr lang="en-US" sz="1200" dirty="0"/>
          </a:p>
          <a:p>
            <a:pPr marL="342900" indent="-342900"/>
            <a:r>
              <a:rPr lang="en-US" sz="1200" dirty="0"/>
              <a:t>Begin your sentence with:</a:t>
            </a:r>
          </a:p>
          <a:p>
            <a:pPr marL="342900" indent="-342900">
              <a:buFont typeface="Arial" pitchFamily="34" charset="0"/>
              <a:buChar char="•"/>
            </a:pPr>
            <a:r>
              <a:rPr lang="en-US" sz="1200" dirty="0"/>
              <a:t>So what I hear you saying is….</a:t>
            </a:r>
          </a:p>
          <a:p>
            <a:pPr marL="342900" indent="-342900">
              <a:buFont typeface="Arial" pitchFamily="34" charset="0"/>
              <a:buChar char="•"/>
            </a:pPr>
            <a:r>
              <a:rPr lang="en-US" sz="1200" dirty="0"/>
              <a:t>If I hear you correctly….</a:t>
            </a:r>
          </a:p>
          <a:p>
            <a:pPr marL="342900" indent="-342900">
              <a:buFont typeface="Arial" pitchFamily="34" charset="0"/>
              <a:buChar char="•"/>
            </a:pPr>
            <a:r>
              <a:rPr lang="en-US" sz="1200" dirty="0"/>
              <a:t>If I am understanding you correctly…</a:t>
            </a:r>
          </a:p>
          <a:p>
            <a:pPr marL="342900" indent="-342900"/>
            <a:endParaRPr lang="en-US" sz="1200" dirty="0"/>
          </a:p>
          <a:p>
            <a:pPr marL="342900" indent="-342900"/>
            <a:r>
              <a:rPr lang="en-US" sz="1200" dirty="0"/>
              <a:t>End the sentence with:</a:t>
            </a:r>
          </a:p>
          <a:p>
            <a:pPr marL="342900" indent="-342900">
              <a:buFont typeface="Arial" pitchFamily="34" charset="0"/>
              <a:buChar char="•"/>
            </a:pPr>
            <a:r>
              <a:rPr lang="en-US" sz="1200" dirty="0"/>
              <a:t>Does this accurately capture what you are trying to say?</a:t>
            </a:r>
          </a:p>
          <a:p>
            <a:pPr marL="342900" indent="-342900">
              <a:buFont typeface="Arial" pitchFamily="34" charset="0"/>
              <a:buChar char="•"/>
            </a:pPr>
            <a:r>
              <a:rPr lang="en-US" sz="1200" dirty="0"/>
              <a:t>Have I gotten it correct?  Is there anything I have missed?</a:t>
            </a:r>
          </a:p>
          <a:p>
            <a:pPr marL="342900" indent="-342900">
              <a:buFont typeface="Arial" pitchFamily="34" charset="0"/>
              <a:buChar char="•"/>
            </a:pPr>
            <a:r>
              <a:rPr lang="en-US" sz="1200" dirty="0"/>
              <a:t>Have I understood you correctly?</a:t>
            </a:r>
          </a:p>
          <a:p>
            <a:pPr marL="342900" indent="-342900"/>
            <a:endParaRPr lang="en-US" sz="1200" dirty="0"/>
          </a:p>
          <a:p>
            <a:pPr marL="342900" indent="-342900"/>
            <a:r>
              <a:rPr lang="en-US" sz="1200" dirty="0"/>
              <a:t>Unimportant      Ineffectual     Helpless     Puzzled      Confused     Uncomfortable	</a:t>
            </a:r>
          </a:p>
          <a:p>
            <a:pPr marL="342900" indent="-342900"/>
            <a:r>
              <a:rPr lang="en-US" sz="1200" dirty="0"/>
              <a:t>Baffled              Nervous        Provoked    Tense         Perplexed     Troubled	</a:t>
            </a:r>
          </a:p>
          <a:p>
            <a:pPr marL="342900" indent="-342900"/>
            <a:r>
              <a:rPr lang="en-US" sz="1200" dirty="0"/>
              <a:t>Alarmed	       Shocked        Disgusted   Annoyed    Resentful      Concerned       Exhausted	</a:t>
            </a:r>
          </a:p>
          <a:p>
            <a:pPr marL="342900" indent="-342900"/>
            <a:r>
              <a:rPr lang="en-US" sz="1200" dirty="0"/>
              <a:t>Dissatisfied	       Worn out       Humiliated  Suspicious	           Embarrassed	</a:t>
            </a:r>
          </a:p>
          <a:p>
            <a:pPr marL="342900" indent="-342900"/>
            <a:r>
              <a:rPr lang="en-US" sz="1200" dirty="0"/>
              <a:t>Tired	       Frightened     Torn	           Anxious     Unsure        Apprehensive	Disturbed	Irritated</a:t>
            </a:r>
          </a:p>
          <a:p>
            <a:pPr marL="342900" indent="-342900"/>
            <a:r>
              <a:rPr lang="en-US" sz="1200" dirty="0"/>
              <a:t>Uneasy</a:t>
            </a:r>
          </a:p>
          <a:p>
            <a:pPr marL="342900" indent="-342900"/>
            <a:endParaRPr lang="en-US" dirty="0"/>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52</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graphicFrame>
        <p:nvGraphicFramePr>
          <p:cNvPr id="7" name="Diagram 6"/>
          <p:cNvGraphicFramePr/>
          <p:nvPr/>
        </p:nvGraphicFramePr>
        <p:xfrm>
          <a:off x="4724399" y="1390071"/>
          <a:ext cx="4128656" cy="3306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Arrow Connector 8"/>
          <p:cNvCxnSpPr/>
          <p:nvPr/>
        </p:nvCxnSpPr>
        <p:spPr bwMode="auto">
          <a:xfrm>
            <a:off x="3297382" y="3172691"/>
            <a:ext cx="191192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3600" dirty="0">
                <a:solidFill>
                  <a:schemeClr val="accent3"/>
                </a:solidFill>
              </a:rPr>
              <a:t>Discussion</a:t>
            </a:r>
            <a:r>
              <a:rPr lang="en-US" sz="3600" dirty="0">
                <a:solidFill>
                  <a:srgbClr val="C6168D"/>
                </a:solidFill>
              </a:rPr>
              <a:t>: rephrasing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63237" y="1593271"/>
            <a:ext cx="8637587" cy="4502729"/>
          </a:xfrm>
        </p:spPr>
        <p:txBody>
          <a:bodyPr/>
          <a:lstStyle/>
          <a:p>
            <a:pPr marL="342900" indent="-342900"/>
            <a:r>
              <a:rPr lang="en-US" dirty="0"/>
              <a:t>Let’s try some role play with the conflicts we have been discussing today.  One of you play the “unhappy member” and the other be the YMCA employee who is receiving the complaint.</a:t>
            </a:r>
          </a:p>
          <a:p>
            <a:pPr marL="342900" indent="-342900"/>
            <a:endParaRPr lang="en-US" dirty="0"/>
          </a:p>
          <a:p>
            <a:pPr marL="342900" indent="-342900"/>
            <a:r>
              <a:rPr lang="en-US" dirty="0"/>
              <a:t>“Unhappy member”, express your emotions at the problem you have encountered.  You can make anything up.</a:t>
            </a:r>
          </a:p>
          <a:p>
            <a:pPr marL="342900" indent="-342900"/>
            <a:endParaRPr lang="en-US" dirty="0"/>
          </a:p>
          <a:p>
            <a:pPr marL="342900" indent="-342900"/>
            <a:r>
              <a:rPr lang="en-US" dirty="0"/>
              <a:t>YMCA employee, listen for the key words and try to </a:t>
            </a:r>
            <a:r>
              <a:rPr lang="en-US" b="1" dirty="0"/>
              <a:t>rephrase</a:t>
            </a:r>
            <a:r>
              <a:rPr lang="en-US" dirty="0"/>
              <a:t> the conflict.</a:t>
            </a:r>
          </a:p>
          <a:p>
            <a:pPr marL="342900" indent="-342900"/>
            <a:endParaRPr lang="en-US" dirty="0"/>
          </a:p>
          <a:p>
            <a:pPr marL="342900" indent="-342900"/>
            <a:r>
              <a:rPr lang="en-US" dirty="0"/>
              <a:t>Switch roles and try again.</a:t>
            </a:r>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53</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3600" dirty="0">
                <a:solidFill>
                  <a:schemeClr val="accent3"/>
                </a:solidFill>
              </a:rPr>
              <a:t>The art of the question</a:t>
            </a:r>
            <a:r>
              <a:rPr lang="en-US" sz="36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63237" y="1593271"/>
            <a:ext cx="8637587" cy="4502729"/>
          </a:xfrm>
        </p:spPr>
        <p:txBody>
          <a:bodyPr/>
          <a:lstStyle/>
          <a:p>
            <a:pPr marL="342900" indent="-342900"/>
            <a:r>
              <a:rPr lang="en-US" dirty="0"/>
              <a:t>Once you have engaged in appreciation, affiliation, rephrasing, and expression of emotions, it is time to makes some </a:t>
            </a:r>
            <a:r>
              <a:rPr lang="en-US" b="1" dirty="0"/>
              <a:t>open-ended inquiries</a:t>
            </a:r>
            <a:r>
              <a:rPr lang="en-US" dirty="0"/>
              <a:t>.  </a:t>
            </a:r>
          </a:p>
          <a:p>
            <a:pPr marL="342900" indent="-342900"/>
            <a:r>
              <a:rPr lang="en-US" dirty="0"/>
              <a:t>Open-ended inquiries are questions that elicit more than a “yes” or “no” response.</a:t>
            </a:r>
          </a:p>
          <a:p>
            <a:pPr marL="342900" indent="-342900"/>
            <a:endParaRPr lang="en-US" dirty="0"/>
          </a:p>
          <a:p>
            <a:pPr marL="342900" indent="-342900"/>
            <a:r>
              <a:rPr lang="en-US" dirty="0"/>
              <a:t>Here are some examples of closed questioning:</a:t>
            </a:r>
          </a:p>
          <a:p>
            <a:pPr marL="342900" indent="-342900">
              <a:buFont typeface="Arial" pitchFamily="34" charset="0"/>
              <a:buChar char="•"/>
            </a:pPr>
            <a:r>
              <a:rPr lang="en-US" dirty="0"/>
              <a:t>Have you spoken with a manager about your concern?</a:t>
            </a:r>
          </a:p>
          <a:p>
            <a:pPr marL="342900" indent="-342900">
              <a:buFont typeface="Arial" pitchFamily="34" charset="0"/>
              <a:buChar char="•"/>
            </a:pPr>
            <a:r>
              <a:rPr lang="en-US" dirty="0"/>
              <a:t>Do you think the price of camp is too high?</a:t>
            </a:r>
          </a:p>
          <a:p>
            <a:pPr marL="342900" indent="-342900">
              <a:buFont typeface="Arial" pitchFamily="34" charset="0"/>
              <a:buChar char="•"/>
            </a:pPr>
            <a:r>
              <a:rPr lang="en-US" dirty="0"/>
              <a:t>Have you tried talking to the other member about his/her use of the equipment?</a:t>
            </a:r>
          </a:p>
          <a:p>
            <a:pPr marL="342900" indent="-342900">
              <a:buFont typeface="Arial" pitchFamily="34" charset="0"/>
              <a:buChar char="•"/>
            </a:pPr>
            <a:r>
              <a:rPr lang="en-US" dirty="0"/>
              <a:t>Would you like a refund?</a:t>
            </a:r>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54</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3600" dirty="0">
                <a:solidFill>
                  <a:schemeClr val="accent3"/>
                </a:solidFill>
              </a:rPr>
              <a:t>The art of the question</a:t>
            </a:r>
            <a:r>
              <a:rPr lang="en-US" sz="36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63237" y="1593271"/>
            <a:ext cx="8637587" cy="4502729"/>
          </a:xfrm>
        </p:spPr>
        <p:txBody>
          <a:bodyPr/>
          <a:lstStyle/>
          <a:p>
            <a:pPr marL="342900" indent="-342900"/>
            <a:r>
              <a:rPr lang="en-US" dirty="0"/>
              <a:t>Here are examples of open-ended questions:</a:t>
            </a:r>
          </a:p>
          <a:p>
            <a:pPr marL="342900" indent="-342900">
              <a:buFont typeface="Arial" pitchFamily="34" charset="0"/>
              <a:buChar char="•"/>
            </a:pPr>
            <a:r>
              <a:rPr lang="en-US" dirty="0"/>
              <a:t>What has been your experience in trying to address this problem before?</a:t>
            </a:r>
          </a:p>
          <a:p>
            <a:pPr marL="342900" indent="-342900">
              <a:buFont typeface="Arial" pitchFamily="34" charset="0"/>
              <a:buChar char="•"/>
            </a:pPr>
            <a:r>
              <a:rPr lang="en-US" dirty="0"/>
              <a:t>Help me understand how this change affects you…</a:t>
            </a:r>
          </a:p>
          <a:p>
            <a:pPr marL="342900" indent="-342900">
              <a:buFont typeface="Arial" pitchFamily="34" charset="0"/>
              <a:buChar char="•"/>
            </a:pPr>
            <a:r>
              <a:rPr lang="en-US" dirty="0"/>
              <a:t>Help me understand how I can help you with this problem…</a:t>
            </a:r>
          </a:p>
          <a:p>
            <a:pPr marL="342900" indent="-342900"/>
            <a:endParaRPr lang="en-US" dirty="0"/>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55</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3600" dirty="0">
                <a:solidFill>
                  <a:schemeClr val="accent3"/>
                </a:solidFill>
              </a:rPr>
              <a:t>The art of the question</a:t>
            </a:r>
            <a:r>
              <a:rPr lang="en-US" sz="36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63237" y="1593271"/>
            <a:ext cx="8637587" cy="4502729"/>
          </a:xfrm>
        </p:spPr>
        <p:txBody>
          <a:bodyPr/>
          <a:lstStyle/>
          <a:p>
            <a:pPr marL="342900" indent="-342900"/>
            <a:r>
              <a:rPr lang="en-US" dirty="0"/>
              <a:t>Here are helpful phrases to help you start an open-ended inquiry:</a:t>
            </a:r>
          </a:p>
          <a:p>
            <a:pPr marL="342900" indent="-342900">
              <a:buFont typeface="Arial" pitchFamily="34" charset="0"/>
              <a:buChar char="•"/>
            </a:pPr>
            <a:r>
              <a:rPr lang="en-US" dirty="0"/>
              <a:t>Tell me about…</a:t>
            </a:r>
          </a:p>
          <a:p>
            <a:pPr marL="342900" indent="-342900">
              <a:buFont typeface="Arial" pitchFamily="34" charset="0"/>
              <a:buChar char="•"/>
            </a:pPr>
            <a:r>
              <a:rPr lang="en-US" dirty="0"/>
              <a:t>How do you feel about…</a:t>
            </a:r>
          </a:p>
          <a:p>
            <a:pPr marL="342900" indent="-342900">
              <a:buFont typeface="Arial" pitchFamily="34" charset="0"/>
              <a:buChar char="•"/>
            </a:pPr>
            <a:r>
              <a:rPr lang="en-US" dirty="0"/>
              <a:t>Are you happy with…</a:t>
            </a:r>
          </a:p>
          <a:p>
            <a:pPr marL="342900" indent="-342900">
              <a:buFont typeface="Arial" pitchFamily="34" charset="0"/>
              <a:buChar char="•"/>
            </a:pPr>
            <a:r>
              <a:rPr lang="en-US" dirty="0"/>
              <a:t>Help me understand…</a:t>
            </a:r>
          </a:p>
          <a:p>
            <a:pPr marL="342900" indent="-342900">
              <a:buFont typeface="Arial" pitchFamily="34" charset="0"/>
              <a:buChar char="•"/>
            </a:pPr>
            <a:r>
              <a:rPr lang="en-US" dirty="0"/>
              <a:t>Tell me what you would like to see…</a:t>
            </a:r>
          </a:p>
          <a:p>
            <a:pPr marL="342900" indent="-342900">
              <a:buFont typeface="Arial" pitchFamily="34" charset="0"/>
              <a:buChar char="•"/>
            </a:pPr>
            <a:r>
              <a:rPr lang="en-US" dirty="0"/>
              <a:t>Help me understand how I can assist you…</a:t>
            </a:r>
          </a:p>
          <a:p>
            <a:pPr marL="342900" indent="-342900">
              <a:buFont typeface="Arial" pitchFamily="34" charset="0"/>
              <a:buChar char="•"/>
            </a:pPr>
            <a:r>
              <a:rPr lang="en-US" dirty="0"/>
              <a:t>Give me an example…</a:t>
            </a:r>
          </a:p>
          <a:p>
            <a:pPr marL="342900" indent="-342900">
              <a:buFont typeface="Arial" pitchFamily="34" charset="0"/>
              <a:buChar char="•"/>
            </a:pPr>
            <a:r>
              <a:rPr lang="en-US" dirty="0"/>
              <a:t>What has been your experience with…</a:t>
            </a:r>
          </a:p>
          <a:p>
            <a:pPr marL="342900" indent="-342900">
              <a:buFont typeface="Arial" pitchFamily="34" charset="0"/>
              <a:buChar char="•"/>
            </a:pPr>
            <a:r>
              <a:rPr lang="en-US" dirty="0"/>
              <a:t>Explain what is upsetting you…</a:t>
            </a:r>
          </a:p>
          <a:p>
            <a:pPr marL="342900" indent="-342900">
              <a:buFont typeface="Arial" pitchFamily="34" charset="0"/>
              <a:buChar char="•"/>
            </a:pPr>
            <a:r>
              <a:rPr lang="en-US" dirty="0"/>
              <a:t>What do you see as most important…</a:t>
            </a:r>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56</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3600" dirty="0">
                <a:solidFill>
                  <a:schemeClr val="accent3"/>
                </a:solidFill>
              </a:rPr>
              <a:t>The art of the question</a:t>
            </a:r>
            <a:r>
              <a:rPr lang="en-US" sz="36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63237" y="1593271"/>
            <a:ext cx="8637587" cy="4502729"/>
          </a:xfrm>
        </p:spPr>
        <p:txBody>
          <a:bodyPr/>
          <a:lstStyle/>
          <a:p>
            <a:r>
              <a:rPr lang="en-US" dirty="0"/>
              <a:t>Let the person who has presented the problem also work to find the solution!</a:t>
            </a:r>
          </a:p>
          <a:p>
            <a:endParaRPr lang="en-US" dirty="0"/>
          </a:p>
          <a:p>
            <a:r>
              <a:rPr lang="en-US" dirty="0"/>
              <a:t>Open-ended inquiries allow the other person to do some of the “heavy lifting”.</a:t>
            </a:r>
          </a:p>
          <a:p>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57</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7" name="Picture 6" descr="weights_orng_rgb.jpg"/>
          <p:cNvPicPr>
            <a:picLocks noChangeAspect="1"/>
          </p:cNvPicPr>
          <p:nvPr/>
        </p:nvPicPr>
        <p:blipFill>
          <a:blip r:embed="rId2"/>
          <a:stretch>
            <a:fillRect/>
          </a:stretch>
        </p:blipFill>
        <p:spPr>
          <a:xfrm>
            <a:off x="2899767" y="3200400"/>
            <a:ext cx="2988415" cy="3060137"/>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3600" dirty="0">
                <a:solidFill>
                  <a:schemeClr val="accent3"/>
                </a:solidFill>
              </a:rPr>
              <a:t>Finding resolution</a:t>
            </a:r>
            <a:r>
              <a:rPr lang="en-US" sz="36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63237" y="1593271"/>
            <a:ext cx="8637587" cy="4572002"/>
          </a:xfrm>
        </p:spPr>
        <p:txBody>
          <a:bodyPr/>
          <a:lstStyle/>
          <a:p>
            <a:r>
              <a:rPr lang="en-US" dirty="0"/>
              <a:t>Once you have appreciated, affiliated, rephrased for understanding, and asked open-ended questions, it is time to work toward </a:t>
            </a:r>
            <a:r>
              <a:rPr lang="en-US" b="1" dirty="0"/>
              <a:t>resolution</a:t>
            </a:r>
            <a:r>
              <a:rPr lang="en-US" dirty="0"/>
              <a:t>.</a:t>
            </a:r>
          </a:p>
          <a:p>
            <a:endParaRPr lang="en-US" dirty="0"/>
          </a:p>
          <a:p>
            <a:r>
              <a:rPr lang="en-US" dirty="0"/>
              <a:t>Solution to problems are numerous.  They are very much dependent on the circumstances and what is at stake.  </a:t>
            </a:r>
          </a:p>
          <a:p>
            <a:r>
              <a:rPr lang="en-US" dirty="0"/>
              <a:t>By appreciating and affiliating with others, giving a voice to the problem, allowing for expressed emotions and understanding, some problems may resolve themselves without much effort.</a:t>
            </a:r>
          </a:p>
          <a:p>
            <a:r>
              <a:rPr lang="en-US" dirty="0"/>
              <a:t>People expressing issues often come to their own solutions and they buy-in to that solution because it was their own.</a:t>
            </a:r>
          </a:p>
          <a:p>
            <a:r>
              <a:rPr lang="en-US" dirty="0"/>
              <a:t>Always ask:</a:t>
            </a:r>
          </a:p>
          <a:p>
            <a:r>
              <a:rPr lang="en-US" b="1" dirty="0"/>
              <a:t>Tell me what you see the solution to this problem being…</a:t>
            </a:r>
          </a:p>
          <a:p>
            <a:endParaRPr lang="en-US" b="1"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58</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3600" dirty="0">
                <a:solidFill>
                  <a:schemeClr val="accent3"/>
                </a:solidFill>
              </a:rPr>
              <a:t>Finding resolution</a:t>
            </a:r>
            <a:r>
              <a:rPr lang="en-US" sz="36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63237" y="1593271"/>
            <a:ext cx="8637587" cy="4502729"/>
          </a:xfrm>
        </p:spPr>
        <p:txBody>
          <a:bodyPr/>
          <a:lstStyle/>
          <a:p>
            <a:r>
              <a:rPr lang="en-US" sz="2000" b="1" dirty="0"/>
              <a:t>Focus on interests, not positions!</a:t>
            </a:r>
          </a:p>
          <a:p>
            <a:endParaRPr lang="en-US" dirty="0"/>
          </a:p>
          <a:p>
            <a:r>
              <a:rPr lang="en-US" dirty="0"/>
              <a:t>Other options for resolution:</a:t>
            </a:r>
          </a:p>
          <a:p>
            <a:pPr>
              <a:buFont typeface="Arial" pitchFamily="34" charset="0"/>
              <a:buChar char="•"/>
            </a:pPr>
            <a:r>
              <a:rPr lang="en-US" dirty="0"/>
              <a:t>Brainstorm solutions without evaluating the merits of the ideas</a:t>
            </a:r>
          </a:p>
          <a:p>
            <a:r>
              <a:rPr lang="en-US" dirty="0"/>
              <a:t>“I cannot make any promises, but let me see what I can do.”</a:t>
            </a:r>
          </a:p>
          <a:p>
            <a:pPr>
              <a:buFont typeface="Arial" pitchFamily="34" charset="0"/>
              <a:buChar char="•"/>
            </a:pPr>
            <a:r>
              <a:rPr lang="en-US" dirty="0"/>
              <a:t>Arrange a meeting</a:t>
            </a:r>
          </a:p>
          <a:p>
            <a:pPr>
              <a:buFont typeface="Arial" pitchFamily="34" charset="0"/>
              <a:buChar char="•"/>
            </a:pPr>
            <a:r>
              <a:rPr lang="en-US" dirty="0"/>
              <a:t>Be creative…expand the pie</a:t>
            </a:r>
          </a:p>
          <a:p>
            <a:pPr>
              <a:buFont typeface="Arial" pitchFamily="34" charset="0"/>
              <a:buChar char="•"/>
            </a:pPr>
            <a:r>
              <a:rPr lang="en-US" dirty="0"/>
              <a:t>Avoid big sweeping policy changes or rules to deal with problems</a:t>
            </a:r>
          </a:p>
          <a:p>
            <a:pPr>
              <a:buFont typeface="Arial" pitchFamily="34" charset="0"/>
              <a:buChar char="•"/>
            </a:pPr>
            <a:r>
              <a:rPr lang="en-US" dirty="0"/>
              <a:t>Consider focus groups</a:t>
            </a:r>
          </a:p>
          <a:p>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59</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dirty="0">
                <a:solidFill>
                  <a:schemeClr val="accent3"/>
                </a:solidFill>
              </a:rPr>
              <a:t>DISCUSSION: </a:t>
            </a:r>
            <a:r>
              <a:rPr lang="en-US" dirty="0">
                <a:solidFill>
                  <a:srgbClr val="C6168D"/>
                </a:solidFill>
              </a:rPr>
              <a:t>CONFLICT AS OPPORTUNITY</a:t>
            </a:r>
          </a:p>
        </p:txBody>
      </p:sp>
      <p:sp>
        <p:nvSpPr>
          <p:cNvPr id="99331" name="Content Placeholder 6"/>
          <p:cNvSpPr>
            <a:spLocks noGrp="1"/>
          </p:cNvSpPr>
          <p:nvPr>
            <p:ph idx="1"/>
          </p:nvPr>
        </p:nvSpPr>
        <p:spPr/>
        <p:txBody>
          <a:bodyPr/>
          <a:lstStyle/>
          <a:p>
            <a:r>
              <a:rPr lang="en-US" dirty="0"/>
              <a:t>What might be the benefits for you personally to approach conflict as an opportunity rather than simply a problem? </a:t>
            </a:r>
          </a:p>
          <a:p>
            <a:endParaRPr lang="en-US" dirty="0"/>
          </a:p>
          <a:p>
            <a:r>
              <a:rPr lang="en-US" dirty="0"/>
              <a:t>What might be the benefits for the entire organization if employees  learn to approach conflict as opportunity?</a:t>
            </a:r>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6</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8" name="Picture 7" descr="lightbulb_orng_rgb_jpg.jpg"/>
          <p:cNvPicPr>
            <a:picLocks noChangeAspect="1"/>
          </p:cNvPicPr>
          <p:nvPr/>
        </p:nvPicPr>
        <p:blipFill>
          <a:blip r:embed="rId2"/>
          <a:stretch>
            <a:fillRect/>
          </a:stretch>
        </p:blipFill>
        <p:spPr>
          <a:xfrm>
            <a:off x="6172201" y="3685311"/>
            <a:ext cx="1808018" cy="180801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3600" dirty="0">
                <a:solidFill>
                  <a:schemeClr val="accent3"/>
                </a:solidFill>
              </a:rPr>
              <a:t>Putting it all together</a:t>
            </a:r>
            <a:r>
              <a:rPr lang="en-US" sz="36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35527" y="831273"/>
            <a:ext cx="8637587" cy="5541818"/>
          </a:xfrm>
        </p:spPr>
        <p:txBody>
          <a:bodyPr/>
          <a:lstStyle/>
          <a:p>
            <a:r>
              <a:rPr lang="en-US" sz="1400" dirty="0"/>
              <a:t>Who are the key people in this conflict?</a:t>
            </a:r>
          </a:p>
          <a:p>
            <a:r>
              <a:rPr lang="en-US" sz="1400" dirty="0"/>
              <a:t>What is/are the issue(s)?</a:t>
            </a:r>
          </a:p>
          <a:p>
            <a:r>
              <a:rPr lang="en-US" sz="1400" dirty="0"/>
              <a:t>What are the positions?</a:t>
            </a:r>
          </a:p>
          <a:p>
            <a:r>
              <a:rPr lang="en-US" sz="1400" dirty="0"/>
              <a:t>On what level are you entering this conflict?</a:t>
            </a:r>
          </a:p>
          <a:p>
            <a:r>
              <a:rPr lang="en-US" sz="1400" dirty="0"/>
              <a:t>What are the indicators that you are entering the conflict at that level?</a:t>
            </a:r>
          </a:p>
          <a:p>
            <a:r>
              <a:rPr lang="en-US" sz="1400" dirty="0"/>
              <a:t>What conflict style will you naturally want to use based on the level of conflict and your style assessment?</a:t>
            </a:r>
          </a:p>
          <a:p>
            <a:r>
              <a:rPr lang="en-US" sz="1400" dirty="0"/>
              <a:t>What style of conflict might be most helpful in this situation?</a:t>
            </a:r>
          </a:p>
          <a:p>
            <a:r>
              <a:rPr lang="en-US" sz="1400" dirty="0"/>
              <a:t>What emotions do the people involved seem to be expressing?</a:t>
            </a:r>
          </a:p>
          <a:p>
            <a:r>
              <a:rPr lang="en-US" sz="1400" dirty="0"/>
              <a:t>What key words did you pick up on that inform you of the emotions?</a:t>
            </a:r>
          </a:p>
          <a:p>
            <a:r>
              <a:rPr lang="en-US" sz="1400" dirty="0"/>
              <a:t>What might be some of the underlying interests (needs, cares, fears, values, hopes) for the people involved?</a:t>
            </a:r>
          </a:p>
          <a:p>
            <a:r>
              <a:rPr lang="en-US" sz="1400" dirty="0"/>
              <a:t>How can you show appreciation to de-escalate the conflict?</a:t>
            </a:r>
          </a:p>
          <a:p>
            <a:r>
              <a:rPr lang="en-US" sz="1400" dirty="0"/>
              <a:t>How can you affiliate?</a:t>
            </a:r>
          </a:p>
          <a:p>
            <a:r>
              <a:rPr lang="en-US" sz="1400" dirty="0"/>
              <a:t>What would rephrasing the concerns sound like?</a:t>
            </a:r>
          </a:p>
          <a:p>
            <a:r>
              <a:rPr lang="en-US" sz="1400" dirty="0"/>
              <a:t>What might be some of the open-ended inquiries you would make?</a:t>
            </a:r>
          </a:p>
          <a:p>
            <a:pPr marL="342900" indent="-342900"/>
            <a:r>
              <a:rPr lang="en-US" sz="1400" dirty="0"/>
              <a:t>Based on your role at the YMCA right now, what might be some of the possible solutions for this problem?</a:t>
            </a:r>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60</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3600" dirty="0">
                <a:solidFill>
                  <a:schemeClr val="accent3"/>
                </a:solidFill>
              </a:rPr>
              <a:t>Final thoughts…</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63237" y="1454727"/>
            <a:ext cx="8637587" cy="4378037"/>
          </a:xfrm>
        </p:spPr>
        <p:txBody>
          <a:bodyPr/>
          <a:lstStyle/>
          <a:p>
            <a:r>
              <a:rPr lang="en-US" dirty="0"/>
              <a:t>What did you take away from this experience?</a:t>
            </a:r>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61</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7" name="Picture 6" descr="collaboration_blu_rgb.jpg"/>
          <p:cNvPicPr>
            <a:picLocks noChangeAspect="1"/>
          </p:cNvPicPr>
          <p:nvPr/>
        </p:nvPicPr>
        <p:blipFill>
          <a:blip r:embed="rId3"/>
          <a:stretch>
            <a:fillRect/>
          </a:stretch>
        </p:blipFill>
        <p:spPr>
          <a:xfrm>
            <a:off x="1724891" y="2410691"/>
            <a:ext cx="2743200" cy="27432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2100" y="2755900"/>
            <a:ext cx="8732838" cy="949325"/>
          </a:xfrm>
        </p:spPr>
        <p:txBody>
          <a:bodyPr/>
          <a:lstStyle/>
          <a:p>
            <a:pPr>
              <a:defRPr/>
            </a:pPr>
            <a:r>
              <a:rPr lang="en-US" dirty="0"/>
              <a:t>Thank You</a:t>
            </a:r>
          </a:p>
        </p:txBody>
      </p:sp>
      <p:sp>
        <p:nvSpPr>
          <p:cNvPr id="102403" name="Text Placeholder 2"/>
          <p:cNvSpPr>
            <a:spLocks noGrp="1"/>
          </p:cNvSpPr>
          <p:nvPr>
            <p:ph type="body" sz="quarter" idx="10"/>
          </p:nvPr>
        </p:nvSpPr>
        <p:spPr/>
        <p:txBody>
          <a:bodyPr/>
          <a:lstStyle/>
          <a:p>
            <a:r>
              <a:rPr lang="en-US" dirty="0"/>
              <a:t>YMCA OF MIDDLE TENNESSEE</a:t>
            </a:r>
          </a:p>
          <a:p>
            <a:endParaRPr lang="en-US" dirty="0"/>
          </a:p>
        </p:txBody>
      </p:sp>
      <p:pic>
        <p:nvPicPr>
          <p:cNvPr id="5" name="Picture 4" descr="smiley-face_red_rgb.jpg"/>
          <p:cNvPicPr>
            <a:picLocks noChangeAspect="1"/>
          </p:cNvPicPr>
          <p:nvPr/>
        </p:nvPicPr>
        <p:blipFill>
          <a:blip r:embed="rId2"/>
          <a:stretch>
            <a:fillRect/>
          </a:stretch>
        </p:blipFill>
        <p:spPr>
          <a:xfrm>
            <a:off x="6158346" y="3408218"/>
            <a:ext cx="2272145" cy="2272145"/>
          </a:xfrm>
          <a:prstGeom prst="round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z="3600" dirty="0">
                <a:solidFill>
                  <a:schemeClr val="accent3"/>
                </a:solidFill>
              </a:rPr>
              <a:t>Conflict as opportunity</a:t>
            </a:r>
          </a:p>
        </p:txBody>
      </p:sp>
      <p:sp>
        <p:nvSpPr>
          <p:cNvPr id="99331" name="Content Placeholder 6"/>
          <p:cNvSpPr>
            <a:spLocks noGrp="1"/>
          </p:cNvSpPr>
          <p:nvPr>
            <p:ph idx="1"/>
          </p:nvPr>
        </p:nvSpPr>
        <p:spPr/>
        <p:txBody>
          <a:bodyPr/>
          <a:lstStyle/>
          <a:p>
            <a:r>
              <a:rPr lang="en-US" dirty="0"/>
              <a:t>“Once we accept that conflict itself is neutral, we can then see that its goodness or badness is entirely based on how it is handled.”</a:t>
            </a:r>
          </a:p>
          <a:p>
            <a:endParaRPr lang="en-US" dirty="0"/>
          </a:p>
          <a:p>
            <a:r>
              <a:rPr lang="en-US" dirty="0"/>
              <a:t>-Ralph H. Kilmann</a:t>
            </a:r>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7</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8" name="Picture 7" descr="Man and two women standing and talking photo.jpg"/>
          <p:cNvPicPr>
            <a:picLocks noChangeAspect="1"/>
          </p:cNvPicPr>
          <p:nvPr/>
        </p:nvPicPr>
        <p:blipFill>
          <a:blip r:embed="rId2"/>
          <a:stretch>
            <a:fillRect/>
          </a:stretch>
        </p:blipFill>
        <p:spPr>
          <a:xfrm>
            <a:off x="5072550" y="2410690"/>
            <a:ext cx="3226323" cy="40355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3"/>
            <a:ext cx="8374062" cy="973714"/>
          </a:xfrm>
        </p:spPr>
        <p:txBody>
          <a:bodyPr/>
          <a:lstStyle/>
          <a:p>
            <a:pPr>
              <a:defRPr/>
            </a:pPr>
            <a:r>
              <a:rPr lang="en-US" sz="3600" dirty="0">
                <a:solidFill>
                  <a:schemeClr val="accent3"/>
                </a:solidFill>
              </a:rPr>
              <a:t>Emotional triggers</a:t>
            </a:r>
            <a:br>
              <a:rPr lang="en-US" sz="3600" dirty="0">
                <a:solidFill>
                  <a:schemeClr val="accent3"/>
                </a:solidFill>
              </a:rPr>
            </a:br>
            <a:r>
              <a:rPr lang="en-US" sz="2000" dirty="0">
                <a:solidFill>
                  <a:schemeClr val="accent3"/>
                </a:solidFill>
              </a:rPr>
              <a:t>The “red flags” of our deepest needs</a:t>
            </a:r>
            <a:endParaRPr lang="en-US" sz="3600" dirty="0">
              <a:solidFill>
                <a:schemeClr val="accent3"/>
              </a:solidFill>
            </a:endParaRPr>
          </a:p>
        </p:txBody>
      </p:sp>
      <p:sp>
        <p:nvSpPr>
          <p:cNvPr id="99331" name="Content Placeholder 6"/>
          <p:cNvSpPr>
            <a:spLocks noGrp="1"/>
          </p:cNvSpPr>
          <p:nvPr>
            <p:ph idx="1"/>
          </p:nvPr>
        </p:nvSpPr>
        <p:spPr>
          <a:xfrm>
            <a:off x="229322" y="1828800"/>
            <a:ext cx="8637587" cy="4391892"/>
          </a:xfrm>
        </p:spPr>
        <p:txBody>
          <a:bodyPr/>
          <a:lstStyle/>
          <a:p>
            <a:r>
              <a:rPr lang="en-US" b="1" dirty="0"/>
              <a:t>Emotional triggers </a:t>
            </a:r>
            <a:r>
              <a:rPr lang="en-US" dirty="0"/>
              <a:t>can be defined as a reaction to an event that 	indicates the desire to have our basic human needs met.  	</a:t>
            </a:r>
          </a:p>
          <a:p>
            <a:r>
              <a:rPr lang="en-US" dirty="0"/>
              <a:t>These deepest concerns are also called </a:t>
            </a:r>
            <a:r>
              <a:rPr lang="en-US" b="1" dirty="0"/>
              <a:t>“core concerns” </a:t>
            </a:r>
            <a:r>
              <a:rPr lang="en-US" dirty="0"/>
              <a:t>because they 	live at the core of what makes us human.</a:t>
            </a:r>
          </a:p>
          <a:p>
            <a:r>
              <a:rPr lang="en-US" dirty="0"/>
              <a:t>These core concerns inform the behavior we see in ourselves and others.</a:t>
            </a:r>
          </a:p>
          <a:p>
            <a:endParaRPr lang="en-US" b="1" dirty="0"/>
          </a:p>
          <a:p>
            <a:endParaRPr lang="en-US" dirty="0"/>
          </a:p>
          <a:p>
            <a:endParaRPr lang="en-US"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8</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7" name="Picture 6" descr="flag-1_red_rgb.jpg"/>
          <p:cNvPicPr>
            <a:picLocks noChangeAspect="1"/>
          </p:cNvPicPr>
          <p:nvPr/>
        </p:nvPicPr>
        <p:blipFill>
          <a:blip r:embed="rId2"/>
          <a:stretch>
            <a:fillRect/>
          </a:stretch>
        </p:blipFill>
        <p:spPr>
          <a:xfrm>
            <a:off x="6743348" y="193963"/>
            <a:ext cx="641126" cy="1077429"/>
          </a:xfrm>
          <a:prstGeom prst="rect">
            <a:avLst/>
          </a:prstGeom>
        </p:spPr>
      </p:pic>
      <p:graphicFrame>
        <p:nvGraphicFramePr>
          <p:cNvPr id="9" name="Diagram 8"/>
          <p:cNvGraphicFramePr/>
          <p:nvPr/>
        </p:nvGraphicFramePr>
        <p:xfrm>
          <a:off x="415635" y="3655291"/>
          <a:ext cx="3934691" cy="2593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4391891" y="3823853"/>
            <a:ext cx="4142509" cy="2031325"/>
          </a:xfrm>
          <a:prstGeom prst="rect">
            <a:avLst/>
          </a:prstGeom>
          <a:noFill/>
        </p:spPr>
        <p:txBody>
          <a:bodyPr wrap="square" rtlCol="0">
            <a:spAutoFit/>
          </a:bodyPr>
          <a:lstStyle/>
          <a:p>
            <a:r>
              <a:rPr lang="en-US" sz="1800" dirty="0">
                <a:solidFill>
                  <a:srgbClr val="231F20"/>
                </a:solidFill>
              </a:rPr>
              <a:t>It is useless to argue with someone’s emotional reactions.  </a:t>
            </a:r>
          </a:p>
          <a:p>
            <a:endParaRPr lang="en-US" sz="1800" dirty="0">
              <a:solidFill>
                <a:srgbClr val="231F20"/>
              </a:solidFill>
            </a:endParaRPr>
          </a:p>
          <a:p>
            <a:r>
              <a:rPr lang="en-US" sz="1800" dirty="0">
                <a:solidFill>
                  <a:srgbClr val="231F20"/>
                </a:solidFill>
              </a:rPr>
              <a:t>It is more important to focus on the concerns or interests underlying the emotional reaction.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ular Callout 10"/>
          <p:cNvSpPr/>
          <p:nvPr/>
        </p:nvSpPr>
        <p:spPr bwMode="auto">
          <a:xfrm>
            <a:off x="623454" y="1357745"/>
            <a:ext cx="4170219" cy="2964873"/>
          </a:xfrm>
          <a:prstGeom prst="wedgeRoundRectCallout">
            <a:avLst>
              <a:gd name="adj1" fmla="val 51031"/>
              <a:gd name="adj2" fmla="val 5829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6" name="Title 5"/>
          <p:cNvSpPr>
            <a:spLocks noGrp="1"/>
          </p:cNvSpPr>
          <p:nvPr>
            <p:ph type="title"/>
          </p:nvPr>
        </p:nvSpPr>
        <p:spPr/>
        <p:txBody>
          <a:bodyPr/>
          <a:lstStyle/>
          <a:p>
            <a:pPr>
              <a:defRPr/>
            </a:pPr>
            <a:r>
              <a:rPr lang="en-US" sz="3600" dirty="0" err="1">
                <a:solidFill>
                  <a:schemeClr val="accent3"/>
                </a:solidFill>
              </a:rPr>
              <a:t>EmotionS</a:t>
            </a:r>
            <a:r>
              <a:rPr lang="en-US" sz="3600" dirty="0">
                <a:solidFill>
                  <a:schemeClr val="accent3"/>
                </a:solidFill>
              </a:rPr>
              <a:t> TRIGGERED</a:t>
            </a:r>
          </a:p>
        </p:txBody>
      </p:sp>
      <p:sp>
        <p:nvSpPr>
          <p:cNvPr id="99331" name="Content Placeholder 6"/>
          <p:cNvSpPr>
            <a:spLocks noGrp="1"/>
          </p:cNvSpPr>
          <p:nvPr>
            <p:ph idx="1"/>
          </p:nvPr>
        </p:nvSpPr>
        <p:spPr>
          <a:xfrm>
            <a:off x="326304" y="1288472"/>
            <a:ext cx="8637587" cy="5001491"/>
          </a:xfrm>
        </p:spPr>
        <p:txBody>
          <a:bodyPr/>
          <a:lstStyle/>
          <a:p>
            <a:endParaRPr lang="en-US" dirty="0"/>
          </a:p>
          <a:p>
            <a:r>
              <a:rPr lang="en-US" dirty="0"/>
              <a:t>    	</a:t>
            </a:r>
            <a:r>
              <a:rPr lang="en-US" dirty="0">
                <a:solidFill>
                  <a:schemeClr val="bg1"/>
                </a:solidFill>
              </a:rPr>
              <a:t>Hurt	   	Fear	</a:t>
            </a:r>
          </a:p>
          <a:p>
            <a:r>
              <a:rPr lang="en-US" dirty="0">
                <a:solidFill>
                  <a:schemeClr val="bg1"/>
                </a:solidFill>
              </a:rPr>
              <a:t>	Sadness     	Loneliness     </a:t>
            </a:r>
          </a:p>
          <a:p>
            <a:r>
              <a:rPr lang="en-US" dirty="0">
                <a:solidFill>
                  <a:schemeClr val="bg1"/>
                </a:solidFill>
              </a:rPr>
              <a:t>    	Anger   	Shame </a:t>
            </a:r>
          </a:p>
          <a:p>
            <a:r>
              <a:rPr lang="en-US" dirty="0">
                <a:solidFill>
                  <a:schemeClr val="bg1"/>
                </a:solidFill>
              </a:rPr>
              <a:t>	Guilt		Gladness</a:t>
            </a:r>
          </a:p>
          <a:p>
            <a:r>
              <a:rPr lang="en-US" sz="1200" dirty="0">
                <a:solidFill>
                  <a:schemeClr val="bg1"/>
                </a:solidFill>
              </a:rPr>
              <a:t>       </a:t>
            </a:r>
          </a:p>
          <a:p>
            <a:r>
              <a:rPr lang="en-US" sz="1200" dirty="0">
                <a:solidFill>
                  <a:schemeClr val="bg1"/>
                </a:solidFill>
              </a:rPr>
              <a:t>        (Based on Chip Dodd’s book, Voice of the Heart)</a:t>
            </a:r>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9</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pic>
        <p:nvPicPr>
          <p:cNvPr id="7" name="Picture 6" descr="flag-1_red_rgb.jpg"/>
          <p:cNvPicPr>
            <a:picLocks noChangeAspect="1"/>
          </p:cNvPicPr>
          <p:nvPr/>
        </p:nvPicPr>
        <p:blipFill>
          <a:blip r:embed="rId2"/>
          <a:stretch>
            <a:fillRect/>
          </a:stretch>
        </p:blipFill>
        <p:spPr>
          <a:xfrm>
            <a:off x="6743348" y="193963"/>
            <a:ext cx="641126" cy="1077429"/>
          </a:xfrm>
          <a:prstGeom prst="rect">
            <a:avLst/>
          </a:prstGeom>
        </p:spPr>
      </p:pic>
      <p:graphicFrame>
        <p:nvGraphicFramePr>
          <p:cNvPr id="10" name="Diagram 9"/>
          <p:cNvGraphicFramePr/>
          <p:nvPr/>
        </p:nvGraphicFramePr>
        <p:xfrm>
          <a:off x="4211780" y="2311400"/>
          <a:ext cx="4585855" cy="3895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2011_PPT2003_template">
  <a:themeElements>
    <a:clrScheme name="Y-PowerPoint">
      <a:dk1>
        <a:srgbClr val="000000"/>
      </a:dk1>
      <a:lt1>
        <a:srgbClr val="FFFFFF"/>
      </a:lt1>
      <a:dk2>
        <a:srgbClr val="464847"/>
      </a:dk2>
      <a:lt2>
        <a:srgbClr val="FFFFFF"/>
      </a:lt2>
      <a:accent1>
        <a:srgbClr val="F47920"/>
      </a:accent1>
      <a:accent2>
        <a:srgbClr val="ED1C24"/>
      </a:accent2>
      <a:accent3>
        <a:srgbClr val="92278F"/>
      </a:accent3>
      <a:accent4>
        <a:srgbClr val="0089D0"/>
      </a:accent4>
      <a:accent5>
        <a:srgbClr val="01A490"/>
      </a:accent5>
      <a:accent6>
        <a:srgbClr val="464847"/>
      </a:accent6>
      <a:hlink>
        <a:srgbClr val="007CBC"/>
      </a:hlink>
      <a:folHlink>
        <a:srgbClr val="01A490"/>
      </a:folHlink>
    </a:clrScheme>
    <a:fontScheme name="Y-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YMCA-Red">
  <a:themeElements>
    <a:clrScheme name="Y-PowerPoint">
      <a:dk1>
        <a:srgbClr val="000000"/>
      </a:dk1>
      <a:lt1>
        <a:srgbClr val="FFFFFF"/>
      </a:lt1>
      <a:dk2>
        <a:srgbClr val="464847"/>
      </a:dk2>
      <a:lt2>
        <a:srgbClr val="FFFFFF"/>
      </a:lt2>
      <a:accent1>
        <a:srgbClr val="F47920"/>
      </a:accent1>
      <a:accent2>
        <a:srgbClr val="ED1C24"/>
      </a:accent2>
      <a:accent3>
        <a:srgbClr val="92278F"/>
      </a:accent3>
      <a:accent4>
        <a:srgbClr val="0089D0"/>
      </a:accent4>
      <a:accent5>
        <a:srgbClr val="01A490"/>
      </a:accent5>
      <a:accent6>
        <a:srgbClr val="464847"/>
      </a:accent6>
      <a:hlink>
        <a:srgbClr val="007CBC"/>
      </a:hlink>
      <a:folHlink>
        <a:srgbClr val="01A490"/>
      </a:folHlink>
    </a:clrScheme>
    <a:fontScheme name="Office Theme">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YMCA-Purple">
  <a:themeElements>
    <a:clrScheme name="Y-PowerPoint">
      <a:dk1>
        <a:srgbClr val="000000"/>
      </a:dk1>
      <a:lt1>
        <a:srgbClr val="FFFFFF"/>
      </a:lt1>
      <a:dk2>
        <a:srgbClr val="464847"/>
      </a:dk2>
      <a:lt2>
        <a:srgbClr val="FFFFFF"/>
      </a:lt2>
      <a:accent1>
        <a:srgbClr val="F47920"/>
      </a:accent1>
      <a:accent2>
        <a:srgbClr val="ED1C24"/>
      </a:accent2>
      <a:accent3>
        <a:srgbClr val="92278F"/>
      </a:accent3>
      <a:accent4>
        <a:srgbClr val="0089D0"/>
      </a:accent4>
      <a:accent5>
        <a:srgbClr val="01A490"/>
      </a:accent5>
      <a:accent6>
        <a:srgbClr val="464847"/>
      </a:accent6>
      <a:hlink>
        <a:srgbClr val="007CBC"/>
      </a:hlink>
      <a:folHlink>
        <a:srgbClr val="01A490"/>
      </a:folHlink>
    </a:clrScheme>
    <a:fontScheme name="Y-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YMCA-Blue">
  <a:themeElements>
    <a:clrScheme name="Y-PowerPoint">
      <a:dk1>
        <a:srgbClr val="000000"/>
      </a:dk1>
      <a:lt1>
        <a:srgbClr val="FFFFFF"/>
      </a:lt1>
      <a:dk2>
        <a:srgbClr val="464847"/>
      </a:dk2>
      <a:lt2>
        <a:srgbClr val="FFFFFF"/>
      </a:lt2>
      <a:accent1>
        <a:srgbClr val="F47920"/>
      </a:accent1>
      <a:accent2>
        <a:srgbClr val="ED1C24"/>
      </a:accent2>
      <a:accent3>
        <a:srgbClr val="92278F"/>
      </a:accent3>
      <a:accent4>
        <a:srgbClr val="0089D0"/>
      </a:accent4>
      <a:accent5>
        <a:srgbClr val="01A490"/>
      </a:accent5>
      <a:accent6>
        <a:srgbClr val="464847"/>
      </a:accent6>
      <a:hlink>
        <a:srgbClr val="007CBC"/>
      </a:hlink>
      <a:folHlink>
        <a:srgbClr val="01A490"/>
      </a:folHlink>
    </a:clrScheme>
    <a:fontScheme name="Office Theme">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YMCA-Green">
  <a:themeElements>
    <a:clrScheme name="Y-PowerPoint">
      <a:dk1>
        <a:srgbClr val="000000"/>
      </a:dk1>
      <a:lt1>
        <a:srgbClr val="FFFFFF"/>
      </a:lt1>
      <a:dk2>
        <a:srgbClr val="464847"/>
      </a:dk2>
      <a:lt2>
        <a:srgbClr val="FFFFFF"/>
      </a:lt2>
      <a:accent1>
        <a:srgbClr val="F47920"/>
      </a:accent1>
      <a:accent2>
        <a:srgbClr val="ED1C24"/>
      </a:accent2>
      <a:accent3>
        <a:srgbClr val="92278F"/>
      </a:accent3>
      <a:accent4>
        <a:srgbClr val="0089D0"/>
      </a:accent4>
      <a:accent5>
        <a:srgbClr val="01A490"/>
      </a:accent5>
      <a:accent6>
        <a:srgbClr val="464847"/>
      </a:accent6>
      <a:hlink>
        <a:srgbClr val="007CBC"/>
      </a:hlink>
      <a:folHlink>
        <a:srgbClr val="01A490"/>
      </a:folHlink>
    </a:clrScheme>
    <a:fontScheme name="Office Theme">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ogram xmlns="b0c049ce-57ba-4cd7-82c1-08015ca708f1">
      <Value>General</Value>
    </Program>
    <Thumbnail xmlns="b0c049ce-57ba-4cd7-82c1-08015ca708f1">
      <Url xsi:nil="true"/>
      <Description xsi:nil="true"/>
    </Thumbnail>
    <Link xmlns="b0c049ce-57ba-4cd7-82c1-08015ca708f1">
      <Url xsi:nil="true"/>
      <Description xsi:nil="true"/>
    </Link>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B0A19646FD33D46913BB7F8BF6D980C" ma:contentTypeVersion="3" ma:contentTypeDescription="Create a new document." ma:contentTypeScope="" ma:versionID="ac18a79aa643f79665688443d8e81377">
  <xsd:schema xmlns:xsd="http://www.w3.org/2001/XMLSchema" xmlns:xs="http://www.w3.org/2001/XMLSchema" xmlns:p="http://schemas.microsoft.com/office/2006/metadata/properties" xmlns:ns2="b0c049ce-57ba-4cd7-82c1-08015ca708f1" targetNamespace="http://schemas.microsoft.com/office/2006/metadata/properties" ma:root="true" ma:fieldsID="a512508772c70aca1608bb875d56b558" ns2:_="">
    <xsd:import namespace="b0c049ce-57ba-4cd7-82c1-08015ca708f1"/>
    <xsd:element name="properties">
      <xsd:complexType>
        <xsd:sequence>
          <xsd:element name="documentManagement">
            <xsd:complexType>
              <xsd:all>
                <xsd:element ref="ns2:Link" minOccurs="0"/>
                <xsd:element ref="ns2:Thumbnail" minOccurs="0"/>
                <xsd:element ref="ns2:Program"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c049ce-57ba-4cd7-82c1-08015ca708f1" elementFormDefault="qualified">
    <xsd:import namespace="http://schemas.microsoft.com/office/2006/documentManagement/types"/>
    <xsd:import namespace="http://schemas.microsoft.com/office/infopath/2007/PartnerControls"/>
    <xsd:element name="Link" ma:index="8"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Thumbnail" ma:index="9" nillable="true" ma:displayName="Thumbnail" ma:format="Hyperlink"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Program" ma:index="10" nillable="true" ma:displayName="Program" ma:default="General" ma:internalName="Program">
      <xsd:complexType>
        <xsd:complexContent>
          <xsd:extension base="dms:MultiChoice">
            <xsd:sequence>
              <xsd:element name="Value" maxOccurs="unbounded" minOccurs="0" nillable="true">
                <xsd:simpleType>
                  <xsd:restriction base="dms:Choice">
                    <xsd:enumeration value="Fun Company"/>
                    <xsd:enumeration value="Day Camp"/>
                    <xsd:enumeration value="Aquatics"/>
                    <xsd:enumeration value="Y-Play"/>
                    <xsd:enumeration value="Group Exercise"/>
                    <xsd:enumeration value="Personal Fitness"/>
                    <xsd:enumeration value="Membership"/>
                    <xsd:enumeration value="Philanthropy"/>
                    <xsd:enumeration value="Health Innovation"/>
                    <xsd:enumeration value="Youth Services"/>
                    <xsd:enumeration value="General"/>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83EE9E-09EA-480D-8025-0466A71E99E1}">
  <ds:schemaRefs>
    <ds:schemaRef ds:uri="http://schemas.microsoft.com/office/2006/metadata/properties"/>
    <ds:schemaRef ds:uri="http://schemas.microsoft.com/office/infopath/2007/PartnerControls"/>
    <ds:schemaRef ds:uri="b0c049ce-57ba-4cd7-82c1-08015ca708f1"/>
  </ds:schemaRefs>
</ds:datastoreItem>
</file>

<file path=customXml/itemProps2.xml><?xml version="1.0" encoding="utf-8"?>
<ds:datastoreItem xmlns:ds="http://schemas.openxmlformats.org/officeDocument/2006/customXml" ds:itemID="{DCB53794-11D1-4AD7-8B40-DE3F6EA84961}">
  <ds:schemaRefs>
    <ds:schemaRef ds:uri="http://schemas.microsoft.com/sharepoint/v3/contenttype/forms"/>
  </ds:schemaRefs>
</ds:datastoreItem>
</file>

<file path=customXml/itemProps3.xml><?xml version="1.0" encoding="utf-8"?>
<ds:datastoreItem xmlns:ds="http://schemas.openxmlformats.org/officeDocument/2006/customXml" ds:itemID="{0010352C-DF2C-43FC-91F8-EAD9D7AF1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c049ce-57ba-4cd7-82c1-08015ca708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2011_PPT2003_template</Template>
  <TotalTime>1197</TotalTime>
  <Words>7338</Words>
  <Application>Microsoft Macintosh PowerPoint</Application>
  <PresentationFormat>On-screen Show (4:3)</PresentationFormat>
  <Paragraphs>985</Paragraphs>
  <Slides>62</Slides>
  <Notes>1</Notes>
  <HiddenSlides>0</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62</vt:i4>
      </vt:variant>
    </vt:vector>
  </HeadingPairs>
  <TitlesOfParts>
    <vt:vector size="69" baseType="lpstr">
      <vt:lpstr>Arial</vt:lpstr>
      <vt:lpstr>Verdana</vt:lpstr>
      <vt:lpstr>2011_PPT2003_template</vt:lpstr>
      <vt:lpstr>YMCA-Red</vt:lpstr>
      <vt:lpstr>YMCA-Purple</vt:lpstr>
      <vt:lpstr>YMCA-Blue</vt:lpstr>
      <vt:lpstr>YMCA-Green</vt:lpstr>
      <vt:lpstr>For stronger relationships</vt:lpstr>
      <vt:lpstr>TRAINING GOALS</vt:lpstr>
      <vt:lpstr>Let’s get started!</vt:lpstr>
      <vt:lpstr>LEARNING HOW TO TALK ABOUT CONFLICT</vt:lpstr>
      <vt:lpstr>DISCUSSION: NATURE OF CONFLICT</vt:lpstr>
      <vt:lpstr>DISCUSSION: CONFLICT AS OPPORTUNITY</vt:lpstr>
      <vt:lpstr>Conflict as opportunity</vt:lpstr>
      <vt:lpstr>Emotional triggers The “red flags” of our deepest needs</vt:lpstr>
      <vt:lpstr>EmotionS TRIGGERED</vt:lpstr>
      <vt:lpstr>Core concerns hopes, fears, cares, needs, values  We all experience the need for: </vt:lpstr>
      <vt:lpstr>Checking on yourself</vt:lpstr>
      <vt:lpstr>Going below the line</vt:lpstr>
      <vt:lpstr>Going below the line</vt:lpstr>
      <vt:lpstr>GOING BELOW THE LINE</vt:lpstr>
      <vt:lpstr>GOING BELOW THE LINE  Possible core concerns</vt:lpstr>
      <vt:lpstr>HOW DO WE GET BELOW THE LINE IN CONFLICT?</vt:lpstr>
      <vt:lpstr>Discussion: WORKING THROUGH CONFLICT</vt:lpstr>
      <vt:lpstr>EmotionS TRIGGERED</vt:lpstr>
      <vt:lpstr>Core concerns hopes, fears, cares, needs, values  We all experience the need for: </vt:lpstr>
      <vt:lpstr> 10 minute break                 </vt:lpstr>
      <vt:lpstr>PART TWO   PERSONAL CONFLICT STYLE  KRAYBILL CONFLICT STYLE ASSESSMENT</vt:lpstr>
      <vt:lpstr>PERSONAL CONFLICT STYLE</vt:lpstr>
      <vt:lpstr>WHY DOES KNOWING STYLE MATTER?</vt:lpstr>
      <vt:lpstr>FIVE CONFLICT STYLES kraybill assessment</vt:lpstr>
      <vt:lpstr>Directing style  “let’s just get the job done”                            </vt:lpstr>
      <vt:lpstr>Cooperating style “My preference is…and please tell me yours…”                       </vt:lpstr>
      <vt:lpstr>Compromising style “I’ll meet you halfway…”                      </vt:lpstr>
      <vt:lpstr>Avoiding style “can we talk about this another time?”                      </vt:lpstr>
      <vt:lpstr>Harmonizing style “whatever you want is fine with me…”                      </vt:lpstr>
      <vt:lpstr>DISCUSSION: STYLE ASSESSMENT</vt:lpstr>
      <vt:lpstr>Storm shifts                     </vt:lpstr>
      <vt:lpstr>DISCUSSION: STORM SHIFTS                  </vt:lpstr>
      <vt:lpstr>REFLECTION QUESTION                 </vt:lpstr>
      <vt:lpstr> 10 minute break                 </vt:lpstr>
      <vt:lpstr>PART Three    conflict  escalation and management  </vt:lpstr>
      <vt:lpstr>LEVELS OF CONFLICT                </vt:lpstr>
      <vt:lpstr>LEVELS OF CONFLICT                </vt:lpstr>
      <vt:lpstr>LEVELS OF CONFLICT                </vt:lpstr>
      <vt:lpstr>LEVELS OF CONFLICT                </vt:lpstr>
      <vt:lpstr>LEVELS OF CONFLICT                </vt:lpstr>
      <vt:lpstr>DISCUSSION: conflict levels               </vt:lpstr>
      <vt:lpstr>LEVELS OF CONFLICT                </vt:lpstr>
      <vt:lpstr>A WORD ON INTRACTABLE CONFLICT…              </vt:lpstr>
      <vt:lpstr>DISCUSSION: RECOGNIZING CONFLICT STYLE             </vt:lpstr>
      <vt:lpstr>Managing the emotions in conflict                </vt:lpstr>
      <vt:lpstr>The art of appreciating, affiliating  and asking the right question               </vt:lpstr>
      <vt:lpstr>The art of appreciating, affiliating and asking the right question</vt:lpstr>
      <vt:lpstr>Expressing your own emotions             </vt:lpstr>
      <vt:lpstr>The art of appreciating             </vt:lpstr>
      <vt:lpstr>The art of affiliating  </vt:lpstr>
      <vt:lpstr>The art of asking the right question              </vt:lpstr>
      <vt:lpstr>The art of asking the right question               </vt:lpstr>
      <vt:lpstr>Discussion: rephrasing             </vt:lpstr>
      <vt:lpstr>The art of the question            </vt:lpstr>
      <vt:lpstr>The art of the question            </vt:lpstr>
      <vt:lpstr>The art of the question            </vt:lpstr>
      <vt:lpstr>The art of the question            </vt:lpstr>
      <vt:lpstr>Finding resolution            </vt:lpstr>
      <vt:lpstr>Finding resolution            </vt:lpstr>
      <vt:lpstr>Putting it all together            </vt:lpstr>
      <vt:lpstr>Final thoughts…  </vt:lpstr>
      <vt:lpstr>Thank You</vt:lpstr>
    </vt:vector>
  </TitlesOfParts>
  <Company>YMCA of Middle Tennessee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 Message</dc:title>
  <dc:creator>tjackson</dc:creator>
  <cp:lastModifiedBy>Sara Hamill</cp:lastModifiedBy>
  <cp:revision>135</cp:revision>
  <dcterms:created xsi:type="dcterms:W3CDTF">2013-08-12T19:27:38Z</dcterms:created>
  <dcterms:modified xsi:type="dcterms:W3CDTF">2022-02-27T01:18:39Z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0x010100BB0A19646FD33D46913BB7F8BF6D980C</vt:lpwstr>
  </property>
</Properties>
</file>