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62" r:id="rId6"/>
    <p:sldId id="274" r:id="rId7"/>
    <p:sldId id="275"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91981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394102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167069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389588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228963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87743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174491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329817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350777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216232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A95F1D-96B9-4A9B-9480-B0E8527EFA9A}" type="datetimeFigureOut">
              <a:rPr lang="zh-CN" altLang="en-US" smtClean="0"/>
              <a:t>2022/7/14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33645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95F1D-96B9-4A9B-9480-B0E8527EFA9A}" type="datetimeFigureOut">
              <a:rPr lang="zh-CN" altLang="en-US" smtClean="0"/>
              <a:t>2022/7/14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BA085-6EA1-4FDB-BE7D-F6DE7DA809EC}" type="slidenum">
              <a:rPr lang="zh-CN" altLang="en-US" smtClean="0"/>
              <a:t>‹#›</a:t>
            </a:fld>
            <a:endParaRPr lang="zh-CN" altLang="en-US"/>
          </a:p>
        </p:txBody>
      </p:sp>
    </p:spTree>
    <p:extLst>
      <p:ext uri="{BB962C8B-B14F-4D97-AF65-F5344CB8AC3E}">
        <p14:creationId xmlns:p14="http://schemas.microsoft.com/office/powerpoint/2010/main" val="287959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5236" y="895926"/>
            <a:ext cx="8793018" cy="979199"/>
          </a:xfrm>
        </p:spPr>
        <p:txBody>
          <a:bodyPr/>
          <a:lstStyle/>
          <a:p>
            <a:r>
              <a:rPr lang="en-US" altLang="zh-CN" sz="5400" b="1" i="0" dirty="0" smtClean="0">
                <a:solidFill>
                  <a:srgbClr val="000000"/>
                </a:solidFill>
                <a:effectLst/>
                <a:latin typeface="Arial" panose="020B0604020202020204" pitchFamily="34" charset="0"/>
              </a:rPr>
              <a:t>Specification and Design</a:t>
            </a:r>
            <a:r>
              <a:rPr lang="en-US" altLang="zh-CN" b="1" i="0" dirty="0" smtClean="0">
                <a:solidFill>
                  <a:srgbClr val="000000"/>
                </a:solidFill>
                <a:effectLst/>
                <a:latin typeface="Arial" panose="020B0604020202020204" pitchFamily="34" charset="0"/>
              </a:rPr>
              <a:t> </a:t>
            </a:r>
            <a:endParaRPr lang="zh-CN" altLang="en-US" dirty="0"/>
          </a:p>
        </p:txBody>
      </p:sp>
      <p:sp>
        <p:nvSpPr>
          <p:cNvPr id="3" name="副标题 2"/>
          <p:cNvSpPr>
            <a:spLocks noGrp="1"/>
          </p:cNvSpPr>
          <p:nvPr>
            <p:ph type="subTitle" idx="1"/>
          </p:nvPr>
        </p:nvSpPr>
        <p:spPr>
          <a:xfrm>
            <a:off x="1533236" y="2308945"/>
            <a:ext cx="9254836" cy="3315999"/>
          </a:xfrm>
        </p:spPr>
        <p:txBody>
          <a:bodyPr>
            <a:noAutofit/>
          </a:bodyPr>
          <a:lstStyle/>
          <a:p>
            <a:pPr algn="l"/>
            <a:r>
              <a:rPr lang="en-US" altLang="zh-CN" sz="3200" dirty="0" smtClean="0">
                <a:latin typeface="Arial" panose="020B0604020202020204" pitchFamily="34" charset="0"/>
                <a:cs typeface="Arial" panose="020B0604020202020204" pitchFamily="34" charset="0"/>
              </a:rPr>
              <a:t>Title: Visualization and AI for 3D tic-tac-toe</a:t>
            </a:r>
          </a:p>
          <a:p>
            <a:pPr algn="l"/>
            <a:endParaRPr lang="en-US" altLang="zh-CN" sz="3200" dirty="0" smtClean="0">
              <a:latin typeface="Arial" panose="020B0604020202020204" pitchFamily="34" charset="0"/>
              <a:cs typeface="Arial" panose="020B0604020202020204" pitchFamily="34" charset="0"/>
            </a:endParaRPr>
          </a:p>
          <a:p>
            <a:pPr algn="l"/>
            <a:r>
              <a:rPr lang="en-US" altLang="zh-CN" sz="3200" dirty="0" smtClean="0">
                <a:latin typeface="Arial" panose="020B0604020202020204" pitchFamily="34" charset="0"/>
                <a:cs typeface="Arial" panose="020B0604020202020204" pitchFamily="34" charset="0"/>
              </a:rPr>
              <a:t>Student: Nan Zhao</a:t>
            </a:r>
          </a:p>
          <a:p>
            <a:pPr algn="l"/>
            <a:endParaRPr lang="en-US" altLang="zh-CN" sz="3200" dirty="0">
              <a:latin typeface="Arial" panose="020B0604020202020204" pitchFamily="34" charset="0"/>
              <a:cs typeface="Arial" panose="020B0604020202020204" pitchFamily="34" charset="0"/>
            </a:endParaRPr>
          </a:p>
          <a:p>
            <a:pPr algn="l"/>
            <a:r>
              <a:rPr lang="en-US" altLang="zh-CN" sz="3200" dirty="0">
                <a:latin typeface="Arial" panose="020B0604020202020204" pitchFamily="34" charset="0"/>
                <a:cs typeface="Arial" panose="020B0604020202020204" pitchFamily="34" charset="0"/>
              </a:rPr>
              <a:t>Tutor</a:t>
            </a:r>
            <a:r>
              <a:rPr lang="en-US" altLang="zh-CN" sz="3200" dirty="0" smtClean="0">
                <a:latin typeface="Arial" panose="020B0604020202020204" pitchFamily="34" charset="0"/>
                <a:cs typeface="Arial" panose="020B0604020202020204" pitchFamily="34" charset="0"/>
              </a:rPr>
              <a:t>: Prof</a:t>
            </a:r>
            <a:r>
              <a:rPr lang="en-US" altLang="zh-CN" sz="3200" dirty="0">
                <a:latin typeface="Arial" panose="020B0604020202020204" pitchFamily="34" charset="0"/>
                <a:cs typeface="Arial" panose="020B0604020202020204" pitchFamily="34" charset="0"/>
              </a:rPr>
              <a:t>. Boris Konev</a:t>
            </a:r>
          </a:p>
          <a:p>
            <a:pPr algn="l"/>
            <a:endParaRPr lang="en-US" altLang="zh-CN" sz="3200" dirty="0" smtClean="0">
              <a:latin typeface="Arial" panose="020B0604020202020204" pitchFamily="34" charset="0"/>
              <a:cs typeface="Arial" panose="020B0604020202020204" pitchFamily="34" charset="0"/>
            </a:endParaRPr>
          </a:p>
          <a:p>
            <a:pPr algn="l"/>
            <a:r>
              <a:rPr lang="en-US" altLang="zh-CN" sz="3200" dirty="0" smtClean="0">
                <a:latin typeface="Arial" panose="020B0604020202020204" pitchFamily="34" charset="0"/>
                <a:cs typeface="Arial" panose="020B0604020202020204" pitchFamily="34" charset="0"/>
              </a:rPr>
              <a:t> </a:t>
            </a:r>
          </a:p>
        </p:txBody>
      </p:sp>
      <p:pic>
        <p:nvPicPr>
          <p:cNvPr id="4" name="图片 3"/>
          <p:cNvPicPr>
            <a:picLocks noChangeAspect="1"/>
          </p:cNvPicPr>
          <p:nvPr/>
        </p:nvPicPr>
        <p:blipFill>
          <a:blip r:embed="rId2"/>
          <a:stretch>
            <a:fillRect/>
          </a:stretch>
        </p:blipFill>
        <p:spPr>
          <a:xfrm>
            <a:off x="0" y="6106813"/>
            <a:ext cx="2736850" cy="725541"/>
          </a:xfrm>
          <a:prstGeom prst="rect">
            <a:avLst/>
          </a:prstGeom>
        </p:spPr>
      </p:pic>
      <p:pic>
        <p:nvPicPr>
          <p:cNvPr id="5" name="图片 4"/>
          <p:cNvPicPr>
            <a:picLocks noChangeAspect="1"/>
          </p:cNvPicPr>
          <p:nvPr/>
        </p:nvPicPr>
        <p:blipFill>
          <a:blip r:embed="rId3"/>
          <a:stretch>
            <a:fillRect/>
          </a:stretch>
        </p:blipFill>
        <p:spPr>
          <a:xfrm>
            <a:off x="10566964" y="0"/>
            <a:ext cx="1625036" cy="1663004"/>
          </a:xfrm>
          <a:prstGeom prst="rect">
            <a:avLst/>
          </a:prstGeom>
        </p:spPr>
      </p:pic>
    </p:spTree>
    <p:extLst>
      <p:ext uri="{BB962C8B-B14F-4D97-AF65-F5344CB8AC3E}">
        <p14:creationId xmlns:p14="http://schemas.microsoft.com/office/powerpoint/2010/main" val="2649078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17109" y="212435"/>
            <a:ext cx="2856345" cy="803997"/>
          </a:xfrm>
        </p:spPr>
        <p:txBody>
          <a:bodyPr>
            <a:normAutofit/>
          </a:bodyPr>
          <a:lstStyle/>
          <a:p>
            <a:pPr algn="ctr"/>
            <a:r>
              <a:rPr lang="en-US" altLang="zh-CN" dirty="0" smtClean="0">
                <a:latin typeface="Arial" panose="020B0604020202020204" pitchFamily="34" charset="0"/>
                <a:cs typeface="Arial" panose="020B0604020202020204" pitchFamily="34" charset="0"/>
              </a:rPr>
              <a:t>Content</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2860964" y="1853334"/>
            <a:ext cx="6005945" cy="3309793"/>
          </a:xfrm>
        </p:spPr>
        <p:txBody>
          <a:bodyPr/>
          <a:lstStyle/>
          <a:p>
            <a:pPr>
              <a:buFont typeface="Wingdings" panose="05000000000000000000" pitchFamily="2" charset="2"/>
              <a:buChar char="u"/>
            </a:pPr>
            <a:r>
              <a:rPr lang="en-US" altLang="zh-CN" dirty="0" smtClean="0"/>
              <a:t> </a:t>
            </a:r>
            <a:r>
              <a:rPr lang="en-US" altLang="zh-CN" sz="3200" dirty="0" smtClean="0">
                <a:latin typeface="Arial" panose="020B0604020202020204" pitchFamily="34" charset="0"/>
                <a:cs typeface="Arial" panose="020B0604020202020204" pitchFamily="34" charset="0"/>
              </a:rPr>
              <a:t>Introduction</a:t>
            </a:r>
            <a:r>
              <a:rPr lang="en-US" altLang="zh-CN" sz="3200" dirty="0">
                <a:latin typeface="Arial" panose="020B0604020202020204" pitchFamily="34" charset="0"/>
                <a:cs typeface="Arial" panose="020B0604020202020204" pitchFamily="34" charset="0"/>
              </a:rPr>
              <a:t> </a:t>
            </a:r>
            <a:r>
              <a:rPr lang="en-US" altLang="zh-CN" sz="3200" dirty="0" smtClean="0">
                <a:latin typeface="Arial" panose="020B0604020202020204" pitchFamily="34" charset="0"/>
                <a:cs typeface="Arial" panose="020B0604020202020204" pitchFamily="34" charset="0"/>
              </a:rPr>
              <a:t>of tic-tac-toe</a:t>
            </a:r>
            <a:endParaRPr lang="en-US" altLang="zh-CN" sz="3200" dirty="0">
              <a:latin typeface="Arial" panose="020B0604020202020204" pitchFamily="34" charset="0"/>
              <a:cs typeface="Arial" panose="020B0604020202020204" pitchFamily="34" charset="0"/>
            </a:endParaRPr>
          </a:p>
          <a:p>
            <a:pPr marL="0" indent="0">
              <a:buNone/>
            </a:pPr>
            <a:endParaRPr lang="en-US" altLang="zh-CN" sz="3200" dirty="0" smtClean="0">
              <a:latin typeface="Arial" panose="020B0604020202020204" pitchFamily="34" charset="0"/>
              <a:cs typeface="Arial" panose="020B0604020202020204" pitchFamily="34" charset="0"/>
            </a:endParaRPr>
          </a:p>
          <a:p>
            <a:pPr>
              <a:buFont typeface="Wingdings" panose="05000000000000000000" pitchFamily="2" charset="2"/>
              <a:buChar char="u"/>
            </a:pPr>
            <a:r>
              <a:rPr lang="en-US" altLang="zh-CN" sz="3200" dirty="0">
                <a:latin typeface="Arial" panose="020B0604020202020204" pitchFamily="34" charset="0"/>
                <a:cs typeface="Arial" panose="020B0604020202020204" pitchFamily="34" charset="0"/>
              </a:rPr>
              <a:t>S</a:t>
            </a:r>
            <a:r>
              <a:rPr lang="en-US" altLang="zh-CN" sz="3200" dirty="0" smtClean="0">
                <a:latin typeface="Arial" panose="020B0604020202020204" pitchFamily="34" charset="0"/>
                <a:cs typeface="Arial" panose="020B0604020202020204" pitchFamily="34" charset="0"/>
              </a:rPr>
              <a:t>pecification of 3D tic-tac-toe</a:t>
            </a:r>
          </a:p>
          <a:p>
            <a:pPr marL="0" indent="0">
              <a:buNone/>
            </a:pPr>
            <a:endParaRPr lang="en-US" altLang="zh-CN" sz="3200" dirty="0">
              <a:latin typeface="Arial" panose="020B0604020202020204" pitchFamily="34" charset="0"/>
              <a:cs typeface="Arial" panose="020B0604020202020204" pitchFamily="34" charset="0"/>
            </a:endParaRPr>
          </a:p>
          <a:p>
            <a:pPr>
              <a:buFont typeface="Wingdings" panose="05000000000000000000" pitchFamily="2" charset="2"/>
              <a:buChar char="u"/>
            </a:pPr>
            <a:r>
              <a:rPr lang="en-US" altLang="zh-CN" sz="3200" dirty="0" smtClean="0">
                <a:latin typeface="Arial" panose="020B0604020202020204" pitchFamily="34" charset="0"/>
                <a:cs typeface="Arial" panose="020B0604020202020204" pitchFamily="34" charset="0"/>
              </a:rPr>
              <a:t>Design of </a:t>
            </a:r>
            <a:r>
              <a:rPr lang="en-US" altLang="zh-CN" sz="3200" dirty="0">
                <a:latin typeface="Arial" panose="020B0604020202020204" pitchFamily="34" charset="0"/>
                <a:cs typeface="Arial" panose="020B0604020202020204" pitchFamily="34" charset="0"/>
              </a:rPr>
              <a:t>3D </a:t>
            </a:r>
            <a:r>
              <a:rPr lang="en-US" altLang="zh-CN" sz="3200" dirty="0" smtClean="0">
                <a:latin typeface="Arial" panose="020B0604020202020204" pitchFamily="34" charset="0"/>
                <a:cs typeface="Arial" panose="020B0604020202020204" pitchFamily="34" charset="0"/>
              </a:rPr>
              <a:t>tic-tac-toe</a:t>
            </a:r>
          </a:p>
          <a:p>
            <a:pPr marL="0" indent="0">
              <a:buNone/>
            </a:pPr>
            <a:endParaRPr lang="en-US" altLang="zh-CN" sz="3200" dirty="0">
              <a:latin typeface="Arial" panose="020B0604020202020204" pitchFamily="34" charset="0"/>
              <a:cs typeface="Arial" panose="020B0604020202020204" pitchFamily="34" charset="0"/>
            </a:endParaRPr>
          </a:p>
          <a:p>
            <a:pPr marL="0" indent="0">
              <a:buNone/>
            </a:pPr>
            <a:endParaRPr lang="en-US" altLang="zh-CN" sz="3200" dirty="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smtClean="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smtClean="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smtClean="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smtClean="0">
              <a:latin typeface="Arial" panose="020B0604020202020204" pitchFamily="34" charset="0"/>
              <a:cs typeface="Arial" panose="020B0604020202020204" pitchFamily="34" charset="0"/>
            </a:endParaRPr>
          </a:p>
          <a:p>
            <a:pPr>
              <a:buFont typeface="Wingdings" panose="05000000000000000000" pitchFamily="2" charset="2"/>
              <a:buChar char="u"/>
            </a:pPr>
            <a:endParaRPr lang="en-US" altLang="zh-CN" sz="3200" dirty="0">
              <a:latin typeface="Arial" panose="020B0604020202020204" pitchFamily="34" charset="0"/>
              <a:cs typeface="Arial" panose="020B0604020202020204" pitchFamily="34" charset="0"/>
            </a:endParaRPr>
          </a:p>
          <a:p>
            <a:pPr>
              <a:buFont typeface="Wingdings" panose="05000000000000000000" pitchFamily="2" charset="2"/>
              <a:buChar char="u"/>
            </a:pPr>
            <a:endParaRPr lang="zh-CN" altLang="en-US" dirty="0"/>
          </a:p>
        </p:txBody>
      </p:sp>
      <p:pic>
        <p:nvPicPr>
          <p:cNvPr id="4" name="图片 3"/>
          <p:cNvPicPr>
            <a:picLocks noChangeAspect="1"/>
          </p:cNvPicPr>
          <p:nvPr/>
        </p:nvPicPr>
        <p:blipFill>
          <a:blip r:embed="rId2"/>
          <a:stretch>
            <a:fillRect/>
          </a:stretch>
        </p:blipFill>
        <p:spPr>
          <a:xfrm>
            <a:off x="0" y="6106813"/>
            <a:ext cx="2736850" cy="725541"/>
          </a:xfrm>
          <a:prstGeom prst="rect">
            <a:avLst/>
          </a:prstGeom>
        </p:spPr>
      </p:pic>
      <p:pic>
        <p:nvPicPr>
          <p:cNvPr id="5" name="图片 4"/>
          <p:cNvPicPr>
            <a:picLocks noChangeAspect="1"/>
          </p:cNvPicPr>
          <p:nvPr/>
        </p:nvPicPr>
        <p:blipFill>
          <a:blip r:embed="rId3"/>
          <a:stretch>
            <a:fillRect/>
          </a:stretch>
        </p:blipFill>
        <p:spPr>
          <a:xfrm>
            <a:off x="10566964" y="0"/>
            <a:ext cx="1625036" cy="1663004"/>
          </a:xfrm>
          <a:prstGeom prst="rect">
            <a:avLst/>
          </a:prstGeom>
        </p:spPr>
      </p:pic>
    </p:spTree>
    <p:extLst>
      <p:ext uri="{BB962C8B-B14F-4D97-AF65-F5344CB8AC3E}">
        <p14:creationId xmlns:p14="http://schemas.microsoft.com/office/powerpoint/2010/main" val="1809798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279" y="1327983"/>
            <a:ext cx="10600170" cy="4554706"/>
          </a:xfrm>
        </p:spPr>
        <p:txBody>
          <a:bodyPr>
            <a:normAutofit fontScale="85000" lnSpcReduction="20000"/>
          </a:bodyPr>
          <a:lstStyle/>
          <a:p>
            <a:pPr>
              <a:lnSpc>
                <a:spcPct val="150000"/>
              </a:lnSpc>
            </a:pPr>
            <a:r>
              <a:rPr lang="en-US" altLang="zh-CN" dirty="0" smtClean="0">
                <a:latin typeface="Arial" panose="020B0604020202020204" pitchFamily="34" charset="0"/>
                <a:cs typeface="Arial" panose="020B0604020202020204" pitchFamily="34" charset="0"/>
              </a:rPr>
              <a:t>Initialize </a:t>
            </a:r>
            <a:r>
              <a:rPr lang="en-US" altLang="zh-CN" dirty="0">
                <a:latin typeface="Arial" panose="020B0604020202020204" pitchFamily="34" charset="0"/>
                <a:cs typeface="Arial" panose="020B0604020202020204" pitchFamily="34" charset="0"/>
              </a:rPr>
              <a:t>the board according to player choice</a:t>
            </a:r>
          </a:p>
          <a:p>
            <a:pPr>
              <a:lnSpc>
                <a:spcPct val="150000"/>
              </a:lnSpc>
            </a:pPr>
            <a:r>
              <a:rPr lang="en-US" altLang="zh-CN" dirty="0" smtClean="0">
                <a:latin typeface="Arial" panose="020B0604020202020204" pitchFamily="34" charset="0"/>
                <a:cs typeface="Arial" panose="020B0604020202020204" pitchFamily="34" charset="0"/>
              </a:rPr>
              <a:t>choose a role</a:t>
            </a:r>
            <a:r>
              <a:rPr lang="en-US" altLang="zh-CN" dirty="0">
                <a:latin typeface="Arial" panose="020B0604020202020204" pitchFamily="34" charset="0"/>
                <a:cs typeface="Arial" panose="020B0604020202020204" pitchFamily="34" charset="0"/>
              </a:rPr>
              <a:t>: player OR </a:t>
            </a:r>
            <a:r>
              <a:rPr lang="en-US" altLang="zh-CN" dirty="0" smtClean="0">
                <a:latin typeface="Arial" panose="020B0604020202020204" pitchFamily="34" charset="0"/>
                <a:cs typeface="Arial" panose="020B0604020202020204" pitchFamily="34" charset="0"/>
              </a:rPr>
              <a:t>computer</a:t>
            </a:r>
          </a:p>
          <a:p>
            <a:pPr>
              <a:lnSpc>
                <a:spcPct val="150000"/>
              </a:lnSpc>
            </a:pPr>
            <a:r>
              <a:rPr lang="en-US" altLang="zh-CN" dirty="0">
                <a:latin typeface="Arial" panose="020B0604020202020204" pitchFamily="34" charset="0"/>
                <a:cs typeface="Arial" panose="020B0604020202020204" pitchFamily="34" charset="0"/>
              </a:rPr>
              <a:t>choose pieces: X OR </a:t>
            </a:r>
            <a:r>
              <a:rPr lang="en-US" altLang="zh-CN" dirty="0" smtClean="0">
                <a:latin typeface="Arial" panose="020B0604020202020204" pitchFamily="34" charset="0"/>
                <a:cs typeface="Arial" panose="020B0604020202020204" pitchFamily="34" charset="0"/>
              </a:rPr>
              <a:t>O</a:t>
            </a:r>
            <a:endParaRPr lang="en-US" altLang="zh-CN" dirty="0" smtClean="0">
              <a:latin typeface="Arial" panose="020B0604020202020204" pitchFamily="34" charset="0"/>
              <a:cs typeface="Arial" panose="020B0604020202020204" pitchFamily="34" charset="0"/>
            </a:endParaRPr>
          </a:p>
          <a:p>
            <a:pPr>
              <a:lnSpc>
                <a:spcPct val="150000"/>
              </a:lnSpc>
            </a:pPr>
            <a:r>
              <a:rPr lang="en-US" altLang="zh-CN" dirty="0" smtClean="0">
                <a:latin typeface="Arial" panose="020B0604020202020204" pitchFamily="34" charset="0"/>
                <a:cs typeface="Arial" panose="020B0604020202020204" pitchFamily="34" charset="0"/>
              </a:rPr>
              <a:t>Click </a:t>
            </a:r>
            <a:r>
              <a:rPr lang="en-US" altLang="zh-CN" dirty="0">
                <a:latin typeface="Arial" panose="020B0604020202020204" pitchFamily="34" charset="0"/>
                <a:cs typeface="Arial" panose="020B0604020202020204" pitchFamily="34" charset="0"/>
              </a:rPr>
              <a:t>on the board: only </a:t>
            </a:r>
            <a:r>
              <a:rPr lang="en-US" altLang="zh-CN" dirty="0" smtClean="0">
                <a:latin typeface="Arial" panose="020B0604020202020204" pitchFamily="34" charset="0"/>
                <a:cs typeface="Arial" panose="020B0604020202020204" pitchFamily="34" charset="0"/>
              </a:rPr>
              <a:t>player </a:t>
            </a:r>
            <a:r>
              <a:rPr lang="en-US" altLang="zh-CN" dirty="0">
                <a:latin typeface="Arial" panose="020B0604020202020204" pitchFamily="34" charset="0"/>
                <a:cs typeface="Arial" panose="020B0604020202020204" pitchFamily="34" charset="0"/>
              </a:rPr>
              <a:t>need to </a:t>
            </a:r>
            <a:r>
              <a:rPr lang="en-US" altLang="zh-CN" dirty="0" smtClean="0">
                <a:latin typeface="Arial" panose="020B0604020202020204" pitchFamily="34" charset="0"/>
                <a:cs typeface="Arial" panose="020B0604020202020204" pitchFamily="34" charset="0"/>
              </a:rPr>
              <a:t>click</a:t>
            </a:r>
          </a:p>
          <a:p>
            <a:pPr>
              <a:lnSpc>
                <a:spcPct val="150000"/>
              </a:lnSpc>
            </a:pPr>
            <a:r>
              <a:rPr lang="en-US" altLang="zh-CN" dirty="0" smtClean="0">
                <a:latin typeface="Arial" panose="020B0604020202020204" pitchFamily="34" charset="0"/>
                <a:cs typeface="Arial" panose="020B0604020202020204" pitchFamily="34" charset="0"/>
              </a:rPr>
              <a:t>The winning of the game: the </a:t>
            </a:r>
            <a:r>
              <a:rPr lang="en-US" altLang="zh-CN" dirty="0">
                <a:latin typeface="Arial" panose="020B0604020202020204" pitchFamily="34" charset="0"/>
                <a:cs typeface="Arial" panose="020B0604020202020204" pitchFamily="34" charset="0"/>
              </a:rPr>
              <a:t>first to line up the </a:t>
            </a:r>
            <a:r>
              <a:rPr lang="en-US" altLang="zh-CN" dirty="0" smtClean="0">
                <a:latin typeface="Arial" panose="020B0604020202020204" pitchFamily="34" charset="0"/>
                <a:cs typeface="Arial" panose="020B0604020202020204" pitchFamily="34" charset="0"/>
              </a:rPr>
              <a:t>horizontal, vertical</a:t>
            </a:r>
            <a:r>
              <a:rPr lang="en-US" altLang="zh-CN" dirty="0">
                <a:latin typeface="Arial" panose="020B0604020202020204" pitchFamily="34" charset="0"/>
                <a:cs typeface="Arial" panose="020B0604020202020204" pitchFamily="34" charset="0"/>
              </a:rPr>
              <a:t>, and diagonal lines is the </a:t>
            </a:r>
            <a:r>
              <a:rPr lang="en-US" altLang="zh-CN" dirty="0" smtClean="0">
                <a:latin typeface="Arial" panose="020B0604020202020204" pitchFamily="34" charset="0"/>
                <a:cs typeface="Arial" panose="020B0604020202020204" pitchFamily="34" charset="0"/>
              </a:rPr>
              <a:t>winner</a:t>
            </a:r>
          </a:p>
          <a:p>
            <a:pPr>
              <a:lnSpc>
                <a:spcPct val="150000"/>
              </a:lnSpc>
            </a:pPr>
            <a:r>
              <a:rPr lang="en-US" altLang="zh-CN" dirty="0" smtClean="0">
                <a:latin typeface="Arial" panose="020B0604020202020204" pitchFamily="34" charset="0"/>
                <a:cs typeface="Arial" panose="020B0604020202020204" pitchFamily="34" charset="0"/>
              </a:rPr>
              <a:t>The tie </a:t>
            </a:r>
            <a:r>
              <a:rPr lang="en-US" altLang="zh-CN" dirty="0">
                <a:latin typeface="Arial" panose="020B0604020202020204" pitchFamily="34" charset="0"/>
                <a:cs typeface="Arial" panose="020B0604020202020204" pitchFamily="34" charset="0"/>
              </a:rPr>
              <a:t>of the game: both players play correctly, the board would be filled and the game will be tied </a:t>
            </a:r>
            <a:endParaRPr lang="zh-CN" altLang="en-US" dirty="0">
              <a:latin typeface="Arial" panose="020B0604020202020204" pitchFamily="34" charset="0"/>
              <a:cs typeface="Arial" panose="020B0604020202020204" pitchFamily="34" charset="0"/>
            </a:endParaRPr>
          </a:p>
          <a:p>
            <a:pPr marL="0" indent="0">
              <a:lnSpc>
                <a:spcPct val="150000"/>
              </a:lnSpc>
              <a:buNone/>
            </a:pPr>
            <a:endParaRPr lang="en-US" altLang="zh-CN" dirty="0">
              <a:latin typeface="Arial" panose="020B0604020202020204" pitchFamily="34" charset="0"/>
              <a:cs typeface="Arial" panose="020B0604020202020204" pitchFamily="34" charset="0"/>
            </a:endParaRPr>
          </a:p>
          <a:p>
            <a:pPr marL="0" indent="0">
              <a:lnSpc>
                <a:spcPct val="150000"/>
              </a:lnSpc>
              <a:buNone/>
            </a:pPr>
            <a:endParaRPr lang="zh-CN" altLang="en-US"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10566964" y="0"/>
            <a:ext cx="1625036" cy="1663004"/>
          </a:xfrm>
          <a:prstGeom prst="rect">
            <a:avLst/>
          </a:prstGeom>
        </p:spPr>
      </p:pic>
      <p:pic>
        <p:nvPicPr>
          <p:cNvPr id="5" name="图片 4"/>
          <p:cNvPicPr>
            <a:picLocks noChangeAspect="1"/>
          </p:cNvPicPr>
          <p:nvPr/>
        </p:nvPicPr>
        <p:blipFill>
          <a:blip r:embed="rId3"/>
          <a:stretch>
            <a:fillRect/>
          </a:stretch>
        </p:blipFill>
        <p:spPr>
          <a:xfrm>
            <a:off x="0" y="6106813"/>
            <a:ext cx="2736850" cy="725541"/>
          </a:xfrm>
          <a:prstGeom prst="rect">
            <a:avLst/>
          </a:prstGeom>
        </p:spPr>
      </p:pic>
      <p:sp>
        <p:nvSpPr>
          <p:cNvPr id="6" name="标题 1"/>
          <p:cNvSpPr txBox="1">
            <a:spLocks/>
          </p:cNvSpPr>
          <p:nvPr/>
        </p:nvSpPr>
        <p:spPr>
          <a:xfrm>
            <a:off x="278534" y="69388"/>
            <a:ext cx="7195127" cy="10344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latin typeface="Arial" panose="020B0604020202020204" pitchFamily="34" charset="0"/>
                <a:cs typeface="Arial" panose="020B0604020202020204" pitchFamily="34" charset="0"/>
              </a:rPr>
              <a:t>Introduction of  tic-tac-toe</a:t>
            </a:r>
            <a:endParaRPr lang="zh-CN" altLang="en-US" sz="4000" dirty="0"/>
          </a:p>
        </p:txBody>
      </p:sp>
      <p:pic>
        <p:nvPicPr>
          <p:cNvPr id="2" name="图片 1"/>
          <p:cNvPicPr>
            <a:picLocks noChangeAspect="1"/>
          </p:cNvPicPr>
          <p:nvPr/>
        </p:nvPicPr>
        <p:blipFill>
          <a:blip r:embed="rId4"/>
          <a:stretch>
            <a:fillRect/>
          </a:stretch>
        </p:blipFill>
        <p:spPr>
          <a:xfrm>
            <a:off x="6924190" y="2551182"/>
            <a:ext cx="3568883" cy="1054154"/>
          </a:xfrm>
          <a:prstGeom prst="rect">
            <a:avLst/>
          </a:prstGeom>
        </p:spPr>
      </p:pic>
    </p:spTree>
    <p:extLst>
      <p:ext uri="{BB962C8B-B14F-4D97-AF65-F5344CB8AC3E}">
        <p14:creationId xmlns:p14="http://schemas.microsoft.com/office/powerpoint/2010/main" val="1713142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7017" y="184727"/>
            <a:ext cx="7093527" cy="618837"/>
          </a:xfrm>
        </p:spPr>
        <p:txBody>
          <a:bodyPr>
            <a:normAutofit fontScale="90000"/>
          </a:bodyPr>
          <a:lstStyle/>
          <a:p>
            <a:r>
              <a:rPr lang="en-US" altLang="zh-CN" sz="4400" dirty="0">
                <a:latin typeface="Arial" panose="020B0604020202020204" pitchFamily="34" charset="0"/>
                <a:cs typeface="Arial" panose="020B0604020202020204" pitchFamily="34" charset="0"/>
              </a:rPr>
              <a:t>Specification of 3D </a:t>
            </a:r>
            <a:r>
              <a:rPr lang="en-US" altLang="zh-CN" sz="4400" dirty="0" smtClean="0">
                <a:latin typeface="Arial" panose="020B0604020202020204" pitchFamily="34" charset="0"/>
                <a:cs typeface="Arial" panose="020B0604020202020204" pitchFamily="34" charset="0"/>
              </a:rPr>
              <a:t>tic-tac-toe</a:t>
            </a:r>
            <a:endParaRPr lang="zh-CN" altLang="en-US" dirty="0"/>
          </a:p>
        </p:txBody>
      </p:sp>
      <p:sp>
        <p:nvSpPr>
          <p:cNvPr id="3" name="副标题 2"/>
          <p:cNvSpPr>
            <a:spLocks noGrp="1"/>
          </p:cNvSpPr>
          <p:nvPr>
            <p:ph type="subTitle" idx="1"/>
          </p:nvPr>
        </p:nvSpPr>
        <p:spPr>
          <a:xfrm>
            <a:off x="157017" y="803565"/>
            <a:ext cx="11924148" cy="5126180"/>
          </a:xfrm>
        </p:spPr>
        <p:txBody>
          <a:bodyPr>
            <a:noAutofit/>
          </a:bodyPr>
          <a:lstStyle/>
          <a:p>
            <a:pPr marL="342900" indent="-342900" algn="just">
              <a:lnSpc>
                <a:spcPct val="150000"/>
              </a:lnSpc>
              <a:buFont typeface="Arial" panose="020B0604020202020204" pitchFamily="34" charset="0"/>
              <a:buChar char="•"/>
            </a:pPr>
            <a:r>
              <a:rPr lang="en-US" altLang="zh-CN" sz="2100" dirty="0">
                <a:latin typeface="Arial" panose="020B0604020202020204" pitchFamily="34" charset="0"/>
                <a:cs typeface="Arial" panose="020B0604020202020204" pitchFamily="34" charset="0"/>
              </a:rPr>
              <a:t>the chessboard </a:t>
            </a:r>
            <a:r>
              <a:rPr lang="en-US" altLang="zh-CN" sz="2100" dirty="0" smtClean="0">
                <a:latin typeface="Arial" panose="020B0604020202020204" pitchFamily="34" charset="0"/>
                <a:cs typeface="Arial" panose="020B0604020202020204" pitchFamily="34" charset="0"/>
              </a:rPr>
              <a:t>extends 4x4x4 instead of 3x3x3, and </a:t>
            </a:r>
            <a:r>
              <a:rPr lang="en-US" altLang="zh-CN" sz="2100" dirty="0">
                <a:latin typeface="Arial" panose="020B0604020202020204" pitchFamily="34" charset="0"/>
                <a:cs typeface="Arial" panose="020B0604020202020204" pitchFamily="34" charset="0"/>
              </a:rPr>
              <a:t>both sides hold two </a:t>
            </a:r>
            <a:endParaRPr lang="en-US" altLang="zh-CN" sz="2100" dirty="0" smtClean="0">
              <a:latin typeface="Arial" panose="020B0604020202020204" pitchFamily="34" charset="0"/>
              <a:cs typeface="Arial" panose="020B0604020202020204" pitchFamily="34" charset="0"/>
            </a:endParaRPr>
          </a:p>
          <a:p>
            <a:pPr algn="just">
              <a:lnSpc>
                <a:spcPct val="150000"/>
              </a:lnSpc>
            </a:pPr>
            <a:r>
              <a:rPr lang="en-US" altLang="zh-CN" sz="2100" dirty="0">
                <a:latin typeface="Arial" panose="020B0604020202020204" pitchFamily="34" charset="0"/>
                <a:cs typeface="Arial" panose="020B0604020202020204" pitchFamily="34" charset="0"/>
              </a:rPr>
              <a:t> </a:t>
            </a:r>
            <a:r>
              <a:rPr lang="en-US" altLang="zh-CN" sz="2100" dirty="0" smtClean="0">
                <a:latin typeface="Arial" panose="020B0604020202020204" pitchFamily="34" charset="0"/>
                <a:cs typeface="Arial" panose="020B0604020202020204" pitchFamily="34" charset="0"/>
              </a:rPr>
              <a:t>   kinds </a:t>
            </a:r>
            <a:r>
              <a:rPr lang="en-US" altLang="zh-CN" sz="2100" dirty="0">
                <a:latin typeface="Arial" panose="020B0604020202020204" pitchFamily="34" charset="0"/>
                <a:cs typeface="Arial" panose="020B0604020202020204" pitchFamily="34" charset="0"/>
              </a:rPr>
              <a:t>of pieces and use them in sequence</a:t>
            </a:r>
            <a:r>
              <a:rPr lang="en-US" altLang="zh-CN" sz="2100" dirty="0" smtClean="0">
                <a:latin typeface="Arial" panose="020B0604020202020204" pitchFamily="34" charset="0"/>
                <a:cs typeface="Arial" panose="020B0604020202020204" pitchFamily="34" charset="0"/>
              </a:rPr>
              <a:t>.</a:t>
            </a:r>
          </a:p>
          <a:p>
            <a:pPr marL="342900" indent="-342900" algn="just">
              <a:lnSpc>
                <a:spcPct val="150000"/>
              </a:lnSpc>
              <a:buFont typeface="Arial" panose="020B0604020202020204" pitchFamily="34" charset="0"/>
              <a:buChar char="•"/>
            </a:pPr>
            <a:r>
              <a:rPr lang="en-US" altLang="zh-CN" sz="2100" dirty="0">
                <a:latin typeface="Arial" panose="020B0604020202020204" pitchFamily="34" charset="0"/>
                <a:cs typeface="Arial" panose="020B0604020202020204" pitchFamily="34" charset="0"/>
              </a:rPr>
              <a:t>Two modes that are man-machine and two-player are </a:t>
            </a:r>
            <a:r>
              <a:rPr lang="en-US" altLang="zh-CN" sz="2100" dirty="0" smtClean="0">
                <a:latin typeface="Arial" panose="020B0604020202020204" pitchFamily="34" charset="0"/>
                <a:cs typeface="Arial" panose="020B0604020202020204" pitchFamily="34" charset="0"/>
              </a:rPr>
              <a:t>designed</a:t>
            </a:r>
          </a:p>
          <a:p>
            <a:pPr marL="342900" indent="-342900" algn="just">
              <a:lnSpc>
                <a:spcPct val="150000"/>
              </a:lnSpc>
              <a:buFont typeface="Arial" panose="020B0604020202020204" pitchFamily="34" charset="0"/>
              <a:buChar char="•"/>
            </a:pPr>
            <a:r>
              <a:rPr lang="en-US" altLang="zh-CN" sz="2100" dirty="0" smtClean="0">
                <a:latin typeface="Arial" panose="020B0604020202020204" pitchFamily="34" charset="0"/>
                <a:cs typeface="Arial" panose="020B0604020202020204" pitchFamily="34" charset="0"/>
              </a:rPr>
              <a:t>If </a:t>
            </a:r>
            <a:r>
              <a:rPr lang="en-US" altLang="zh-CN" sz="2100" dirty="0" smtClean="0">
                <a:latin typeface="Arial" panose="020B0604020202020204" pitchFamily="34" charset="0"/>
                <a:cs typeface="Arial" panose="020B0604020202020204" pitchFamily="34" charset="0"/>
              </a:rPr>
              <a:t>the </a:t>
            </a:r>
            <a:r>
              <a:rPr lang="en-US" altLang="zh-CN" sz="2100" dirty="0" smtClean="0">
                <a:latin typeface="Arial" panose="020B0604020202020204" pitchFamily="34" charset="0"/>
                <a:cs typeface="Arial" panose="020B0604020202020204" pitchFamily="34" charset="0"/>
              </a:rPr>
              <a:t>chess </a:t>
            </a:r>
            <a:r>
              <a:rPr lang="en-US" altLang="zh-CN" sz="2100" dirty="0">
                <a:latin typeface="Arial" panose="020B0604020202020204" pitchFamily="34" charset="0"/>
                <a:cs typeface="Arial" panose="020B0604020202020204" pitchFamily="34" charset="0"/>
              </a:rPr>
              <a:t>of the same type </a:t>
            </a:r>
            <a:r>
              <a:rPr lang="en-US" altLang="zh-CN" sz="2100" dirty="0" smtClean="0">
                <a:latin typeface="Arial" panose="020B0604020202020204" pitchFamily="34" charset="0"/>
                <a:cs typeface="Arial" panose="020B0604020202020204" pitchFamily="34" charset="0"/>
              </a:rPr>
              <a:t>is </a:t>
            </a:r>
            <a:r>
              <a:rPr lang="en-US" altLang="zh-CN" sz="2100" dirty="0">
                <a:latin typeface="Arial" panose="020B0604020202020204" pitchFamily="34" charset="0"/>
                <a:cs typeface="Arial" panose="020B0604020202020204" pitchFamily="34" charset="0"/>
              </a:rPr>
              <a:t>connected in a line, the victory is won</a:t>
            </a:r>
            <a:r>
              <a:rPr lang="en-US" altLang="zh-CN" sz="2100" dirty="0" smtClean="0">
                <a:latin typeface="Arial" panose="020B0604020202020204" pitchFamily="34" charset="0"/>
                <a:cs typeface="Arial" panose="020B0604020202020204" pitchFamily="34" charset="0"/>
              </a:rPr>
              <a:t>.</a:t>
            </a:r>
          </a:p>
          <a:p>
            <a:pPr marL="342900" indent="-342900" algn="just">
              <a:lnSpc>
                <a:spcPct val="150000"/>
              </a:lnSpc>
              <a:buFont typeface="Arial" panose="020B0604020202020204" pitchFamily="34" charset="0"/>
              <a:buChar char="•"/>
            </a:pPr>
            <a:r>
              <a:rPr lang="en-US" altLang="zh-CN" sz="2100" dirty="0" smtClean="0">
                <a:latin typeface="Arial" panose="020B0604020202020204" pitchFamily="34" charset="0"/>
                <a:cs typeface="Arial" panose="020B0604020202020204" pitchFamily="34" charset="0"/>
              </a:rPr>
              <a:t>Player A has </a:t>
            </a:r>
            <a:r>
              <a:rPr lang="en-US" altLang="zh-CN" sz="2100" dirty="0">
                <a:latin typeface="Arial" panose="020B0604020202020204" pitchFamily="34" charset="0"/>
                <a:cs typeface="Arial" panose="020B0604020202020204" pitchFamily="34" charset="0"/>
              </a:rPr>
              <a:t>◯ and ◎ </a:t>
            </a:r>
            <a:r>
              <a:rPr lang="en-US" altLang="zh-CN" sz="2100" dirty="0" smtClean="0">
                <a:latin typeface="Arial" panose="020B0604020202020204" pitchFamily="34" charset="0"/>
                <a:cs typeface="Arial" panose="020B0604020202020204" pitchFamily="34" charset="0"/>
              </a:rPr>
              <a:t>pieces, player B </a:t>
            </a:r>
            <a:r>
              <a:rPr lang="en-US" altLang="zh-CN" sz="2100" dirty="0">
                <a:latin typeface="Arial" panose="020B0604020202020204" pitchFamily="34" charset="0"/>
                <a:cs typeface="Arial" panose="020B0604020202020204" pitchFamily="34" charset="0"/>
              </a:rPr>
              <a:t>holds X and ※ pieces of </a:t>
            </a:r>
            <a:r>
              <a:rPr lang="en-US" altLang="zh-CN" sz="2100" dirty="0" smtClean="0">
                <a:latin typeface="Arial" panose="020B0604020202020204" pitchFamily="34" charset="0"/>
                <a:cs typeface="Arial" panose="020B0604020202020204" pitchFamily="34" charset="0"/>
              </a:rPr>
              <a:t>chess, </a:t>
            </a:r>
            <a:r>
              <a:rPr lang="en-US" altLang="zh-CN" sz="2100" dirty="0">
                <a:latin typeface="Arial" panose="020B0604020202020204" pitchFamily="34" charset="0"/>
                <a:cs typeface="Arial" panose="020B0604020202020204" pitchFamily="34" charset="0"/>
              </a:rPr>
              <a:t>and the order of the next piece of chess is player A (◯ or ◎), player B(X or ※), player A </a:t>
            </a:r>
            <a:r>
              <a:rPr lang="en-US" altLang="zh-CN" sz="2100" dirty="0" smtClean="0">
                <a:latin typeface="Arial" panose="020B0604020202020204" pitchFamily="34" charset="0"/>
                <a:cs typeface="Arial" panose="020B0604020202020204" pitchFamily="34" charset="0"/>
              </a:rPr>
              <a:t>(</a:t>
            </a:r>
            <a:r>
              <a:rPr lang="en-US" altLang="zh-CN" sz="2100" dirty="0">
                <a:latin typeface="Arial" panose="020B0604020202020204" pitchFamily="34" charset="0"/>
                <a:cs typeface="Arial" panose="020B0604020202020204" pitchFamily="34" charset="0"/>
              </a:rPr>
              <a:t>◯ or ◎), player B(X or </a:t>
            </a:r>
            <a:r>
              <a:rPr lang="en-US" altLang="zh-CN" sz="2100" dirty="0" smtClean="0">
                <a:latin typeface="Arial" panose="020B0604020202020204" pitchFamily="34" charset="0"/>
                <a:cs typeface="Arial" panose="020B0604020202020204" pitchFamily="34" charset="0"/>
              </a:rPr>
              <a:t>※). </a:t>
            </a:r>
          </a:p>
          <a:p>
            <a:pPr marL="342900" indent="-342900" algn="just">
              <a:lnSpc>
                <a:spcPct val="150000"/>
              </a:lnSpc>
              <a:buFont typeface="Arial" panose="020B0604020202020204" pitchFamily="34" charset="0"/>
              <a:buChar char="•"/>
            </a:pPr>
            <a:r>
              <a:rPr lang="en-US" altLang="zh-CN" sz="2100" dirty="0">
                <a:latin typeface="Arial" panose="020B0604020202020204" pitchFamily="34" charset="0"/>
                <a:cs typeface="Arial" panose="020B0604020202020204" pitchFamily="34" charset="0"/>
              </a:rPr>
              <a:t>P</a:t>
            </a:r>
            <a:r>
              <a:rPr lang="en-US" altLang="zh-CN" sz="2100" dirty="0" smtClean="0">
                <a:latin typeface="Arial" panose="020B0604020202020204" pitchFamily="34" charset="0"/>
                <a:cs typeface="Arial" panose="020B0604020202020204" pitchFamily="34" charset="0"/>
              </a:rPr>
              <a:t>layer</a:t>
            </a:r>
            <a:r>
              <a:rPr lang="en-US" altLang="zh-CN" sz="2100" dirty="0" smtClean="0"/>
              <a:t> </a:t>
            </a:r>
            <a:r>
              <a:rPr lang="en-US" altLang="zh-CN" sz="2100" dirty="0" smtClean="0">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A </a:t>
            </a:r>
            <a:r>
              <a:rPr lang="en-US" altLang="zh-CN" sz="2100" dirty="0" smtClean="0">
                <a:latin typeface="Arial" panose="020B0604020202020204" pitchFamily="34" charset="0"/>
                <a:cs typeface="Arial" panose="020B0604020202020204" pitchFamily="34" charset="0"/>
              </a:rPr>
              <a:t>needs </a:t>
            </a:r>
            <a:r>
              <a:rPr lang="en-US" altLang="zh-CN" sz="2100" dirty="0">
                <a:latin typeface="Arial" panose="020B0604020202020204" pitchFamily="34" charset="0"/>
                <a:cs typeface="Arial" panose="020B0604020202020204" pitchFamily="34" charset="0"/>
              </a:rPr>
              <a:t>to make a line of ◯ ◯◯ ◯ or ◎◎◎◎ to win, player </a:t>
            </a:r>
            <a:r>
              <a:rPr lang="en-US" altLang="zh-CN" sz="2100" dirty="0" smtClean="0">
                <a:latin typeface="Arial" panose="020B0604020202020204" pitchFamily="34" charset="0"/>
                <a:cs typeface="Arial" panose="020B0604020202020204" pitchFamily="34" charset="0"/>
              </a:rPr>
              <a:t>B needs to make a line of X</a:t>
            </a:r>
            <a:r>
              <a:rPr lang="en-US" altLang="zh-CN" sz="2100" dirty="0">
                <a:latin typeface="Arial" panose="020B0604020202020204" pitchFamily="34" charset="0"/>
                <a:cs typeface="Arial" panose="020B0604020202020204" pitchFamily="34" charset="0"/>
              </a:rPr>
              <a:t> </a:t>
            </a:r>
            <a:r>
              <a:rPr lang="en-US" altLang="zh-CN" sz="2100" dirty="0" err="1" smtClean="0">
                <a:latin typeface="Arial" panose="020B0604020202020204" pitchFamily="34" charset="0"/>
                <a:cs typeface="Arial" panose="020B0604020202020204" pitchFamily="34" charset="0"/>
              </a:rPr>
              <a:t>X</a:t>
            </a:r>
            <a:r>
              <a:rPr lang="en-US" altLang="zh-CN" sz="2100" dirty="0">
                <a:latin typeface="Arial" panose="020B0604020202020204" pitchFamily="34" charset="0"/>
                <a:cs typeface="Arial" panose="020B0604020202020204" pitchFamily="34" charset="0"/>
              </a:rPr>
              <a:t> </a:t>
            </a:r>
            <a:r>
              <a:rPr lang="en-US" altLang="zh-CN" sz="2100" dirty="0" err="1" smtClean="0">
                <a:latin typeface="Arial" panose="020B0604020202020204" pitchFamily="34" charset="0"/>
                <a:cs typeface="Arial" panose="020B0604020202020204" pitchFamily="34" charset="0"/>
              </a:rPr>
              <a:t>X</a:t>
            </a:r>
            <a:r>
              <a:rPr lang="en-US" altLang="zh-CN" sz="2100" dirty="0">
                <a:latin typeface="Arial" panose="020B0604020202020204" pitchFamily="34" charset="0"/>
                <a:cs typeface="Arial" panose="020B0604020202020204" pitchFamily="34" charset="0"/>
              </a:rPr>
              <a:t> </a:t>
            </a:r>
            <a:r>
              <a:rPr lang="en-US" altLang="zh-CN" sz="2100" dirty="0" err="1">
                <a:latin typeface="Arial" panose="020B0604020202020204" pitchFamily="34" charset="0"/>
                <a:cs typeface="Arial" panose="020B0604020202020204" pitchFamily="34" charset="0"/>
              </a:rPr>
              <a:t>X</a:t>
            </a:r>
            <a:r>
              <a:rPr lang="en-US" altLang="zh-CN" sz="2100" dirty="0" smtClean="0">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or </a:t>
            </a:r>
            <a:r>
              <a:rPr lang="en-US" altLang="zh-CN" sz="2100" dirty="0" smtClean="0">
                <a:latin typeface="Arial" panose="020B0604020202020204" pitchFamily="34" charset="0"/>
                <a:cs typeface="Arial" panose="020B0604020202020204" pitchFamily="34" charset="0"/>
              </a:rPr>
              <a:t>※※※※ to win.</a:t>
            </a:r>
            <a:endParaRPr lang="en-US" altLang="zh-CN" sz="2100" dirty="0">
              <a:latin typeface="Arial" panose="020B0604020202020204" pitchFamily="34" charset="0"/>
              <a:cs typeface="Arial" panose="020B0604020202020204" pitchFamily="34" charset="0"/>
            </a:endParaRPr>
          </a:p>
          <a:p>
            <a:pPr algn="l"/>
            <a:endParaRPr lang="en-US" altLang="zh-CN" sz="2800" dirty="0" smtClean="0">
              <a:latin typeface="Arial" panose="020B0604020202020204" pitchFamily="34" charset="0"/>
              <a:cs typeface="Arial" panose="020B0604020202020204" pitchFamily="34" charset="0"/>
            </a:endParaRPr>
          </a:p>
          <a:p>
            <a:endParaRPr lang="en-US" altLang="zh-CN" sz="2800" dirty="0" smtClean="0">
              <a:latin typeface="Arial" panose="020B0604020202020204" pitchFamily="34" charset="0"/>
              <a:cs typeface="Arial" panose="020B0604020202020204" pitchFamily="34" charset="0"/>
            </a:endParaRPr>
          </a:p>
          <a:p>
            <a:endParaRPr lang="zh-CN" altLang="en-US" sz="2800" dirty="0"/>
          </a:p>
        </p:txBody>
      </p:sp>
      <p:pic>
        <p:nvPicPr>
          <p:cNvPr id="4" name="图片 3"/>
          <p:cNvPicPr>
            <a:picLocks noChangeAspect="1"/>
          </p:cNvPicPr>
          <p:nvPr/>
        </p:nvPicPr>
        <p:blipFill>
          <a:blip r:embed="rId2"/>
          <a:stretch>
            <a:fillRect/>
          </a:stretch>
        </p:blipFill>
        <p:spPr>
          <a:xfrm>
            <a:off x="10564227" y="0"/>
            <a:ext cx="1627773" cy="1664352"/>
          </a:xfrm>
          <a:prstGeom prst="rect">
            <a:avLst/>
          </a:prstGeom>
        </p:spPr>
      </p:pic>
      <p:pic>
        <p:nvPicPr>
          <p:cNvPr id="5" name="图片 4"/>
          <p:cNvPicPr>
            <a:picLocks noChangeAspect="1"/>
          </p:cNvPicPr>
          <p:nvPr/>
        </p:nvPicPr>
        <p:blipFill>
          <a:blip r:embed="rId3"/>
          <a:stretch>
            <a:fillRect/>
          </a:stretch>
        </p:blipFill>
        <p:spPr>
          <a:xfrm>
            <a:off x="0" y="6007769"/>
            <a:ext cx="2736850" cy="72554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3309" y="0"/>
            <a:ext cx="6666345" cy="684549"/>
          </a:xfrm>
        </p:spPr>
        <p:txBody>
          <a:bodyPr>
            <a:normAutofit fontScale="90000"/>
          </a:bodyPr>
          <a:lstStyle/>
          <a:p>
            <a:r>
              <a:rPr lang="en-US" altLang="zh-CN" dirty="0">
                <a:latin typeface="Arial" panose="020B0604020202020204" pitchFamily="34" charset="0"/>
                <a:cs typeface="Arial" panose="020B0604020202020204" pitchFamily="34" charset="0"/>
              </a:rPr>
              <a:t>Design of 3D </a:t>
            </a:r>
            <a:r>
              <a:rPr lang="en-US" altLang="zh-CN" dirty="0" smtClean="0">
                <a:latin typeface="Arial" panose="020B0604020202020204" pitchFamily="34" charset="0"/>
                <a:cs typeface="Arial" panose="020B0604020202020204" pitchFamily="34" charset="0"/>
              </a:rPr>
              <a:t>tic-tac-toe</a:t>
            </a:r>
            <a:endParaRPr lang="zh-CN" altLang="en-US" dirty="0"/>
          </a:p>
        </p:txBody>
      </p:sp>
      <p:sp>
        <p:nvSpPr>
          <p:cNvPr id="3" name="内容占位符 2"/>
          <p:cNvSpPr>
            <a:spLocks noGrp="1"/>
          </p:cNvSpPr>
          <p:nvPr>
            <p:ph idx="1"/>
          </p:nvPr>
        </p:nvSpPr>
        <p:spPr>
          <a:xfrm>
            <a:off x="404091" y="850804"/>
            <a:ext cx="11224491" cy="5347855"/>
          </a:xfrm>
        </p:spPr>
        <p:txBody>
          <a:bodyPr>
            <a:normAutofit fontScale="77500" lnSpcReduction="20000"/>
          </a:bodyPr>
          <a:lstStyle/>
          <a:p>
            <a:pPr marL="514350" indent="-514350">
              <a:buFont typeface="+mj-lt"/>
              <a:buAutoNum type="arabicPeriod"/>
            </a:pPr>
            <a:r>
              <a:rPr lang="en-US" altLang="zh-CN" sz="4000" b="1" dirty="0">
                <a:latin typeface="Arial" panose="020B0604020202020204" pitchFamily="34" charset="0"/>
                <a:cs typeface="Arial" panose="020B0604020202020204" pitchFamily="34" charset="0"/>
              </a:rPr>
              <a:t>Game rule of 3D </a:t>
            </a:r>
            <a:r>
              <a:rPr lang="en-US" altLang="zh-CN" sz="4000" b="1" dirty="0" smtClean="0">
                <a:latin typeface="Arial" panose="020B0604020202020204" pitchFamily="34" charset="0"/>
                <a:cs typeface="Arial" panose="020B0604020202020204" pitchFamily="34" charset="0"/>
              </a:rPr>
              <a:t>tic-tac-toe</a:t>
            </a:r>
            <a:endParaRPr lang="zh-CN" altLang="zh-CN" sz="4000" dirty="0">
              <a:latin typeface="Arial" panose="020B0604020202020204" pitchFamily="34" charset="0"/>
              <a:cs typeface="Arial" panose="020B0604020202020204" pitchFamily="34" charset="0"/>
            </a:endParaRPr>
          </a:p>
          <a:p>
            <a:pPr algn="just">
              <a:lnSpc>
                <a:spcPct val="170000"/>
              </a:lnSpc>
            </a:pPr>
            <a:r>
              <a:rPr lang="en-US" altLang="zh-CN" sz="3100" dirty="0">
                <a:latin typeface="Arial" panose="020B0604020202020204" pitchFamily="34" charset="0"/>
                <a:cs typeface="Arial" panose="020B0604020202020204" pitchFamily="34" charset="0"/>
              </a:rPr>
              <a:t>Firstly, initialization of the game. </a:t>
            </a:r>
          </a:p>
          <a:p>
            <a:pPr algn="just">
              <a:lnSpc>
                <a:spcPct val="170000"/>
              </a:lnSpc>
            </a:pPr>
            <a:r>
              <a:rPr lang="en-US" altLang="zh-CN" sz="3100" dirty="0">
                <a:latin typeface="Arial" panose="020B0604020202020204" pitchFamily="34" charset="0"/>
                <a:cs typeface="Arial" panose="020B0604020202020204" pitchFamily="34" charset="0"/>
              </a:rPr>
              <a:t>Secondly, the player puts the pieces and finds the corresponding array element changes, and pays attention to judging the end of the game and changing the round</a:t>
            </a:r>
            <a:r>
              <a:rPr lang="en-US" altLang="zh-CN" sz="3100" dirty="0" smtClean="0">
                <a:latin typeface="Arial" panose="020B0604020202020204" pitchFamily="34" charset="0"/>
                <a:cs typeface="Arial" panose="020B0604020202020204" pitchFamily="34" charset="0"/>
              </a:rPr>
              <a:t>.</a:t>
            </a:r>
            <a:endParaRPr lang="en-US" altLang="zh-CN" sz="3100" dirty="0">
              <a:latin typeface="Arial" panose="020B0604020202020204" pitchFamily="34" charset="0"/>
              <a:cs typeface="Arial" panose="020B0604020202020204" pitchFamily="34" charset="0"/>
            </a:endParaRPr>
          </a:p>
          <a:p>
            <a:pPr algn="just">
              <a:lnSpc>
                <a:spcPct val="170000"/>
              </a:lnSpc>
            </a:pPr>
            <a:r>
              <a:rPr lang="en-US" altLang="zh-CN" sz="3100" dirty="0">
                <a:latin typeface="Arial" panose="020B0604020202020204" pitchFamily="34" charset="0"/>
                <a:cs typeface="Arial" panose="020B0604020202020204" pitchFamily="34" charset="0"/>
              </a:rPr>
              <a:t>Thirdly, AI chess placement strategy, AI should do local optimal operations, for each square, if AI can win, AI will win first, then if the opponent can win, AI will block first, otherwise, playing randomly. </a:t>
            </a:r>
          </a:p>
          <a:p>
            <a:pPr algn="just">
              <a:lnSpc>
                <a:spcPct val="170000"/>
              </a:lnSpc>
            </a:pPr>
            <a:r>
              <a:rPr lang="en-US" altLang="zh-CN" sz="3100" dirty="0">
                <a:latin typeface="Arial" panose="020B0604020202020204" pitchFamily="34" charset="0"/>
                <a:cs typeface="Arial" panose="020B0604020202020204" pitchFamily="34" charset="0"/>
              </a:rPr>
              <a:t>Finally, judging the game over</a:t>
            </a:r>
            <a:r>
              <a:rPr lang="en-US" altLang="zh-CN" sz="31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altLang="zh-CN" sz="2400" dirty="0">
              <a:latin typeface="Arial" panose="020B0604020202020204" pitchFamily="34" charset="0"/>
              <a:cs typeface="Arial" panose="020B0604020202020204" pitchFamily="34" charset="0"/>
            </a:endParaRPr>
          </a:p>
          <a:p>
            <a:pPr marL="0" indent="0">
              <a:buNone/>
            </a:pPr>
            <a:endParaRPr lang="en-US" altLang="zh-CN" sz="24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10566964" y="0"/>
            <a:ext cx="1625036" cy="1663004"/>
          </a:xfrm>
          <a:prstGeom prst="rect">
            <a:avLst/>
          </a:prstGeom>
        </p:spPr>
      </p:pic>
      <p:pic>
        <p:nvPicPr>
          <p:cNvPr id="5" name="图片 4"/>
          <p:cNvPicPr>
            <a:picLocks noChangeAspect="1"/>
          </p:cNvPicPr>
          <p:nvPr/>
        </p:nvPicPr>
        <p:blipFill>
          <a:blip r:embed="rId3"/>
          <a:stretch>
            <a:fillRect/>
          </a:stretch>
        </p:blipFill>
        <p:spPr>
          <a:xfrm>
            <a:off x="0" y="6106813"/>
            <a:ext cx="2736850" cy="725541"/>
          </a:xfrm>
          <a:prstGeom prst="rect">
            <a:avLst/>
          </a:prstGeom>
        </p:spPr>
      </p:pic>
    </p:spTree>
    <p:extLst>
      <p:ext uri="{BB962C8B-B14F-4D97-AF65-F5344CB8AC3E}">
        <p14:creationId xmlns:p14="http://schemas.microsoft.com/office/powerpoint/2010/main" val="62895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36" y="95394"/>
            <a:ext cx="7056581" cy="905163"/>
          </a:xfrm>
        </p:spPr>
        <p:txBody>
          <a:bodyPr>
            <a:normAutofit/>
          </a:bodyPr>
          <a:lstStyle/>
          <a:p>
            <a:r>
              <a:rPr lang="en-US" altLang="zh-CN" dirty="0">
                <a:latin typeface="Arial" panose="020B0604020202020204" pitchFamily="34" charset="0"/>
                <a:cs typeface="Arial" panose="020B0604020202020204" pitchFamily="34" charset="0"/>
              </a:rPr>
              <a:t>Design of 3D </a:t>
            </a:r>
            <a:r>
              <a:rPr lang="en-US" altLang="zh-CN" dirty="0" smtClean="0">
                <a:latin typeface="Arial" panose="020B0604020202020204" pitchFamily="34" charset="0"/>
                <a:cs typeface="Arial" panose="020B0604020202020204" pitchFamily="34" charset="0"/>
              </a:rPr>
              <a:t>tic-tac-toe</a:t>
            </a:r>
            <a:endParaRPr lang="zh-CN" altLang="en-US" dirty="0"/>
          </a:p>
        </p:txBody>
      </p:sp>
      <p:sp>
        <p:nvSpPr>
          <p:cNvPr id="3" name="内容占位符 2"/>
          <p:cNvSpPr>
            <a:spLocks noGrp="1"/>
          </p:cNvSpPr>
          <p:nvPr>
            <p:ph idx="1"/>
          </p:nvPr>
        </p:nvSpPr>
        <p:spPr>
          <a:xfrm>
            <a:off x="173181" y="986691"/>
            <a:ext cx="10855036" cy="5120122"/>
          </a:xfrm>
        </p:spPr>
        <p:txBody>
          <a:bodyPr>
            <a:normAutofit/>
          </a:bodyPr>
          <a:lstStyle/>
          <a:p>
            <a:pPr marL="0" indent="0">
              <a:buNone/>
            </a:pPr>
            <a:r>
              <a:rPr lang="en-US" altLang="zh-CN" b="1" dirty="0" smtClean="0">
                <a:latin typeface="Arial" panose="020B0604020202020204" pitchFamily="34" charset="0"/>
                <a:cs typeface="Arial" panose="020B0604020202020204" pitchFamily="34" charset="0"/>
              </a:rPr>
              <a:t>2. Introduction </a:t>
            </a:r>
            <a:r>
              <a:rPr lang="en-US" altLang="zh-CN" b="1" dirty="0">
                <a:latin typeface="Arial" panose="020B0604020202020204" pitchFamily="34" charset="0"/>
                <a:cs typeface="Arial" panose="020B0604020202020204" pitchFamily="34" charset="0"/>
              </a:rPr>
              <a:t>of </a:t>
            </a:r>
            <a:r>
              <a:rPr lang="en-US" altLang="zh-CN" b="1" dirty="0" smtClean="0">
                <a:latin typeface="Arial" panose="020B0604020202020204" pitchFamily="34" charset="0"/>
                <a:cs typeface="Arial" panose="020B0604020202020204" pitchFamily="34" charset="0"/>
              </a:rPr>
              <a:t>Algorithm</a:t>
            </a:r>
            <a:endParaRPr lang="en-US" altLang="zh-CN" sz="2400" dirty="0">
              <a:latin typeface="Arial" panose="020B0604020202020204" pitchFamily="34" charset="0"/>
              <a:cs typeface="Arial" panose="020B0604020202020204" pitchFamily="34" charset="0"/>
            </a:endParaRPr>
          </a:p>
          <a:p>
            <a:pPr>
              <a:lnSpc>
                <a:spcPct val="150000"/>
              </a:lnSpc>
            </a:pPr>
            <a:r>
              <a:rPr lang="en-US" altLang="zh-CN" sz="2400" dirty="0" smtClean="0">
                <a:latin typeface="Arial" panose="020B0604020202020204" pitchFamily="34" charset="0"/>
                <a:cs typeface="Arial" panose="020B0604020202020204" pitchFamily="34" charset="0"/>
              </a:rPr>
              <a:t>The </a:t>
            </a:r>
            <a:r>
              <a:rPr lang="en-US" altLang="zh-CN" sz="2400" dirty="0">
                <a:latin typeface="Arial" panose="020B0604020202020204" pitchFamily="34" charset="0"/>
                <a:cs typeface="Arial" panose="020B0604020202020204" pitchFamily="34" charset="0"/>
              </a:rPr>
              <a:t>Minimax </a:t>
            </a:r>
            <a:r>
              <a:rPr lang="en-US" altLang="zh-CN" sz="2400" dirty="0" smtClean="0">
                <a:latin typeface="Arial" panose="020B0604020202020204" pitchFamily="34" charset="0"/>
                <a:cs typeface="Arial" panose="020B0604020202020204" pitchFamily="34" charset="0"/>
              </a:rPr>
              <a:t>algorithm</a:t>
            </a:r>
          </a:p>
          <a:p>
            <a:pPr marL="0" indent="0">
              <a:lnSpc>
                <a:spcPct val="150000"/>
              </a:lnSpc>
              <a:buNone/>
            </a:pPr>
            <a:r>
              <a:rPr lang="en-US" altLang="zh-CN" sz="2000" dirty="0" smtClean="0">
                <a:latin typeface="Arial" panose="020B0604020202020204" pitchFamily="34" charset="0"/>
                <a:cs typeface="Arial" panose="020B0604020202020204" pitchFamily="34" charset="0"/>
              </a:rPr>
              <a:t>It is </a:t>
            </a:r>
            <a:r>
              <a:rPr lang="en-US" altLang="zh-CN" sz="2000" dirty="0">
                <a:latin typeface="Arial" panose="020B0604020202020204" pitchFamily="34" charset="0"/>
                <a:cs typeface="Arial" panose="020B0604020202020204" pitchFamily="34" charset="0"/>
              </a:rPr>
              <a:t>used when the initial empty board is used to ensure that all states are traversed, and the best results of all the games are </a:t>
            </a:r>
            <a:r>
              <a:rPr lang="en-US" altLang="zh-CN" sz="2000" dirty="0" smtClean="0">
                <a:latin typeface="Arial" panose="020B0604020202020204" pitchFamily="34" charset="0"/>
                <a:cs typeface="Arial" panose="020B0604020202020204" pitchFamily="34" charset="0"/>
              </a:rPr>
              <a:t>cached.</a:t>
            </a:r>
            <a:r>
              <a:rPr lang="en-US" altLang="zh-CN" sz="2000" dirty="0">
                <a:latin typeface="Arial" panose="020B0604020202020204" pitchFamily="34" charset="0"/>
                <a:cs typeface="Arial" panose="020B0604020202020204" pitchFamily="34" charset="0"/>
              </a:rPr>
              <a:t> </a:t>
            </a:r>
            <a:endParaRPr lang="en-US" altLang="zh-CN" sz="2000" dirty="0" smtClean="0">
              <a:latin typeface="Arial" panose="020B0604020202020204" pitchFamily="34" charset="0"/>
              <a:cs typeface="Arial" panose="020B0604020202020204" pitchFamily="34" charset="0"/>
            </a:endParaRPr>
          </a:p>
          <a:p>
            <a:pPr>
              <a:lnSpc>
                <a:spcPct val="150000"/>
              </a:lnSpc>
            </a:pPr>
            <a:r>
              <a:rPr lang="en-US" altLang="zh-CN" sz="2400" dirty="0">
                <a:latin typeface="Arial" panose="020B0604020202020204" pitchFamily="34" charset="0"/>
                <a:cs typeface="Arial" panose="020B0604020202020204" pitchFamily="34" charset="0"/>
              </a:rPr>
              <a:t>The evaluation function </a:t>
            </a:r>
          </a:p>
          <a:p>
            <a:pPr marL="0" indent="0" algn="just">
              <a:lnSpc>
                <a:spcPct val="150000"/>
              </a:lnSpc>
              <a:buNone/>
            </a:pPr>
            <a:r>
              <a:rPr lang="en-US" altLang="zh-CN" sz="2000" dirty="0">
                <a:latin typeface="Arial" panose="020B0604020202020204" pitchFamily="34" charset="0"/>
                <a:cs typeface="Arial" panose="020B0604020202020204" pitchFamily="34" charset="0"/>
              </a:rPr>
              <a:t>The evaluation function is to fill all the empty squares with the current player's pawns and calculate how many of all the rows, columns, and diagonals are connected into four pawns, and use the total number of these pawns as the evaluation </a:t>
            </a:r>
            <a:r>
              <a:rPr lang="en-US" altLang="zh-CN" sz="2000" dirty="0" smtClean="0">
                <a:latin typeface="Arial" panose="020B0604020202020204" pitchFamily="34" charset="0"/>
                <a:cs typeface="Arial" panose="020B0604020202020204" pitchFamily="34" charset="0"/>
              </a:rPr>
              <a:t>value.</a:t>
            </a:r>
            <a:endParaRPr lang="en-US" altLang="zh-CN" sz="2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10566964" y="0"/>
            <a:ext cx="1625036" cy="1663004"/>
          </a:xfrm>
          <a:prstGeom prst="rect">
            <a:avLst/>
          </a:prstGeom>
        </p:spPr>
      </p:pic>
      <p:pic>
        <p:nvPicPr>
          <p:cNvPr id="5" name="图片 4"/>
          <p:cNvPicPr>
            <a:picLocks noChangeAspect="1"/>
          </p:cNvPicPr>
          <p:nvPr/>
        </p:nvPicPr>
        <p:blipFill>
          <a:blip r:embed="rId3"/>
          <a:stretch>
            <a:fillRect/>
          </a:stretch>
        </p:blipFill>
        <p:spPr>
          <a:xfrm>
            <a:off x="0" y="6106813"/>
            <a:ext cx="2736850" cy="725541"/>
          </a:xfrm>
          <a:prstGeom prst="rect">
            <a:avLst/>
          </a:prstGeom>
        </p:spPr>
      </p:pic>
    </p:spTree>
    <p:extLst>
      <p:ext uri="{BB962C8B-B14F-4D97-AF65-F5344CB8AC3E}">
        <p14:creationId xmlns:p14="http://schemas.microsoft.com/office/powerpoint/2010/main" val="264796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254" y="5190"/>
            <a:ext cx="7056581" cy="905163"/>
          </a:xfrm>
        </p:spPr>
        <p:txBody>
          <a:bodyPr>
            <a:normAutofit/>
          </a:bodyPr>
          <a:lstStyle/>
          <a:p>
            <a:r>
              <a:rPr lang="en-US" altLang="zh-CN" sz="4000" dirty="0">
                <a:latin typeface="Arial" panose="020B0604020202020204" pitchFamily="34" charset="0"/>
                <a:cs typeface="Arial" panose="020B0604020202020204" pitchFamily="34" charset="0"/>
              </a:rPr>
              <a:t>Design of 3D </a:t>
            </a:r>
            <a:r>
              <a:rPr lang="en-US" altLang="zh-CN" sz="4000" dirty="0" smtClean="0">
                <a:latin typeface="Arial" panose="020B0604020202020204" pitchFamily="34" charset="0"/>
                <a:cs typeface="Arial" panose="020B0604020202020204" pitchFamily="34" charset="0"/>
              </a:rPr>
              <a:t>tic-tac-toe</a:t>
            </a:r>
            <a:endParaRPr lang="zh-CN" altLang="en-US" sz="4000" dirty="0"/>
          </a:p>
        </p:txBody>
      </p:sp>
      <p:sp>
        <p:nvSpPr>
          <p:cNvPr id="3" name="内容占位符 2"/>
          <p:cNvSpPr>
            <a:spLocks noGrp="1"/>
          </p:cNvSpPr>
          <p:nvPr>
            <p:ph idx="1"/>
          </p:nvPr>
        </p:nvSpPr>
        <p:spPr>
          <a:xfrm>
            <a:off x="120073" y="910353"/>
            <a:ext cx="11102109" cy="4923500"/>
          </a:xfrm>
        </p:spPr>
        <p:txBody>
          <a:bodyPr>
            <a:normAutofit fontScale="92500" lnSpcReduction="20000"/>
          </a:bodyPr>
          <a:lstStyle/>
          <a:p>
            <a:pPr marL="0" indent="0">
              <a:buNone/>
            </a:pPr>
            <a:r>
              <a:rPr lang="en-US" altLang="zh-CN" b="1" dirty="0" smtClean="0">
                <a:latin typeface="Arial" panose="020B0604020202020204" pitchFamily="34" charset="0"/>
                <a:cs typeface="Arial" panose="020B0604020202020204" pitchFamily="34" charset="0"/>
              </a:rPr>
              <a:t>3</a:t>
            </a:r>
            <a:r>
              <a:rPr lang="en-US" altLang="zh-CN" b="1" dirty="0">
                <a:latin typeface="Arial" panose="020B0604020202020204" pitchFamily="34" charset="0"/>
                <a:cs typeface="Arial" panose="020B0604020202020204" pitchFamily="34" charset="0"/>
              </a:rPr>
              <a:t>. </a:t>
            </a:r>
            <a:r>
              <a:rPr lang="en-US" altLang="zh-CN" b="1" dirty="0" smtClean="0">
                <a:latin typeface="Arial" panose="020B0604020202020204" pitchFamily="34" charset="0"/>
                <a:cs typeface="Arial" panose="020B0604020202020204" pitchFamily="34" charset="0"/>
              </a:rPr>
              <a:t>The </a:t>
            </a:r>
            <a:r>
              <a:rPr lang="en-US" altLang="zh-CN" b="1" dirty="0">
                <a:latin typeface="Arial" panose="020B0604020202020204" pitchFamily="34" charset="0"/>
                <a:cs typeface="Arial" panose="020B0604020202020204" pitchFamily="34" charset="0"/>
              </a:rPr>
              <a:t>Alpha-Beta </a:t>
            </a:r>
            <a:r>
              <a:rPr lang="en-US" altLang="zh-CN" b="1" dirty="0" smtClean="0">
                <a:latin typeface="Arial" panose="020B0604020202020204" pitchFamily="34" charset="0"/>
                <a:cs typeface="Arial" panose="020B0604020202020204" pitchFamily="34" charset="0"/>
              </a:rPr>
              <a:t>pruning</a:t>
            </a:r>
            <a:endParaRPr lang="en-US" altLang="zh-CN" b="1" dirty="0">
              <a:latin typeface="Arial" panose="020B0604020202020204" pitchFamily="34" charset="0"/>
              <a:cs typeface="Arial" panose="020B0604020202020204" pitchFamily="34" charset="0"/>
            </a:endParaRPr>
          </a:p>
          <a:p>
            <a:pPr marL="0" indent="0" algn="just">
              <a:lnSpc>
                <a:spcPct val="150000"/>
              </a:lnSpc>
              <a:buNone/>
            </a:pPr>
            <a:r>
              <a:rPr lang="en-US" altLang="zh-CN" sz="2400" dirty="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t </a:t>
            </a:r>
            <a:r>
              <a:rPr lang="en-US" altLang="zh-CN" sz="2400" dirty="0">
                <a:latin typeface="Arial" panose="020B0604020202020204" pitchFamily="34" charset="0"/>
                <a:cs typeface="Arial" panose="020B0604020202020204" pitchFamily="34" charset="0"/>
              </a:rPr>
              <a:t>greatly reduces the state space of the game tree, allows the program to detect </a:t>
            </a:r>
            <a:endParaRPr lang="en-US" altLang="zh-CN" sz="2400" dirty="0" smtClean="0">
              <a:latin typeface="Arial" panose="020B0604020202020204" pitchFamily="34" charset="0"/>
              <a:cs typeface="Arial" panose="020B0604020202020204" pitchFamily="34" charset="0"/>
            </a:endParaRPr>
          </a:p>
          <a:p>
            <a:pPr marL="0" indent="0" algn="just">
              <a:lnSpc>
                <a:spcPct val="150000"/>
              </a:lnSpc>
              <a:buNone/>
            </a:pPr>
            <a:r>
              <a:rPr lang="en-US" altLang="zh-CN" sz="2400" dirty="0" smtClean="0">
                <a:latin typeface="Arial" panose="020B0604020202020204" pitchFamily="34" charset="0"/>
                <a:cs typeface="Arial" panose="020B0604020202020204" pitchFamily="34" charset="0"/>
              </a:rPr>
              <a:t>more </a:t>
            </a:r>
            <a:r>
              <a:rPr lang="en-US" altLang="zh-CN" sz="2400" dirty="0">
                <a:latin typeface="Arial" panose="020B0604020202020204" pitchFamily="34" charset="0"/>
                <a:cs typeface="Arial" panose="020B0604020202020204" pitchFamily="34" charset="0"/>
              </a:rPr>
              <a:t>states and obtain better decision-making </a:t>
            </a:r>
            <a:r>
              <a:rPr lang="en-US" altLang="zh-CN" sz="2400" dirty="0" smtClean="0">
                <a:latin typeface="Arial" panose="020B0604020202020204" pitchFamily="34" charset="0"/>
                <a:cs typeface="Arial" panose="020B0604020202020204" pitchFamily="34" charset="0"/>
              </a:rPr>
              <a:t>solutions</a:t>
            </a:r>
            <a:endParaRPr lang="en-US" altLang="zh-CN" sz="2400" dirty="0" smtClean="0">
              <a:latin typeface="Arial" panose="020B0604020202020204" pitchFamily="34" charset="0"/>
              <a:cs typeface="Arial" panose="020B0604020202020204" pitchFamily="34" charset="0"/>
            </a:endParaRPr>
          </a:p>
          <a:p>
            <a:pPr marL="0" indent="0" algn="just">
              <a:lnSpc>
                <a:spcPct val="150000"/>
              </a:lnSpc>
              <a:buNone/>
            </a:pPr>
            <a:r>
              <a:rPr lang="en-US" altLang="zh-CN" sz="2400" b="1" dirty="0" smtClean="0">
                <a:latin typeface="Arial" panose="020B0604020202020204" pitchFamily="34" charset="0"/>
                <a:cs typeface="Arial" panose="020B0604020202020204" pitchFamily="34" charset="0"/>
              </a:rPr>
              <a:t>4. </a:t>
            </a:r>
            <a:r>
              <a:rPr lang="en-US" altLang="zh-CN" sz="2400" b="1" dirty="0">
                <a:latin typeface="Arial" panose="020B0604020202020204" pitchFamily="34" charset="0"/>
                <a:cs typeface="Arial" panose="020B0604020202020204" pitchFamily="34" charset="0"/>
              </a:rPr>
              <a:t>The </a:t>
            </a:r>
            <a:r>
              <a:rPr lang="en-US" altLang="zh-CN" sz="2400" b="1" dirty="0" smtClean="0">
                <a:latin typeface="Arial" panose="020B0604020202020204" pitchFamily="34" charset="0"/>
                <a:cs typeface="Arial" panose="020B0604020202020204" pitchFamily="34" charset="0"/>
              </a:rPr>
              <a:t>Visualization</a:t>
            </a:r>
          </a:p>
          <a:p>
            <a:pPr algn="just">
              <a:lnSpc>
                <a:spcPct val="150000"/>
              </a:lnSpc>
            </a:pPr>
            <a:r>
              <a:rPr lang="en-US" altLang="zh-CN" sz="2400" dirty="0" smtClean="0">
                <a:latin typeface="Arial" panose="020B0604020202020204" pitchFamily="34" charset="0"/>
                <a:cs typeface="Arial" panose="020B0604020202020204" pitchFamily="34" charset="0"/>
              </a:rPr>
              <a:t>Using Unity’s Immediate </a:t>
            </a:r>
            <a:r>
              <a:rPr lang="en-US" altLang="zh-CN" sz="2400" dirty="0">
                <a:latin typeface="Arial" panose="020B0604020202020204" pitchFamily="34" charset="0"/>
                <a:cs typeface="Arial" panose="020B0604020202020204" pitchFamily="34" charset="0"/>
              </a:rPr>
              <a:t>Mode GUI (IMGUI) </a:t>
            </a:r>
            <a:r>
              <a:rPr lang="en-US" altLang="zh-CN" sz="2400" dirty="0" smtClean="0">
                <a:latin typeface="Arial" panose="020B0604020202020204" pitchFamily="34" charset="0"/>
                <a:cs typeface="Arial" panose="020B0604020202020204" pitchFamily="34" charset="0"/>
              </a:rPr>
              <a:t>completes visualization</a:t>
            </a:r>
          </a:p>
          <a:p>
            <a:pPr algn="just">
              <a:lnSpc>
                <a:spcPct val="150000"/>
              </a:lnSpc>
            </a:pPr>
            <a:r>
              <a:rPr lang="en-US" altLang="zh-CN" sz="2400" dirty="0">
                <a:latin typeface="Arial" panose="020B0604020202020204" pitchFamily="34" charset="0"/>
                <a:cs typeface="Arial" panose="020B0604020202020204" pitchFamily="34" charset="0"/>
              </a:rPr>
              <a:t>Implement the </a:t>
            </a:r>
            <a:r>
              <a:rPr lang="en-US" altLang="zh-CN" sz="2400" dirty="0" err="1">
                <a:latin typeface="Arial" panose="020B0604020202020204" pitchFamily="34" charset="0"/>
                <a:cs typeface="Arial" panose="020B0604020202020204" pitchFamily="34" charset="0"/>
              </a:rPr>
              <a:t>OnGUI</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function: a </a:t>
            </a:r>
            <a:r>
              <a:rPr lang="en-US" altLang="zh-CN" sz="2400" dirty="0">
                <a:latin typeface="Arial" panose="020B0604020202020204" pitchFamily="34" charset="0"/>
                <a:cs typeface="Arial" panose="020B0604020202020204" pitchFamily="34" charset="0"/>
              </a:rPr>
              <a:t>key function programmed with IMGUI. It is </a:t>
            </a:r>
            <a:endParaRPr lang="en-US" altLang="zh-CN" sz="2400" dirty="0" smtClean="0">
              <a:latin typeface="Arial" panose="020B0604020202020204" pitchFamily="34" charset="0"/>
              <a:cs typeface="Arial" panose="020B0604020202020204" pitchFamily="34" charset="0"/>
            </a:endParaRPr>
          </a:p>
          <a:p>
            <a:pPr marL="0" indent="0" algn="just">
              <a:lnSpc>
                <a:spcPct val="150000"/>
              </a:lnSpc>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executed </a:t>
            </a:r>
            <a:r>
              <a:rPr lang="en-US" altLang="zh-CN" sz="2400" dirty="0">
                <a:latin typeface="Arial" panose="020B0604020202020204" pitchFamily="34" charset="0"/>
                <a:cs typeface="Arial" panose="020B0604020202020204" pitchFamily="34" charset="0"/>
              </a:rPr>
              <a:t>once per frame during runtime and draws the content of each frame</a:t>
            </a:r>
            <a:r>
              <a:rPr lang="en-US" altLang="zh-CN" sz="2400" dirty="0" smtClean="0">
                <a:latin typeface="Arial" panose="020B0604020202020204" pitchFamily="34" charset="0"/>
                <a:cs typeface="Arial" panose="020B0604020202020204" pitchFamily="34" charset="0"/>
              </a:rPr>
              <a:t>.</a:t>
            </a:r>
          </a:p>
          <a:p>
            <a:pPr algn="just">
              <a:lnSpc>
                <a:spcPct val="150000"/>
              </a:lnSpc>
            </a:pPr>
            <a:r>
              <a:rPr lang="en-US" altLang="zh-CN" sz="2400" dirty="0" err="1">
                <a:latin typeface="Arial" panose="020B0604020202020204" pitchFamily="34" charset="0"/>
                <a:cs typeface="Arial" panose="020B0604020202020204" pitchFamily="34" charset="0"/>
              </a:rPr>
              <a:t>OnGUI</a:t>
            </a:r>
            <a:r>
              <a:rPr lang="en-US" altLang="zh-CN" sz="2400" dirty="0">
                <a:latin typeface="Arial" panose="020B0604020202020204" pitchFamily="34" charset="0"/>
                <a:cs typeface="Arial" panose="020B0604020202020204" pitchFamily="34" charset="0"/>
              </a:rPr>
              <a:t> can draw corresponding interfaces in different modes, namely main </a:t>
            </a:r>
            <a:endParaRPr lang="en-US" altLang="zh-CN" sz="2400" dirty="0" smtClean="0">
              <a:latin typeface="Arial" panose="020B0604020202020204" pitchFamily="34" charset="0"/>
              <a:cs typeface="Arial" panose="020B0604020202020204" pitchFamily="34" charset="0"/>
            </a:endParaRPr>
          </a:p>
          <a:p>
            <a:pPr marL="0" indent="0" algn="just">
              <a:lnSpc>
                <a:spcPct val="150000"/>
              </a:lnSpc>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menu</a:t>
            </a:r>
            <a:r>
              <a:rPr lang="en-US" altLang="zh-CN" sz="2400" dirty="0">
                <a:latin typeface="Arial" panose="020B0604020202020204" pitchFamily="34" charset="0"/>
                <a:cs typeface="Arial" panose="020B0604020202020204" pitchFamily="34" charset="0"/>
              </a:rPr>
              <a:t>, player vs player, player vs man-machine.</a:t>
            </a:r>
            <a:endParaRPr lang="en-US" altLang="zh-CN" sz="2400" dirty="0" smtClean="0">
              <a:latin typeface="Arial" panose="020B0604020202020204" pitchFamily="34" charset="0"/>
              <a:cs typeface="Arial" panose="020B0604020202020204" pitchFamily="34" charset="0"/>
            </a:endParaRPr>
          </a:p>
          <a:p>
            <a:pPr algn="just">
              <a:lnSpc>
                <a:spcPct val="150000"/>
              </a:lnSpc>
            </a:pPr>
            <a:endParaRPr lang="en-US" altLang="zh-CN" sz="2400" dirty="0" smtClean="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10566964" y="0"/>
            <a:ext cx="1625036" cy="1663004"/>
          </a:xfrm>
          <a:prstGeom prst="rect">
            <a:avLst/>
          </a:prstGeom>
        </p:spPr>
      </p:pic>
      <p:pic>
        <p:nvPicPr>
          <p:cNvPr id="5" name="图片 4"/>
          <p:cNvPicPr>
            <a:picLocks noChangeAspect="1"/>
          </p:cNvPicPr>
          <p:nvPr/>
        </p:nvPicPr>
        <p:blipFill>
          <a:blip r:embed="rId3"/>
          <a:stretch>
            <a:fillRect/>
          </a:stretch>
        </p:blipFill>
        <p:spPr>
          <a:xfrm>
            <a:off x="0" y="6106813"/>
            <a:ext cx="2736850" cy="725541"/>
          </a:xfrm>
          <a:prstGeom prst="rect">
            <a:avLst/>
          </a:prstGeom>
        </p:spPr>
      </p:pic>
    </p:spTree>
    <p:extLst>
      <p:ext uri="{BB962C8B-B14F-4D97-AF65-F5344CB8AC3E}">
        <p14:creationId xmlns:p14="http://schemas.microsoft.com/office/powerpoint/2010/main" val="971615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6764" y="2189018"/>
            <a:ext cx="4784436" cy="2484582"/>
          </a:xfrm>
          <a:ln>
            <a:solidFill>
              <a:schemeClr val="bg1"/>
            </a:solidFill>
          </a:ln>
        </p:spPr>
        <p:txBody>
          <a:bodyPr/>
          <a:lstStyle/>
          <a:p>
            <a:pPr marL="0" indent="0">
              <a:buNone/>
            </a:pPr>
            <a:endParaRPr lang="en-US" altLang="zh-CN" dirty="0" smtClean="0">
              <a:solidFill>
                <a:srgbClr val="002060"/>
              </a:solidFill>
              <a:latin typeface="Arial" panose="020B0604020202020204" pitchFamily="34" charset="0"/>
              <a:cs typeface="Arial" panose="020B0604020202020204" pitchFamily="34" charset="0"/>
            </a:endParaRPr>
          </a:p>
          <a:p>
            <a:pPr marL="0" indent="0">
              <a:buNone/>
            </a:pPr>
            <a:endParaRPr lang="en-US" altLang="zh-CN" dirty="0">
              <a:solidFill>
                <a:srgbClr val="002060"/>
              </a:solidFill>
              <a:latin typeface="Arial" panose="020B0604020202020204" pitchFamily="34" charset="0"/>
              <a:cs typeface="Arial" panose="020B0604020202020204" pitchFamily="34" charset="0"/>
            </a:endParaRPr>
          </a:p>
          <a:p>
            <a:pPr marL="0" indent="0">
              <a:buNone/>
            </a:pPr>
            <a:r>
              <a:rPr lang="en-US" altLang="zh-CN" dirty="0" smtClean="0">
                <a:solidFill>
                  <a:srgbClr val="002060"/>
                </a:solidFill>
                <a:latin typeface="Arial" panose="020B0604020202020204" pitchFamily="34" charset="0"/>
                <a:cs typeface="Arial" panose="020B0604020202020204" pitchFamily="34" charset="0"/>
              </a:rPr>
              <a:t>TAHNK YOU WATCHING </a:t>
            </a:r>
            <a:endParaRPr lang="zh-CN" altLang="en-US" dirty="0">
              <a:solidFill>
                <a:srgbClr val="002060"/>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10566964" y="0"/>
            <a:ext cx="1625036" cy="1663004"/>
          </a:xfrm>
          <a:prstGeom prst="rect">
            <a:avLst/>
          </a:prstGeom>
        </p:spPr>
      </p:pic>
      <p:pic>
        <p:nvPicPr>
          <p:cNvPr id="5" name="图片 4"/>
          <p:cNvPicPr>
            <a:picLocks noChangeAspect="1"/>
          </p:cNvPicPr>
          <p:nvPr/>
        </p:nvPicPr>
        <p:blipFill>
          <a:blip r:embed="rId3"/>
          <a:stretch>
            <a:fillRect/>
          </a:stretch>
        </p:blipFill>
        <p:spPr>
          <a:xfrm>
            <a:off x="0" y="6106813"/>
            <a:ext cx="2736850" cy="725541"/>
          </a:xfrm>
          <a:prstGeom prst="rect">
            <a:avLst/>
          </a:prstGeom>
        </p:spPr>
      </p:pic>
    </p:spTree>
    <p:extLst>
      <p:ext uri="{BB962C8B-B14F-4D97-AF65-F5344CB8AC3E}">
        <p14:creationId xmlns:p14="http://schemas.microsoft.com/office/powerpoint/2010/main" val="2873613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8032</TotalTime>
  <Words>539</Words>
  <Application>Microsoft Office PowerPoint</Application>
  <PresentationFormat>宽屏</PresentationFormat>
  <Paragraphs>63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Wingdings</vt:lpstr>
      <vt:lpstr>Office 主题​​</vt:lpstr>
      <vt:lpstr>Specification and Design </vt:lpstr>
      <vt:lpstr>Content</vt:lpstr>
      <vt:lpstr>PowerPoint 演示文稿</vt:lpstr>
      <vt:lpstr>Specification of 3D tic-tac-toe</vt:lpstr>
      <vt:lpstr>Design of 3D tic-tac-toe</vt:lpstr>
      <vt:lpstr>Design of 3D tic-tac-toe</vt:lpstr>
      <vt:lpstr>Design of 3D tic-tac-toe</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 and Design</dc:title>
  <dc:creator>Sarah</dc:creator>
  <cp:lastModifiedBy>Sarah</cp:lastModifiedBy>
  <cp:revision>58</cp:revision>
  <dcterms:created xsi:type="dcterms:W3CDTF">2022-06-21T18:42:38Z</dcterms:created>
  <dcterms:modified xsi:type="dcterms:W3CDTF">2022-07-15T16:32:44Z</dcterms:modified>
</cp:coreProperties>
</file>