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0" r:id="rId15"/>
    <p:sldId id="272" r:id="rId16"/>
    <p:sldId id="274" r:id="rId17"/>
    <p:sldId id="273" r:id="rId18"/>
    <p:sldId id="269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" initials="s" lastIdx="1" clrIdx="0">
    <p:extLst>
      <p:ext uri="{19B8F6BF-5375-455C-9EA6-DF929625EA0E}">
        <p15:presenceInfo xmlns:p15="http://schemas.microsoft.com/office/powerpoint/2012/main" userId="sar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E90"/>
    <a:srgbClr val="F4EE00"/>
    <a:srgbClr val="0BCB26"/>
    <a:srgbClr val="2AF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6D9C-5C50-4BBE-887C-AE0BDC1ACEC1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06B9-4F64-4D3C-A8F1-817AB56397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98F25-ED16-4881-76B1-2E487719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0DECB-5130-4B86-EAB6-E70BE5E7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E88C0-E75F-43C4-D9FB-CCEE4340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0AF5-9A3D-4D75-A275-0B7ACE9F1D35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9AC16-5E16-6E23-D08E-01ECC02C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4B1EC-39CA-15D9-93ED-FFF18243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40044-DFEE-32FC-940F-B75EC8D0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E68D80-185C-98EC-85F6-78AF4CF0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77D83-9719-8D2D-41F4-B3BB2300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8568-4CC2-4852-A9FC-6247D6D3D707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F2870-56AF-B167-17D9-29B7CCA6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690C2-6A95-8F16-F1EB-A681E1D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CAD4ED-E2AA-1E25-B26F-2BAC8C8A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1C3B5-84CD-18DD-1C5A-ED48593E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C9E3C0-1003-04A6-2F18-32576937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F14-502E-417A-868F-46866F180948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1A5019-EB5F-ABCD-B606-0CA5C89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4F026-C284-CD16-F298-E8D6EBEC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FA628-D86C-2840-A61C-B4FDCDFA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0038E-8443-7B6A-DC5C-F2B0B14B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525745-2825-E5AD-2A51-F051220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1DC7-D968-4D40-BBB5-3E4D6CABE292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B3BE3-E4BD-52ED-3FE2-2F7892C5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204ED-F839-BBE8-4319-A94AFF82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87632-41D3-28D3-CA7D-457E8A24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03019A-AF23-8FFD-8DDF-31C94F82C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5193F7-9AA6-FF9B-A391-62348312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9780-CA88-44D5-ACF5-05A50486E1A9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343432-9A2D-8189-2789-FF4B7952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C71F6-98BA-50FC-EE0F-DF1516A9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7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272DA-3C01-4720-2F2A-2BF67A82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727830-0C15-3CCD-A4BB-21169702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F1E3BD-615E-0637-A881-1C393832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CC03B0-ADD2-B870-B8E8-0112FE0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E4B5-B3AE-45B8-ACBE-9D6B30DEE820}" type="datetime1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94E693-E12F-977C-EBD1-3AB9E8EF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D538A-06CF-CF1E-DA78-81760BE8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9CC0-641D-46E7-4EA6-DF830206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E566D-917B-86B2-0607-4061DA30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2F5997-3796-8C0E-8C23-DDD4D611B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3C4C0F-DEA8-FD4A-F203-BBB2CADFF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535EC2-26AA-9E31-DFD3-20ED6F74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FFA3E58-C5CF-B2A5-1CA6-FEE84843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6FCF-A7DB-4F57-807E-7D7C1C574090}" type="datetime1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6A3DF3-02E9-D96F-2F00-372A5BB5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F9B729-A60B-9252-ED48-9B436616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8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F3391-6369-A2AB-24FB-70C8BE7C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BDC74D-7DF1-3E94-F6CF-87078410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023A-5AF8-45D7-86ED-D74CE6A478E0}" type="datetime1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A63807-516E-2872-7FE3-E190682D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35F9A-2E4A-8297-9DDF-ED19725B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20B90C-D9CC-ACF5-72CC-83E40D97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2F2A-786C-4794-AA8B-3E2791A356F1}" type="datetime1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98A11A-90D4-C669-9473-3C72B974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2CFF3B-087A-4C71-583B-AA5F45B7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3A4C9-7361-99D6-9964-6E8276CE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7C3A3-0B44-A5D4-6153-14F9FB64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90DD5B-821B-BB86-2263-F004F142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92EEF-D7F7-BCBA-20D9-2A77DAA3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DDCA7-4F80-4731-B23C-18E17E0C2346}" type="datetime1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2CF0C8-701D-11B2-BA48-22245F99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D2D191-8D48-3646-B314-4576A9F0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86196-1E82-E7E1-D337-0C857AE9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500DE4-F94F-482C-04EC-77EC1E04B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2A28D9-677F-DB4C-9157-193B181B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D5E11C-5746-2219-73C5-7CEC0912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35C46-5612-4A9F-A861-635BA2EB1B38}" type="datetime1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D2C3D-9149-7ECA-BF4C-87865D43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C564E-C24A-084C-971F-493662F6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5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D9E275-F523-F859-AD93-4E0911A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EFDDD-7297-D4D4-EAFA-DA0E1BFE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CF7434-F4FC-CA47-E6D2-B4BB4E67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E3EE-C74D-45EB-A234-28410DA23170}" type="datetime1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F29DB-145A-7AEB-8772-6E5C85D4C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E1A09-EEC1-C445-14B6-5235342BA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2958-7A8B-4B34-B33E-6A092A0DF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9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E722F-03C9-2499-ABE6-8DE64C049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68" y="1190350"/>
            <a:ext cx="9637059" cy="2387600"/>
          </a:xfrm>
        </p:spPr>
        <p:txBody>
          <a:bodyPr>
            <a:normAutofit/>
          </a:bodyPr>
          <a:lstStyle/>
          <a:p>
            <a:r>
              <a:rPr lang="fr-FR" sz="4800" b="1" i="0" dirty="0">
                <a:solidFill>
                  <a:srgbClr val="193E90"/>
                </a:solidFill>
                <a:effectLst/>
                <a:latin typeface="Inter"/>
              </a:rPr>
              <a:t>Concevez une application au service de la santé publique</a:t>
            </a:r>
            <a:br>
              <a:rPr lang="fr-FR" sz="4800" b="1" i="0" dirty="0">
                <a:solidFill>
                  <a:srgbClr val="193E90"/>
                </a:solidFill>
                <a:effectLst/>
                <a:latin typeface="Inter"/>
              </a:rPr>
            </a:br>
            <a:endParaRPr lang="fr-FR" sz="4800" dirty="0">
              <a:solidFill>
                <a:srgbClr val="193E9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C6C87E-6CF9-B42B-70F2-7F473D69E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77" y="3263595"/>
            <a:ext cx="2094690" cy="123116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C10011B-D448-915A-4614-22F382F51339}"/>
              </a:ext>
            </a:extLst>
          </p:cNvPr>
          <p:cNvSpPr txBox="1"/>
          <p:nvPr/>
        </p:nvSpPr>
        <p:spPr>
          <a:xfrm>
            <a:off x="9807102" y="6385777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93E90"/>
                </a:solidFill>
              </a:rPr>
              <a:t>Sarah </a:t>
            </a:r>
            <a:r>
              <a:rPr lang="fr-FR" dirty="0" err="1">
                <a:solidFill>
                  <a:srgbClr val="193E90"/>
                </a:solidFill>
              </a:rPr>
              <a:t>Khomsi</a:t>
            </a:r>
            <a:r>
              <a:rPr lang="fr-FR" dirty="0">
                <a:solidFill>
                  <a:srgbClr val="193E90"/>
                </a:solidFill>
              </a:rPr>
              <a:t> Projet 3</a:t>
            </a:r>
          </a:p>
        </p:txBody>
      </p:sp>
      <p:pic>
        <p:nvPicPr>
          <p:cNvPr id="3078" name="Picture 6" descr="GitHub - openfoodfacts/openfoodfacts-python: Python package for Open Food  Facts">
            <a:extLst>
              <a:ext uri="{FF2B5EF4-FFF2-40B4-BE49-F238E27FC236}">
                <a16:creationId xmlns:a16="http://schemas.microsoft.com/office/drawing/2014/main" id="{29BFB7A9-F124-A0A0-7E2A-739ECA73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3266034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918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41EDD-49FF-8FF4-A732-D67EE65C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42" y="126366"/>
            <a:ext cx="6060940" cy="132123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Colonne Polyols_100g :</a:t>
            </a:r>
            <a:br>
              <a:rPr lang="fr-FR" sz="2800" dirty="0">
                <a:solidFill>
                  <a:srgbClr val="193E90"/>
                </a:solidFill>
                <a:latin typeface="Inter"/>
              </a:rPr>
            </a:br>
            <a:r>
              <a:rPr lang="fr-FR" sz="2000" dirty="0">
                <a:solidFill>
                  <a:srgbClr val="193E90"/>
                </a:solidFill>
                <a:latin typeface="Inter"/>
              </a:rPr>
              <a:t>Imputation par la moyenne du groupe PNNS_2</a:t>
            </a:r>
            <a:br>
              <a:rPr lang="fr-FR" sz="2000" dirty="0">
                <a:solidFill>
                  <a:srgbClr val="193E90"/>
                </a:solidFill>
                <a:latin typeface="Inter"/>
              </a:rPr>
            </a:br>
            <a:endParaRPr lang="fr-FR" sz="2000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E7C129-09FF-FDE8-D1A6-D420218A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" y="1328009"/>
            <a:ext cx="4170270" cy="32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DC6A3BA-8EC3-1E0D-06F2-C371A46FB195}"/>
              </a:ext>
            </a:extLst>
          </p:cNvPr>
          <p:cNvSpPr txBox="1"/>
          <p:nvPr/>
        </p:nvSpPr>
        <p:spPr>
          <a:xfrm>
            <a:off x="4838141" y="2040927"/>
            <a:ext cx="2118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99%</a:t>
            </a:r>
            <a:r>
              <a:rPr lang="fr-FR" sz="2800" dirty="0"/>
              <a:t> </a:t>
            </a:r>
            <a:r>
              <a:rPr lang="fr-FR" sz="2000" dirty="0">
                <a:solidFill>
                  <a:srgbClr val="193E90"/>
                </a:solidFill>
                <a:latin typeface="Inter"/>
              </a:rPr>
              <a:t>de valeurs </a:t>
            </a:r>
          </a:p>
          <a:p>
            <a:pPr algn="ctr"/>
            <a:r>
              <a:rPr lang="fr-FR" sz="2000" dirty="0">
                <a:solidFill>
                  <a:srgbClr val="193E90"/>
                </a:solidFill>
                <a:latin typeface="Inter"/>
              </a:rPr>
              <a:t>manquantes</a:t>
            </a:r>
            <a:endParaRPr lang="fr-FR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D1A7BC2-CBC2-2036-9F4D-D65F1BF95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21" y="1301688"/>
            <a:ext cx="4633279" cy="351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9299A41-D93B-590B-7381-59C66529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145" y="4601920"/>
            <a:ext cx="3940180" cy="200316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45B913-39BD-64CA-2263-1611008A2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20DC5-A0A9-1CE1-4987-045F14DC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25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DDE034B-ABBA-073E-D528-2FC087EB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2" y="1242171"/>
            <a:ext cx="6976150" cy="522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3970C3-071B-9A15-FB21-33B39E590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695"/>
          <a:stretch/>
        </p:blipFill>
        <p:spPr>
          <a:xfrm>
            <a:off x="9086139" y="2177578"/>
            <a:ext cx="933450" cy="2724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C6534E-95F1-3196-A88A-17AEA6A16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539" y="1968791"/>
            <a:ext cx="1095375" cy="2933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134AB88-AE7A-2CB5-90D9-9354585AD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914" y="2396856"/>
            <a:ext cx="657225" cy="25146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BED89CC-06A9-0EA5-499B-2F230BDC2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1B11D77-EE06-4BF7-5C64-510BC06BB1FA}"/>
              </a:ext>
            </a:extLst>
          </p:cNvPr>
          <p:cNvSpPr txBox="1"/>
          <p:nvPr/>
        </p:nvSpPr>
        <p:spPr>
          <a:xfrm>
            <a:off x="439271" y="2090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Energy_100g ou formule ?</a:t>
            </a:r>
            <a:r>
              <a:rPr lang="fr-FR" sz="1800" dirty="0">
                <a:solidFill>
                  <a:srgbClr val="193E90"/>
                </a:solidFill>
                <a:latin typeface="Inter"/>
              </a:rPr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FD129-090C-30EF-0E58-8588E65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82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495C3C3-2D74-F6C6-0843-9578D2DF4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6" b="78755"/>
          <a:stretch/>
        </p:blipFill>
        <p:spPr>
          <a:xfrm>
            <a:off x="131586" y="550530"/>
            <a:ext cx="5858039" cy="957262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D936E4E-62CE-869F-3129-5FB15F0D2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6056"/>
            <a:ext cx="6049937" cy="45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32A10D9-B951-E40E-695B-59B3AE4F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5" y="1694449"/>
            <a:ext cx="5853811" cy="25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7C53652-FF46-B8C5-5D97-F4553893E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CCE3CA-1B82-B429-425A-D737CD02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C2D210-BE9F-F185-4BF6-7D4AACCD8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290" y="4276725"/>
            <a:ext cx="2438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2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8727A-90A7-92CA-A723-E638AC72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7901"/>
            <a:ext cx="5966012" cy="396875"/>
          </a:xfrm>
        </p:spPr>
        <p:txBody>
          <a:bodyPr>
            <a:noAutofit/>
          </a:bodyPr>
          <a:lstStyle/>
          <a:p>
            <a:r>
              <a:rPr lang="fr-FR" sz="2800" dirty="0" err="1">
                <a:solidFill>
                  <a:srgbClr val="193E90"/>
                </a:solidFill>
                <a:latin typeface="Inter"/>
              </a:rPr>
              <a:t>Nutrition_grade</a:t>
            </a:r>
            <a:endParaRPr lang="fr-FR" sz="2800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B95007-CF38-D488-F006-D6F3B926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5" y="2567967"/>
            <a:ext cx="5060576" cy="381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D8EC500-3E98-CE77-580C-B82B187D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567967"/>
            <a:ext cx="5019115" cy="37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D46D966-DFD9-6151-4E7C-23D75E7AA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AA1EED-DE41-538A-BD45-B842FA26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13</a:t>
            </a:fld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928EF4-333F-AB94-69EB-AE0CDA32A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" t="10849" r="5987" b="12438"/>
          <a:stretch/>
        </p:blipFill>
        <p:spPr bwMode="auto">
          <a:xfrm>
            <a:off x="5789577" y="584564"/>
            <a:ext cx="4192623" cy="192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he Nutri-Score works: Foodwatch EN">
            <a:extLst>
              <a:ext uri="{FF2B5EF4-FFF2-40B4-BE49-F238E27FC236}">
                <a16:creationId xmlns:a16="http://schemas.microsoft.com/office/drawing/2014/main" id="{C1A7262B-71BA-5224-B044-AB9420CC7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0"/>
          <a:stretch/>
        </p:blipFill>
        <p:spPr bwMode="auto">
          <a:xfrm>
            <a:off x="1076886" y="685801"/>
            <a:ext cx="4192623" cy="202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24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4769893-9105-D0F0-621B-1A3E67EA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619421-FF97-8934-3A9C-4E112AFDC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8" b="49064"/>
          <a:stretch/>
        </p:blipFill>
        <p:spPr>
          <a:xfrm>
            <a:off x="1410515" y="819223"/>
            <a:ext cx="3827304" cy="18612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1A1ED2-B3E9-8F09-7BAC-938EA4D1BF11}"/>
              </a:ext>
            </a:extLst>
          </p:cNvPr>
          <p:cNvSpPr txBox="1"/>
          <p:nvPr/>
        </p:nvSpPr>
        <p:spPr>
          <a:xfrm>
            <a:off x="161365" y="1604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Additives: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17E91D1-7459-C65E-EF97-DF1CDF59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4" y="2857469"/>
            <a:ext cx="4725239" cy="36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77218C-CC79-404E-31AE-359C02DFCB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935"/>
          <a:stretch/>
        </p:blipFill>
        <p:spPr>
          <a:xfrm>
            <a:off x="1948891" y="3686082"/>
            <a:ext cx="2571750" cy="14919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3D3DEE-9BD9-71ED-F0BC-6F7527190DEB}"/>
              </a:ext>
            </a:extLst>
          </p:cNvPr>
          <p:cNvSpPr/>
          <p:nvPr/>
        </p:nvSpPr>
        <p:spPr>
          <a:xfrm>
            <a:off x="1916116" y="4965234"/>
            <a:ext cx="1994923" cy="212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B109AEE-9F9B-1174-5391-80A52C4D8466}"/>
              </a:ext>
            </a:extLst>
          </p:cNvPr>
          <p:cNvSpPr/>
          <p:nvPr/>
        </p:nvSpPr>
        <p:spPr>
          <a:xfrm>
            <a:off x="10031496" y="2995373"/>
            <a:ext cx="188259" cy="1784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D97D39C-0BEA-6208-E947-72444592C8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761" b="23649"/>
          <a:stretch/>
        </p:blipFill>
        <p:spPr>
          <a:xfrm>
            <a:off x="6152216" y="819219"/>
            <a:ext cx="3495130" cy="18522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FE7E23-8D79-FCEF-F01F-61835B20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0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AB097-E6BF-74C4-497D-D331446E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367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u="sng" dirty="0">
                <a:solidFill>
                  <a:srgbClr val="193E90"/>
                </a:solidFill>
                <a:latin typeface="Inter"/>
              </a:rPr>
              <a:t>Premières 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A51C8-C4D0-F9D4-0C81-CCEC81F1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3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193E90"/>
                </a:solidFill>
                <a:latin typeface="Inter"/>
              </a:rPr>
              <a:t>Automatiser la saisie des produits d’ Open Food </a:t>
            </a:r>
            <a:r>
              <a:rPr lang="fr-FR" dirty="0" err="1">
                <a:solidFill>
                  <a:srgbClr val="193E90"/>
                </a:solidFill>
                <a:latin typeface="Inter"/>
              </a:rPr>
              <a:t>Facts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afin de ne pas biaiser les résultats :</a:t>
            </a:r>
          </a:p>
          <a:p>
            <a:pPr lvl="1"/>
            <a:r>
              <a:rPr lang="fr-FR" dirty="0">
                <a:latin typeface="Inter"/>
              </a:rPr>
              <a:t>En utilisant la </a:t>
            </a:r>
            <a:r>
              <a:rPr lang="fr-FR" b="1" dirty="0">
                <a:latin typeface="Inter"/>
              </a:rPr>
              <a:t>formule</a:t>
            </a:r>
            <a:r>
              <a:rPr lang="fr-FR" dirty="0">
                <a:latin typeface="Inter"/>
              </a:rPr>
              <a:t> de calcul des KJOUL pour les variables quantitatives</a:t>
            </a:r>
          </a:p>
          <a:p>
            <a:pPr lvl="1"/>
            <a:r>
              <a:rPr lang="fr-FR" dirty="0">
                <a:latin typeface="Inter"/>
              </a:rPr>
              <a:t>Proposer des listes déroulantes pour les variables qualitatives</a:t>
            </a:r>
            <a:endParaRPr lang="fr-FR" dirty="0">
              <a:solidFill>
                <a:srgbClr val="193E90"/>
              </a:solidFill>
              <a:latin typeface="Inter"/>
            </a:endParaRPr>
          </a:p>
          <a:p>
            <a:pPr marL="457200" lvl="1" indent="0">
              <a:buNone/>
            </a:pPr>
            <a:endParaRPr lang="fr-FR" dirty="0">
              <a:solidFill>
                <a:srgbClr val="193E90"/>
              </a:solidFill>
              <a:latin typeface="Inter"/>
            </a:endParaRP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L’exploration de la colonne additives a mis en évidence l’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importance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d’indiquer le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nombre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d’additifs présents (jusqu’à 31!) dans des produits vendus en France.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9B5C96-9E30-D3B8-EB63-96DBBA882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278AF2-7CED-E349-F6AC-E2AE443F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8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889377F1-2712-2A52-0DDC-19F43336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066" y="873138"/>
            <a:ext cx="5307067" cy="53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F5CB2A-F6FE-7AA0-0E21-E676F2C3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142874"/>
            <a:ext cx="10515600" cy="600635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ACP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ECFF55-016B-FD67-CB6D-FD26BC4D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1" y="892594"/>
            <a:ext cx="5224927" cy="50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81BA7E-E1D3-CE1C-8213-B9938FBE2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34D88F-6BBD-FDE2-F3F7-95E57C5C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4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07C68-952E-4FEC-DB94-C2DBF464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10" y="247369"/>
            <a:ext cx="10515600" cy="522381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Analyses multivariées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3708D7-21A9-5126-F85C-E39C59107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59A17B2-9AD9-18CD-CC52-2375CB86D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35" y="710598"/>
            <a:ext cx="7700301" cy="570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429BD9-3848-82D7-0C64-BA79C5C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3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E1B0D4A-2826-C28A-B4F0-DAA6F4DA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059656"/>
            <a:ext cx="8436956" cy="521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7BF9458-1E67-243C-F2E0-C577C9C1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BF19F26-7FC2-1B20-FA68-359532E7AD5C}"/>
              </a:ext>
            </a:extLst>
          </p:cNvPr>
          <p:cNvSpPr txBox="1"/>
          <p:nvPr/>
        </p:nvSpPr>
        <p:spPr>
          <a:xfrm>
            <a:off x="277905" y="126367"/>
            <a:ext cx="9493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Matrice de corrélation des variables quantitatives :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8CC8FB-FDE1-5A00-A5E7-E9BF8B3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10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1204556-C9BE-3D12-5786-F986D2E82A52}"/>
              </a:ext>
            </a:extLst>
          </p:cNvPr>
          <p:cNvSpPr txBox="1"/>
          <p:nvPr/>
        </p:nvSpPr>
        <p:spPr>
          <a:xfrm>
            <a:off x="345141" y="155697"/>
            <a:ext cx="1150171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Test de corrélation : Nutri_grade et PNNS_1 / PNNS_2</a:t>
            </a:r>
          </a:p>
          <a:p>
            <a:endParaRPr lang="fr-FR" sz="2800" i="1" dirty="0">
              <a:solidFill>
                <a:srgbClr val="193E90"/>
              </a:solidFill>
              <a:latin typeface="Inter"/>
            </a:endParaRPr>
          </a:p>
          <a:p>
            <a:r>
              <a:rPr lang="fr-FR" sz="2000" b="1" i="1" dirty="0">
                <a:solidFill>
                  <a:srgbClr val="193E90"/>
                </a:solidFill>
                <a:latin typeface="Inter"/>
              </a:rPr>
              <a:t>Chi ²</a:t>
            </a:r>
            <a:r>
              <a:rPr lang="fr-FR" sz="2000" i="1" dirty="0">
                <a:solidFill>
                  <a:srgbClr val="193E90"/>
                </a:solidFill>
                <a:latin typeface="Inter"/>
              </a:rPr>
              <a:t> : test de corrélation entre deux variables qualitatives</a:t>
            </a:r>
            <a:endParaRPr lang="fr-FR" sz="2800" i="1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94EF61-D539-95F1-F690-FA532F266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34"/>
          <a:stretch/>
        </p:blipFill>
        <p:spPr>
          <a:xfrm>
            <a:off x="396429" y="1961919"/>
            <a:ext cx="4849907" cy="3277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62A4FB-771E-11AA-8439-5A84B4EA86CD}"/>
              </a:ext>
            </a:extLst>
          </p:cNvPr>
          <p:cNvSpPr/>
          <p:nvPr/>
        </p:nvSpPr>
        <p:spPr>
          <a:xfrm>
            <a:off x="396428" y="5035074"/>
            <a:ext cx="1844747" cy="25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DF538B6-813E-6B79-3B64-494130AF83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021"/>
          <a:stretch/>
        </p:blipFill>
        <p:spPr>
          <a:xfrm>
            <a:off x="6526305" y="1961919"/>
            <a:ext cx="4849907" cy="35400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995C69-C18A-B775-34A5-4EB24765B77B}"/>
              </a:ext>
            </a:extLst>
          </p:cNvPr>
          <p:cNvSpPr/>
          <p:nvPr/>
        </p:nvSpPr>
        <p:spPr>
          <a:xfrm>
            <a:off x="6517340" y="5180051"/>
            <a:ext cx="1844747" cy="254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127B3B-C273-92A5-0722-14EAFD57E4FE}"/>
              </a:ext>
            </a:extLst>
          </p:cNvPr>
          <p:cNvSpPr txBox="1"/>
          <p:nvPr/>
        </p:nvSpPr>
        <p:spPr>
          <a:xfrm>
            <a:off x="2241175" y="5904518"/>
            <a:ext cx="7291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193E90"/>
                </a:solidFill>
                <a:latin typeface="Inter"/>
              </a:rPr>
              <a:t>Il y a corrélation entre le </a:t>
            </a:r>
            <a:r>
              <a:rPr lang="fr-FR" sz="2000" b="1" dirty="0">
                <a:solidFill>
                  <a:srgbClr val="193E90"/>
                </a:solidFill>
                <a:latin typeface="Inter"/>
              </a:rPr>
              <a:t>Nutri_grade</a:t>
            </a:r>
            <a:r>
              <a:rPr lang="fr-FR" sz="2000" dirty="0">
                <a:solidFill>
                  <a:srgbClr val="193E90"/>
                </a:solidFill>
                <a:latin typeface="Inter"/>
              </a:rPr>
              <a:t> et les </a:t>
            </a:r>
            <a:r>
              <a:rPr lang="fr-FR" sz="2000" b="1" dirty="0">
                <a:solidFill>
                  <a:srgbClr val="193E90"/>
                </a:solidFill>
                <a:latin typeface="Inter"/>
              </a:rPr>
              <a:t>groupes PNNS 1 </a:t>
            </a:r>
            <a:r>
              <a:rPr lang="fr-FR" sz="2000" dirty="0">
                <a:solidFill>
                  <a:srgbClr val="193E90"/>
                </a:solidFill>
                <a:latin typeface="Inter"/>
              </a:rPr>
              <a:t>et</a:t>
            </a:r>
            <a:r>
              <a:rPr lang="fr-FR" sz="2000" b="1" dirty="0">
                <a:solidFill>
                  <a:srgbClr val="193E90"/>
                </a:solidFill>
                <a:latin typeface="Inter"/>
              </a:rPr>
              <a:t> 2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C18F262-8FD6-8BCB-1C45-A22E53617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C8050A-4649-BF95-DED3-8628726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1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480D3-66F7-7453-CC23-8DA806A1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7557"/>
          </a:xfrm>
        </p:spPr>
        <p:txBody>
          <a:bodyPr>
            <a:normAutofit fontScale="90000"/>
          </a:bodyPr>
          <a:lstStyle/>
          <a:p>
            <a:r>
              <a:rPr lang="fr-FR" u="sng" dirty="0">
                <a:solidFill>
                  <a:srgbClr val="193E90"/>
                </a:solidFill>
                <a:latin typeface="Inter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EDC8C-F3A3-1788-90CA-FD30CBB5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68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193E90"/>
                </a:solidFill>
                <a:latin typeface="Inter"/>
              </a:rPr>
              <a:t>Idée d’application</a:t>
            </a: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Traitement des données </a:t>
            </a: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Premières conclusions</a:t>
            </a: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Analyses multivariées</a:t>
            </a: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Tests statistiques</a:t>
            </a: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Pertinence et faisabilité de l’application</a:t>
            </a:r>
          </a:p>
          <a:p>
            <a:pPr marL="0" indent="0">
              <a:buNone/>
            </a:pPr>
            <a:endParaRPr lang="fr-FR" dirty="0">
              <a:latin typeface="Inter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C51839-B474-0ED6-686E-09D531702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59CD8-2265-394B-CC59-1EA7B89A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94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092A0F0-4ABD-AD5C-5C68-127A0C9CBCD7}"/>
              </a:ext>
            </a:extLst>
          </p:cNvPr>
          <p:cNvSpPr txBox="1"/>
          <p:nvPr/>
        </p:nvSpPr>
        <p:spPr>
          <a:xfrm>
            <a:off x="277906" y="238036"/>
            <a:ext cx="926950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93E90"/>
                </a:solidFill>
                <a:latin typeface="Inter"/>
              </a:rPr>
              <a:t>Test de corrélation : </a:t>
            </a:r>
            <a:r>
              <a:rPr lang="fr-FR" sz="2400" dirty="0" err="1">
                <a:solidFill>
                  <a:srgbClr val="193E90"/>
                </a:solidFill>
                <a:latin typeface="Inter"/>
              </a:rPr>
              <a:t>Nutri_grade</a:t>
            </a:r>
            <a:r>
              <a:rPr lang="fr-FR" sz="2400" dirty="0">
                <a:solidFill>
                  <a:srgbClr val="193E90"/>
                </a:solidFill>
                <a:latin typeface="Inter"/>
              </a:rPr>
              <a:t> et Nombre d’additives</a:t>
            </a:r>
            <a:endParaRPr lang="fr-FR" sz="1800" dirty="0">
              <a:solidFill>
                <a:srgbClr val="193E90"/>
              </a:solidFill>
              <a:latin typeface="Inter"/>
            </a:endParaRPr>
          </a:p>
          <a:p>
            <a:endParaRPr lang="fr-FR" i="1" dirty="0">
              <a:solidFill>
                <a:srgbClr val="193E90"/>
              </a:solidFill>
              <a:latin typeface="Inter"/>
            </a:endParaRPr>
          </a:p>
          <a:p>
            <a:r>
              <a:rPr lang="fr-FR" sz="2000" b="1" i="1" dirty="0" err="1">
                <a:solidFill>
                  <a:srgbClr val="193E90"/>
                </a:solidFill>
                <a:latin typeface="Inter"/>
              </a:rPr>
              <a:t>Anova</a:t>
            </a:r>
            <a:r>
              <a:rPr lang="fr-FR" sz="2000" i="1" dirty="0">
                <a:solidFill>
                  <a:srgbClr val="193E90"/>
                </a:solidFill>
                <a:latin typeface="Inter"/>
              </a:rPr>
              <a:t> : test de corrélation entre variable qualitative et  variable quantitative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774944-115E-8C5D-42B9-54B8E085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6" y="1703294"/>
            <a:ext cx="5797628" cy="398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5B4FE4-B24F-1FE9-E9C7-FCED2F070F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" b="9191"/>
          <a:stretch/>
        </p:blipFill>
        <p:spPr>
          <a:xfrm>
            <a:off x="6461312" y="2214281"/>
            <a:ext cx="5257800" cy="10668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ABDEB5-4289-6F71-CD46-E1A97481E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046E1D-096E-5752-4AA4-E05D2352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12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411B-1E36-4A8E-D71D-3538BD94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80682"/>
            <a:ext cx="10515600" cy="2070847"/>
          </a:xfrm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rgbClr val="193E90"/>
                </a:solidFill>
                <a:latin typeface="Inter"/>
              </a:rPr>
              <a:t>Test de corrélation : </a:t>
            </a:r>
            <a:r>
              <a:rPr lang="fr-FR" sz="3200" dirty="0" err="1">
                <a:solidFill>
                  <a:srgbClr val="193E90"/>
                </a:solidFill>
                <a:latin typeface="Inter"/>
              </a:rPr>
              <a:t>Additives_n</a:t>
            </a:r>
            <a:r>
              <a:rPr lang="fr-FR" sz="3200" dirty="0">
                <a:solidFill>
                  <a:srgbClr val="193E90"/>
                </a:solidFill>
                <a:latin typeface="Inter"/>
              </a:rPr>
              <a:t> et groupe </a:t>
            </a:r>
            <a:r>
              <a:rPr lang="fr-FR" sz="3200" dirty="0" err="1">
                <a:solidFill>
                  <a:srgbClr val="193E90"/>
                </a:solidFill>
                <a:latin typeface="Inter"/>
              </a:rPr>
              <a:t>pnns</a:t>
            </a: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r>
              <a:rPr lang="fr-FR" sz="2200" b="1" i="1" dirty="0" err="1">
                <a:solidFill>
                  <a:srgbClr val="193E90"/>
                </a:solidFill>
                <a:latin typeface="Inter"/>
              </a:rPr>
              <a:t>Anova</a:t>
            </a:r>
            <a:r>
              <a:rPr lang="fr-FR" sz="2200" i="1" dirty="0">
                <a:solidFill>
                  <a:srgbClr val="193E90"/>
                </a:solidFill>
                <a:latin typeface="Inter"/>
              </a:rPr>
              <a:t> : test de corrélation entre variable qualitative et  variable quantitative</a:t>
            </a: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endParaRPr lang="fr-FR" sz="3200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D47D1D-52C9-371A-D3A9-DB1B6744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" y="1640542"/>
            <a:ext cx="5257943" cy="41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F951B0-F1FA-BFA9-9F9F-77687DF0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94" y="1797423"/>
            <a:ext cx="4981575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302498-3F73-C6D5-4715-3C22A2EF0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1660DD2-C572-D94D-4A9C-410710FA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411B-1E36-4A8E-D71D-3538BD94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0" y="80682"/>
            <a:ext cx="10515600" cy="1577789"/>
          </a:xfrm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rgbClr val="193E90"/>
                </a:solidFill>
                <a:latin typeface="Inter"/>
              </a:rPr>
              <a:t>Test de corrélation : </a:t>
            </a:r>
            <a:r>
              <a:rPr lang="fr-FR" sz="3200" dirty="0" err="1">
                <a:solidFill>
                  <a:srgbClr val="193E90"/>
                </a:solidFill>
                <a:latin typeface="Inter"/>
              </a:rPr>
              <a:t>Additives_n</a:t>
            </a:r>
            <a:r>
              <a:rPr lang="fr-FR" sz="3200" dirty="0">
                <a:solidFill>
                  <a:srgbClr val="193E90"/>
                </a:solidFill>
                <a:latin typeface="Inter"/>
              </a:rPr>
              <a:t> et nutrition_100g</a:t>
            </a: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r>
              <a:rPr lang="fr-FR" sz="2700" b="1" i="1" dirty="0">
                <a:solidFill>
                  <a:srgbClr val="193E90"/>
                </a:solidFill>
                <a:latin typeface="Inter"/>
              </a:rPr>
              <a:t>Spearman</a:t>
            </a:r>
            <a:r>
              <a:rPr lang="fr-FR" sz="2700" i="1" dirty="0">
                <a:solidFill>
                  <a:srgbClr val="193E90"/>
                </a:solidFill>
                <a:latin typeface="Inter"/>
              </a:rPr>
              <a:t> : test de corrélation entre 2 variables quantitatives</a:t>
            </a:r>
            <a:br>
              <a:rPr lang="fr-FR" sz="3200" dirty="0">
                <a:solidFill>
                  <a:srgbClr val="193E90"/>
                </a:solidFill>
                <a:latin typeface="Inter"/>
              </a:rPr>
            </a:br>
            <a:endParaRPr lang="fr-FR" sz="3200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B207CF-CC6F-086D-7A26-B2DF45CB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7" y="1658471"/>
            <a:ext cx="53625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70A8EDD-DD24-E89D-0507-35016A25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8471"/>
            <a:ext cx="5276850" cy="762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CB69CAD-9F7F-8D7A-5959-EC1DC72A2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3C7079-D60C-8E6C-E2E0-1D39555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23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51E69-BCF8-FFF2-4577-14789B8C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3760"/>
            <a:ext cx="10515600" cy="549275"/>
          </a:xfrm>
        </p:spPr>
        <p:txBody>
          <a:bodyPr>
            <a:normAutofit/>
          </a:bodyPr>
          <a:lstStyle/>
          <a:p>
            <a:r>
              <a:rPr lang="fr-FR" sz="2800" u="sng" dirty="0">
                <a:solidFill>
                  <a:srgbClr val="193E90"/>
                </a:solidFill>
                <a:latin typeface="Inter"/>
              </a:rPr>
              <a:t>Pertinence et faisabilité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1369E4-66AA-2C7F-37B8-590D92BB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013"/>
            <a:ext cx="10515600" cy="3355974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193E90"/>
                </a:solidFill>
                <a:latin typeface="Inter"/>
              </a:rPr>
              <a:t>Revoir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avant tout le mode de saisie des produits sur </a:t>
            </a:r>
            <a:r>
              <a:rPr lang="fr-FR" dirty="0" err="1">
                <a:solidFill>
                  <a:srgbClr val="193E90"/>
                </a:solidFill>
                <a:latin typeface="Inter"/>
              </a:rPr>
              <a:t>Openfactsfood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car il contient beaucoup d’erreurs ce qui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biaise les données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.</a:t>
            </a:r>
          </a:p>
          <a:p>
            <a:pPr marL="0" indent="0">
              <a:buNone/>
            </a:pPr>
            <a:endParaRPr lang="fr-FR" dirty="0">
              <a:solidFill>
                <a:srgbClr val="193E90"/>
              </a:solidFill>
              <a:latin typeface="Inter"/>
            </a:endParaRP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Les tests de corrélation ont permis de voir que les additifs étaient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présents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dans l’ensemble des grades du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Nutriscore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(surtout le D) et qu’ils étaient corrélés.</a:t>
            </a:r>
          </a:p>
          <a:p>
            <a:pPr marL="0" indent="0">
              <a:buNone/>
            </a:pPr>
            <a:endParaRPr lang="fr-FR" dirty="0">
              <a:solidFill>
                <a:srgbClr val="193E90"/>
              </a:solidFill>
              <a:latin typeface="Inter"/>
            </a:endParaRPr>
          </a:p>
          <a:p>
            <a:r>
              <a:rPr lang="fr-FR" dirty="0">
                <a:solidFill>
                  <a:srgbClr val="193E90"/>
                </a:solidFill>
                <a:latin typeface="Inter"/>
              </a:rPr>
              <a:t>Apposer l’</a:t>
            </a:r>
            <a:r>
              <a:rPr lang="fr-FR" dirty="0" err="1">
                <a:solidFill>
                  <a:srgbClr val="193E90"/>
                </a:solidFill>
                <a:latin typeface="Inter"/>
              </a:rPr>
              <a:t>Addi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-score va permettre aux clients de savoir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combien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 d’additifs sont présents mais surtout de connaître leur niveau de </a:t>
            </a:r>
            <a:r>
              <a:rPr lang="fr-FR" b="1" dirty="0">
                <a:solidFill>
                  <a:srgbClr val="193E90"/>
                </a:solidFill>
                <a:latin typeface="Inter"/>
              </a:rPr>
              <a:t>dangerosité</a:t>
            </a:r>
            <a:r>
              <a:rPr lang="fr-FR" dirty="0">
                <a:solidFill>
                  <a:srgbClr val="193E90"/>
                </a:solidFill>
                <a:latin typeface="Inter"/>
              </a:rPr>
              <a:t>. </a:t>
            </a:r>
            <a:endParaRPr lang="fr-FR" sz="2400" i="1" dirty="0">
              <a:solidFill>
                <a:srgbClr val="193E90"/>
              </a:solidFill>
              <a:latin typeface="Inter"/>
            </a:endParaRPr>
          </a:p>
          <a:p>
            <a:endParaRPr lang="fr-FR" i="1" dirty="0">
              <a:solidFill>
                <a:srgbClr val="193E90"/>
              </a:solidFill>
              <a:latin typeface="Inter"/>
            </a:endParaRPr>
          </a:p>
          <a:p>
            <a:pPr marL="0" indent="0">
              <a:buNone/>
            </a:pPr>
            <a:endParaRPr lang="fr-FR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EE99D2-5208-7887-E3A7-F8D3D104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7CB567-03F2-BD6A-BF8B-669AD754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C7C825-1D43-1D0C-63BF-1D08C393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2D06E3-252A-E7BB-8BFF-6EB95B67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92" y="126367"/>
            <a:ext cx="10515600" cy="807151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Idée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00F3C-1245-9539-6651-CAD46ADE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8" y="890512"/>
            <a:ext cx="10515600" cy="4351338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193E90"/>
                </a:solidFill>
                <a:latin typeface="Inter"/>
              </a:rPr>
              <a:t>Créer un indicateur du </a:t>
            </a:r>
            <a:r>
              <a:rPr lang="fr-FR" sz="2000" b="1" dirty="0">
                <a:solidFill>
                  <a:srgbClr val="193E90"/>
                </a:solidFill>
                <a:latin typeface="Inter"/>
              </a:rPr>
              <a:t>nombre d’additifs</a:t>
            </a:r>
            <a:r>
              <a:rPr lang="fr-FR" sz="2000" dirty="0">
                <a:solidFill>
                  <a:srgbClr val="193E90"/>
                </a:solidFill>
                <a:latin typeface="Inter"/>
              </a:rPr>
              <a:t> présent dans un produit ainsi que leur(s) niveau(x) de </a:t>
            </a:r>
            <a:r>
              <a:rPr lang="fr-FR" sz="2000" b="1" dirty="0">
                <a:solidFill>
                  <a:srgbClr val="193E90"/>
                </a:solidFill>
                <a:latin typeface="Inter"/>
              </a:rPr>
              <a:t>dangerosité</a:t>
            </a:r>
            <a:r>
              <a:rPr lang="fr-FR" sz="2400" dirty="0">
                <a:solidFill>
                  <a:srgbClr val="193E90"/>
                </a:solidFill>
                <a:latin typeface="Inter"/>
              </a:rPr>
              <a:t> </a:t>
            </a:r>
          </a:p>
        </p:txBody>
      </p:sp>
      <p:pic>
        <p:nvPicPr>
          <p:cNvPr id="1028" name="Picture 4" descr="Escalope extra fine dinde - Product - fr">
            <a:extLst>
              <a:ext uri="{FF2B5EF4-FFF2-40B4-BE49-F238E27FC236}">
                <a16:creationId xmlns:a16="http://schemas.microsoft.com/office/drawing/2014/main" id="{17401637-8BC4-FF22-15FF-467CF0453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11" y="183625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8E3D01E-5BB4-FD90-1877-6AAFD9D43934}"/>
              </a:ext>
            </a:extLst>
          </p:cNvPr>
          <p:cNvSpPr txBox="1"/>
          <p:nvPr/>
        </p:nvSpPr>
        <p:spPr>
          <a:xfrm>
            <a:off x="8190720" y="4616010"/>
            <a:ext cx="220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ADDI-SCORE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47292A6-4E7E-1C23-322A-B43C21EC32F4}"/>
              </a:ext>
            </a:extLst>
          </p:cNvPr>
          <p:cNvSpPr/>
          <p:nvPr/>
        </p:nvSpPr>
        <p:spPr>
          <a:xfrm>
            <a:off x="7390206" y="5063411"/>
            <a:ext cx="923927" cy="1117750"/>
          </a:xfrm>
          <a:prstGeom prst="roundRect">
            <a:avLst/>
          </a:prstGeom>
          <a:solidFill>
            <a:srgbClr val="0BC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DFD9B4B-39FF-466D-9254-ABEFAC488752}"/>
              </a:ext>
            </a:extLst>
          </p:cNvPr>
          <p:cNvSpPr/>
          <p:nvPr/>
        </p:nvSpPr>
        <p:spPr>
          <a:xfrm>
            <a:off x="8085531" y="5063411"/>
            <a:ext cx="923927" cy="11177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A76FC44-B678-E91C-F363-7025A676D03A}"/>
              </a:ext>
            </a:extLst>
          </p:cNvPr>
          <p:cNvSpPr/>
          <p:nvPr/>
        </p:nvSpPr>
        <p:spPr>
          <a:xfrm>
            <a:off x="8752281" y="5072936"/>
            <a:ext cx="923927" cy="11177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6803E6-67E1-1B94-72AF-93E72BE7D3D9}"/>
              </a:ext>
            </a:extLst>
          </p:cNvPr>
          <p:cNvSpPr/>
          <p:nvPr/>
        </p:nvSpPr>
        <p:spPr>
          <a:xfrm>
            <a:off x="9476181" y="5072936"/>
            <a:ext cx="923927" cy="11177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2FF3D1A-2525-9A08-7829-9579E68C6125}"/>
              </a:ext>
            </a:extLst>
          </p:cNvPr>
          <p:cNvSpPr txBox="1"/>
          <p:nvPr/>
        </p:nvSpPr>
        <p:spPr>
          <a:xfrm>
            <a:off x="7460602" y="5349641"/>
            <a:ext cx="31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  11     14      4         2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88A7516-B4BE-693D-C527-457F16414226}"/>
              </a:ext>
            </a:extLst>
          </p:cNvPr>
          <p:cNvSpPr/>
          <p:nvPr/>
        </p:nvSpPr>
        <p:spPr>
          <a:xfrm>
            <a:off x="4838798" y="3595719"/>
            <a:ext cx="923927" cy="36987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7B7D3C-CCF5-23F7-9CF9-07FDAE52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Escalope extra fine dinde - Ingredients - fr">
            <a:extLst>
              <a:ext uri="{FF2B5EF4-FFF2-40B4-BE49-F238E27FC236}">
                <a16:creationId xmlns:a16="http://schemas.microsoft.com/office/drawing/2014/main" id="{718AFA82-0188-877E-D617-1E9ECC0FC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78"/>
          <a:stretch/>
        </p:blipFill>
        <p:spPr bwMode="auto">
          <a:xfrm>
            <a:off x="523911" y="4835809"/>
            <a:ext cx="3810000" cy="15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5D1FBB-D818-3853-97E3-92296EF907D7}"/>
              </a:ext>
            </a:extLst>
          </p:cNvPr>
          <p:cNvSpPr txBox="1"/>
          <p:nvPr/>
        </p:nvSpPr>
        <p:spPr>
          <a:xfrm>
            <a:off x="6117990" y="1811247"/>
            <a:ext cx="6094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50"/>
                </a:solidFill>
                <a:latin typeface="Inter"/>
              </a:rPr>
              <a:t>Vert : e270 / e296 / e334 / e160a/e161b/e163/e350/e903/  </a:t>
            </a:r>
          </a:p>
          <a:p>
            <a:r>
              <a:rPr lang="fr-FR" b="1" dirty="0">
                <a:solidFill>
                  <a:srgbClr val="00B050"/>
                </a:solidFill>
                <a:latin typeface="Inter"/>
              </a:rPr>
              <a:t>           </a:t>
            </a:r>
            <a:r>
              <a:rPr lang="fr-FR" sz="1800" b="1" dirty="0">
                <a:solidFill>
                  <a:srgbClr val="00B050"/>
                </a:solidFill>
                <a:latin typeface="Inter"/>
              </a:rPr>
              <a:t>e901/e904/e306</a:t>
            </a:r>
          </a:p>
          <a:p>
            <a:endParaRPr lang="fr-FR" sz="1800" b="1" dirty="0">
              <a:solidFill>
                <a:srgbClr val="193E90"/>
              </a:solidFill>
              <a:latin typeface="Inter"/>
            </a:endParaRPr>
          </a:p>
          <a:p>
            <a:r>
              <a:rPr lang="fr-FR" b="1" dirty="0">
                <a:solidFill>
                  <a:srgbClr val="F4EE00"/>
                </a:solidFill>
                <a:latin typeface="Inter"/>
              </a:rPr>
              <a:t>Jaune : e330 / e100 / e133 / e141 /e153 /e331/e332/e333/ e500/e440/e420/e422/e322/e414</a:t>
            </a:r>
          </a:p>
          <a:p>
            <a:endParaRPr lang="fr-FR" b="1" dirty="0">
              <a:solidFill>
                <a:srgbClr val="FFFF00"/>
              </a:solidFill>
              <a:latin typeface="Inter"/>
            </a:endParaRPr>
          </a:p>
          <a:p>
            <a:r>
              <a:rPr lang="fr-FR" sz="1800" b="1" dirty="0">
                <a:solidFill>
                  <a:schemeClr val="accent2">
                    <a:lumMod val="75000"/>
                  </a:schemeClr>
                </a:solidFill>
                <a:latin typeface="Inter"/>
              </a:rPr>
              <a:t>Orange : e120 / e131 /e471/e553b</a:t>
            </a:r>
          </a:p>
          <a:p>
            <a:endParaRPr lang="fr-FR" sz="1800" b="1" dirty="0">
              <a:solidFill>
                <a:srgbClr val="193E90"/>
              </a:solidFill>
              <a:latin typeface="Inter"/>
            </a:endParaRPr>
          </a:p>
          <a:p>
            <a:r>
              <a:rPr lang="fr-FR" b="1" dirty="0">
                <a:solidFill>
                  <a:srgbClr val="FF0000"/>
                </a:solidFill>
                <a:latin typeface="Inter"/>
              </a:rPr>
              <a:t>Rouge</a:t>
            </a:r>
            <a:r>
              <a:rPr lang="fr-FR" sz="1800" dirty="0">
                <a:solidFill>
                  <a:srgbClr val="FF0000"/>
                </a:solidFill>
                <a:latin typeface="Inter"/>
              </a:rPr>
              <a:t> : </a:t>
            </a:r>
            <a:r>
              <a:rPr lang="fr-FR" sz="1800" b="1" dirty="0">
                <a:solidFill>
                  <a:srgbClr val="FF0000"/>
                </a:solidFill>
                <a:latin typeface="Inter"/>
              </a:rPr>
              <a:t>e150d / e171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5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D23C5F-77DE-EDF9-A240-62D2A193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02" y="123079"/>
            <a:ext cx="6159862" cy="829421"/>
          </a:xfrm>
        </p:spPr>
        <p:txBody>
          <a:bodyPr>
            <a:normAutofit fontScale="90000"/>
          </a:bodyPr>
          <a:lstStyle/>
          <a:p>
            <a:br>
              <a:rPr lang="fr-FR" sz="3100" dirty="0">
                <a:solidFill>
                  <a:srgbClr val="193E90"/>
                </a:solidFill>
                <a:latin typeface="Inter"/>
              </a:rPr>
            </a:br>
            <a:r>
              <a:rPr lang="fr-FR" sz="3100" dirty="0">
                <a:solidFill>
                  <a:srgbClr val="193E90"/>
                </a:solidFill>
                <a:latin typeface="Inter"/>
              </a:rPr>
              <a:t>Traitement des données :  </a:t>
            </a:r>
            <a:br>
              <a:rPr lang="fr-FR" sz="2800" dirty="0">
                <a:solidFill>
                  <a:srgbClr val="193E90"/>
                </a:solidFill>
                <a:latin typeface="Inter"/>
              </a:rPr>
            </a:br>
            <a:endParaRPr lang="fr-FR" sz="3600" dirty="0">
              <a:solidFill>
                <a:srgbClr val="193E90"/>
              </a:solidFill>
              <a:latin typeface="Int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BA536-BFC9-444D-1FEF-5BFCDB1D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8" y="1954416"/>
            <a:ext cx="27908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09B1116-50E5-B908-8579-83EF35DE1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65538" y="-549086"/>
            <a:ext cx="4097920" cy="854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E2B6CA1-B30F-B750-5C5A-85FD39663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EAE0E78-D7B1-F550-8C8B-2E271B5BBA7F}"/>
              </a:ext>
            </a:extLst>
          </p:cNvPr>
          <p:cNvSpPr txBox="1"/>
          <p:nvPr/>
        </p:nvSpPr>
        <p:spPr>
          <a:xfrm>
            <a:off x="663388" y="8444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93E90"/>
                </a:solidFill>
                <a:latin typeface="Inter"/>
              </a:rPr>
              <a:t>162 colonnes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193E90"/>
                </a:solidFill>
                <a:latin typeface="Inter"/>
              </a:rPr>
              <a:t>320 772 lignes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DDD337-DF14-F785-1F3D-93D648E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6B1BF4-95B0-D4B3-EFB5-12FB82BC9DF5}"/>
              </a:ext>
            </a:extLst>
          </p:cNvPr>
          <p:cNvSpPr txBox="1"/>
          <p:nvPr/>
        </p:nvSpPr>
        <p:spPr>
          <a:xfrm>
            <a:off x="6409764" y="5963899"/>
            <a:ext cx="37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3E90"/>
                </a:solidFill>
                <a:latin typeface="Inter"/>
              </a:rPr>
              <a:t>76% de données manquantes</a:t>
            </a:r>
          </a:p>
        </p:txBody>
      </p:sp>
    </p:spTree>
    <p:extLst>
      <p:ext uri="{BB962C8B-B14F-4D97-AF65-F5344CB8AC3E}">
        <p14:creationId xmlns:p14="http://schemas.microsoft.com/office/powerpoint/2010/main" val="26585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3D6CC-E8C8-2C2F-35CD-7F1BECFB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4" y="5777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193E90"/>
                </a:solidFill>
                <a:latin typeface="Inter"/>
              </a:rPr>
              <a:t>Suppression des produits non commercialisés en France.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6403386-8859-0D6D-5921-ED5213649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6E0FD1-D355-C2F0-3543-27DE7BC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5B5B447-DEC8-E7A8-692C-85696ADAF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0" y="1674462"/>
            <a:ext cx="5943187" cy="306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56D8D13-6059-0A47-6085-1C029BFC7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947" y="1684190"/>
            <a:ext cx="6095998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86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32200-A592-D766-04AC-AFE4EF09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320675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rgbClr val="193E90"/>
                </a:solidFill>
                <a:latin typeface="Inter"/>
              </a:rPr>
              <a:t>Groupes PNNS 1 et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4E38AB-61F6-3E35-9244-F3FA4EDD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23" y="1154652"/>
            <a:ext cx="5284993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AD76C5E-239D-98A3-CFEF-E2D6A10A3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28" y="946678"/>
            <a:ext cx="5664522" cy="419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9E28155-A498-E347-B28C-530DC5B9B007}"/>
              </a:ext>
            </a:extLst>
          </p:cNvPr>
          <p:cNvSpPr txBox="1"/>
          <p:nvPr/>
        </p:nvSpPr>
        <p:spPr>
          <a:xfrm>
            <a:off x="4048125" y="5140464"/>
            <a:ext cx="4095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Inter"/>
              </a:rPr>
              <a:t>18% </a:t>
            </a:r>
            <a:r>
              <a:rPr lang="fr-FR" sz="2400" dirty="0">
                <a:latin typeface="Inter"/>
              </a:rPr>
              <a:t>de valeurs manquantes</a:t>
            </a:r>
            <a:endParaRPr lang="fr-FR" dirty="0">
              <a:latin typeface="Inter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2A7A72-1B44-F34C-46AB-42832ABE1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EE300A-E4AF-564B-0782-FF118BB4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D0DBDF4-83C9-3153-9991-848793F5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7" y="3171825"/>
            <a:ext cx="496649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C53F9F9-4FBC-D2FE-62DC-B7A64898B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78"/>
          <a:stretch/>
        </p:blipFill>
        <p:spPr>
          <a:xfrm>
            <a:off x="3555340" y="547408"/>
            <a:ext cx="2346793" cy="1962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A12C1A-BCFC-05F1-3D89-CFA0CAF12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81"/>
          <a:stretch/>
        </p:blipFill>
        <p:spPr>
          <a:xfrm>
            <a:off x="5854352" y="547408"/>
            <a:ext cx="2113709" cy="196215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263846-4BD6-5149-FD82-313871B1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698" y="3171825"/>
            <a:ext cx="5094943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CAC5082-D455-AA52-1BB1-05A79AE9C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4D07AF-1E65-48A0-14AB-B912B398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2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1BD13B-242D-002F-C426-A5CF50E6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2075"/>
            <a:ext cx="11858625" cy="1898650"/>
          </a:xfrm>
        </p:spPr>
        <p:txBody>
          <a:bodyPr/>
          <a:lstStyle/>
          <a:p>
            <a:r>
              <a:rPr lang="fr-FR" dirty="0">
                <a:solidFill>
                  <a:srgbClr val="193E90"/>
                </a:solidFill>
                <a:latin typeface="Inter"/>
              </a:rPr>
              <a:t>Colonne Energy_100g</a:t>
            </a:r>
          </a:p>
          <a:p>
            <a:pPr marL="0" indent="0">
              <a:buNone/>
            </a:pPr>
            <a:endParaRPr lang="fr-FR" dirty="0">
              <a:solidFill>
                <a:srgbClr val="193E90"/>
              </a:solidFill>
              <a:latin typeface="Inter"/>
            </a:endParaRPr>
          </a:p>
          <a:p>
            <a:pPr marL="0" indent="0">
              <a:buNone/>
            </a:pPr>
            <a:r>
              <a:rPr lang="fr-FR" sz="2000" b="1" dirty="0">
                <a:solidFill>
                  <a:srgbClr val="193E90"/>
                </a:solidFill>
                <a:latin typeface="Inter"/>
              </a:rPr>
              <a:t>     </a:t>
            </a:r>
            <a:r>
              <a:rPr lang="fr-FR" sz="2000" b="1" i="0" dirty="0">
                <a:effectLst/>
                <a:latin typeface="Inter"/>
              </a:rPr>
              <a:t>E KJ = (37 x lipides) + (29 x alcool) + (17 x protéines) + </a:t>
            </a:r>
            <a:r>
              <a:rPr lang="fr-FR" sz="2000" b="1" dirty="0">
                <a:latin typeface="Inter"/>
              </a:rPr>
              <a:t> </a:t>
            </a:r>
            <a:r>
              <a:rPr lang="fr-FR" sz="2000" b="1" i="0" dirty="0">
                <a:effectLst/>
                <a:latin typeface="Inter"/>
              </a:rPr>
              <a:t>(17 x glucides sauf polyols) + 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                 </a:t>
            </a:r>
            <a:r>
              <a:rPr lang="fr-FR" sz="2000" b="1" i="0" dirty="0">
                <a:solidFill>
                  <a:srgbClr val="FF0000"/>
                </a:solidFill>
                <a:effectLst/>
                <a:latin typeface="Inter"/>
              </a:rPr>
              <a:t>(13 x acides organiques)</a:t>
            </a:r>
            <a:r>
              <a:rPr lang="fr-F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</a:t>
            </a:r>
            <a:r>
              <a:rPr lang="fr-FR" sz="2000" b="1" i="0" dirty="0">
                <a:effectLst/>
                <a:latin typeface="Inter"/>
              </a:rPr>
              <a:t>+ (10 x polyols) + (8 x fibres)</a:t>
            </a:r>
            <a:endParaRPr lang="fr-FR" dirty="0">
              <a:latin typeface="Inter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F9FD6C48-9D7E-ED7E-DA37-AACA4D49B197}"/>
              </a:ext>
            </a:extLst>
          </p:cNvPr>
          <p:cNvSpPr/>
          <p:nvPr/>
        </p:nvSpPr>
        <p:spPr>
          <a:xfrm>
            <a:off x="7503318" y="3914774"/>
            <a:ext cx="8763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C99746A-4E55-EDDB-3D2F-65AD6A72E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78"/>
          <a:stretch/>
        </p:blipFill>
        <p:spPr>
          <a:xfrm>
            <a:off x="3817141" y="2546115"/>
            <a:ext cx="716500" cy="302362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A02E79B-ED7D-35FE-736B-5E023988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69" y="2214562"/>
            <a:ext cx="56102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F3F8A3-7A1F-01B6-204F-C28F272D76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651"/>
          <a:stretch/>
        </p:blipFill>
        <p:spPr>
          <a:xfrm>
            <a:off x="628650" y="2504313"/>
            <a:ext cx="3190875" cy="306466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5155D02-0294-F898-4923-0A8185DF7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47B010-FF57-D808-CA9A-D288C220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7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42956F7-6404-41C9-E800-795E67D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2234"/>
            <a:ext cx="5663296" cy="341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19CF87C-3FCC-775E-91F9-49882AD57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87" y="1234629"/>
            <a:ext cx="5703713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F3A4D82-2F64-0080-233D-910FD573E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795" y="4607250"/>
            <a:ext cx="2781300" cy="17049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992004-3AF5-C1B3-AF6D-783B591B022E}"/>
              </a:ext>
            </a:extLst>
          </p:cNvPr>
          <p:cNvSpPr txBox="1"/>
          <p:nvPr/>
        </p:nvSpPr>
        <p:spPr>
          <a:xfrm>
            <a:off x="103409" y="55789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193E90"/>
                </a:solidFill>
                <a:latin typeface="Inter"/>
              </a:rPr>
              <a:t>Imputation par la moyenne du groupe PNNS_2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87421AA-4D7B-DB9E-EAC3-529A8000C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996" y="126367"/>
            <a:ext cx="1536004" cy="90279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AC3BC98-F7BE-09D6-7B08-FFBE28639E45}"/>
              </a:ext>
            </a:extLst>
          </p:cNvPr>
          <p:cNvSpPr txBox="1"/>
          <p:nvPr/>
        </p:nvSpPr>
        <p:spPr>
          <a:xfrm>
            <a:off x="103409" y="1263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193E90"/>
                </a:solidFill>
                <a:latin typeface="Inter"/>
              </a:rPr>
              <a:t>Colonne Alcohol_100g  :  E1510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31FBD-4ED1-F662-6BBE-C75773B6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42958-7A8B-4B34-B33E-6A092A0DF95D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28CBDA-D7BB-E401-DF3E-63DC2A21D0E9}"/>
              </a:ext>
            </a:extLst>
          </p:cNvPr>
          <p:cNvSpPr txBox="1"/>
          <p:nvPr/>
        </p:nvSpPr>
        <p:spPr>
          <a:xfrm>
            <a:off x="4837536" y="1889754"/>
            <a:ext cx="2141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98%</a:t>
            </a:r>
            <a:r>
              <a:rPr lang="fr-FR" sz="2400" dirty="0"/>
              <a:t> </a:t>
            </a:r>
            <a:r>
              <a:rPr lang="fr-FR" sz="1800" dirty="0">
                <a:solidFill>
                  <a:srgbClr val="193E90"/>
                </a:solidFill>
                <a:latin typeface="Inter"/>
              </a:rPr>
              <a:t>de valeurs </a:t>
            </a:r>
          </a:p>
          <a:p>
            <a:pPr algn="ctr"/>
            <a:r>
              <a:rPr lang="fr-FR" sz="1800" dirty="0">
                <a:solidFill>
                  <a:srgbClr val="193E90"/>
                </a:solidFill>
                <a:latin typeface="Inter"/>
              </a:rPr>
              <a:t>manquantes</a:t>
            </a:r>
            <a:endParaRPr lang="fr-FR" dirty="0">
              <a:solidFill>
                <a:srgbClr val="193E9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313148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552</Words>
  <Application>Microsoft Office PowerPoint</Application>
  <PresentationFormat>Grand écran</PresentationFormat>
  <Paragraphs>88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Thème Office</vt:lpstr>
      <vt:lpstr>Concevez une application au service de la santé publique </vt:lpstr>
      <vt:lpstr>Sommaire</vt:lpstr>
      <vt:lpstr>Idée d’application</vt:lpstr>
      <vt:lpstr> Traitement des données :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Colonne Polyols_100g : Imputation par la moyenne du groupe PNNS_2 </vt:lpstr>
      <vt:lpstr>Présentation PowerPoint</vt:lpstr>
      <vt:lpstr>Présentation PowerPoint</vt:lpstr>
      <vt:lpstr>Nutrition_grade</vt:lpstr>
      <vt:lpstr>Présentation PowerPoint</vt:lpstr>
      <vt:lpstr>Premières conclusions</vt:lpstr>
      <vt:lpstr>ACP</vt:lpstr>
      <vt:lpstr>Analyses multivariées</vt:lpstr>
      <vt:lpstr>Présentation PowerPoint</vt:lpstr>
      <vt:lpstr>Présentation PowerPoint</vt:lpstr>
      <vt:lpstr>Présentation PowerPoint</vt:lpstr>
      <vt:lpstr>Test de corrélation : Additives_n et groupe pnns  Anova : test de corrélation entre variable qualitative et  variable quantitative  </vt:lpstr>
      <vt:lpstr>Test de corrélation : Additives_n et nutrition_100g  Spearman : test de corrélation entre 2 variables quantitatives </vt:lpstr>
      <vt:lpstr>Pertinence et faisabilité de l’application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</dc:title>
  <dc:creator>sarah</dc:creator>
  <cp:lastModifiedBy>sarah</cp:lastModifiedBy>
  <cp:revision>14</cp:revision>
  <dcterms:created xsi:type="dcterms:W3CDTF">2023-01-17T13:14:44Z</dcterms:created>
  <dcterms:modified xsi:type="dcterms:W3CDTF">2023-01-24T10:09:35Z</dcterms:modified>
</cp:coreProperties>
</file>