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7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8.xml" ContentType="application/vnd.openxmlformats-officedocument.theme+xml"/>
  <Override PartName="/ppt/slideLayouts/slideLayout102.xml" ContentType="application/vnd.openxmlformats-officedocument.presentationml.slideLayout+xml"/>
  <Override PartName="/ppt/theme/theme9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10.xml" ContentType="application/vnd.openxmlformats-officedocument.theme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1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12.xml" ContentType="application/vnd.openxmlformats-officedocument.theme+xml"/>
  <Override PartName="/ppt/slideLayouts/slideLayout147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5" r:id="rId3"/>
    <p:sldMasterId id="2147483707" r:id="rId4"/>
    <p:sldMasterId id="2147483709" r:id="rId5"/>
    <p:sldMasterId id="2147483807" r:id="rId6"/>
    <p:sldMasterId id="2147483819" r:id="rId7"/>
    <p:sldMasterId id="2147483822" r:id="rId8"/>
    <p:sldMasterId id="2147483854" r:id="rId9"/>
    <p:sldMasterId id="2147483856" r:id="rId10"/>
    <p:sldMasterId id="2147483868" r:id="rId11"/>
    <p:sldMasterId id="2147483871" r:id="rId12"/>
    <p:sldMasterId id="2147483903" r:id="rId13"/>
  </p:sldMasterIdLst>
  <p:notesMasterIdLst>
    <p:notesMasterId r:id="rId42"/>
  </p:notesMasterIdLst>
  <p:sldIdLst>
    <p:sldId id="256" r:id="rId14"/>
    <p:sldId id="257" r:id="rId15"/>
    <p:sldId id="258" r:id="rId16"/>
    <p:sldId id="260" r:id="rId17"/>
    <p:sldId id="261" r:id="rId18"/>
    <p:sldId id="264" r:id="rId19"/>
    <p:sldId id="265" r:id="rId20"/>
    <p:sldId id="266" r:id="rId21"/>
    <p:sldId id="267" r:id="rId22"/>
    <p:sldId id="268" r:id="rId23"/>
    <p:sldId id="262" r:id="rId24"/>
    <p:sldId id="263" r:id="rId25"/>
    <p:sldId id="273" r:id="rId26"/>
    <p:sldId id="272" r:id="rId27"/>
    <p:sldId id="269" r:id="rId28"/>
    <p:sldId id="285" r:id="rId29"/>
    <p:sldId id="270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A2E22"/>
    <a:srgbClr val="F8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15669-C8DB-4994-9CA5-86945973C4FD}" type="datetimeFigureOut">
              <a:rPr lang="fr-FR" smtClean="0"/>
              <a:t>16/01/2022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B4851-85B3-434C-A06B-8529171A8C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557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2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3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8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34000" y="2412533"/>
            <a:ext cx="4748400" cy="20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834000" y="4435867"/>
            <a:ext cx="3794000" cy="1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761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F40F2F9-8288-49AD-8226-ED8850EF9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69584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 preserve="1">
  <p:cSld name="Main point 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799502" y="797889"/>
            <a:ext cx="8604973" cy="4841515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3499104" y="1358037"/>
            <a:ext cx="5206000" cy="25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4852400" y="3462528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7980748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 preserve="1">
  <p:cSld name="Title and two columns 1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2508467" y="1662467"/>
            <a:ext cx="28444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5627100" y="1662467"/>
            <a:ext cx="41332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3654974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32192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34000" y="2412533"/>
            <a:ext cx="4748400" cy="20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834000" y="4435867"/>
            <a:ext cx="3794000" cy="1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5389304"/>
      </p:ext>
    </p:extLst>
  </p:cSld>
  <p:clrMapOvr>
    <a:masterClrMapping/>
  </p:clrMapOvr>
  <p:hf hdr="0" ft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F40F2F9-8288-49AD-8226-ED8850EF9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596838"/>
      </p:ext>
    </p:extLst>
  </p:cSld>
  <p:clrMapOvr>
    <a:masterClrMapping/>
  </p:clrMapOvr>
  <p:hf hdr="0" ft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F40F2F9-8288-49AD-8226-ED8850EF9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648484"/>
      </p:ext>
    </p:extLst>
  </p:cSld>
  <p:clrMapOvr>
    <a:masterClrMapping/>
  </p:clrMapOvr>
  <p:hf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F40F2F9-8288-49AD-8226-ED8850EF9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292583"/>
      </p:ext>
    </p:extLst>
  </p:cSld>
  <p:clrMapOvr>
    <a:masterClrMapping/>
  </p:clrMapOvr>
  <p:hf hdr="0" ft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F40F2F9-8288-49AD-8226-ED8850EF9B10}" type="slidenum">
              <a:rPr lang="fr-FR" smtClean="0"/>
              <a:t>‹N°›</a:t>
            </a:fld>
            <a:endParaRPr lang="fr-FR"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6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2203538"/>
      </p:ext>
    </p:extLst>
  </p:cSld>
  <p:clrMapOvr>
    <a:masterClrMapping/>
  </p:clrMapOvr>
  <p:hf hdr="0" ft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F40F2F9-8288-49AD-8226-ED8850EF9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436193"/>
      </p:ext>
    </p:extLst>
  </p:cSld>
  <p:clrMapOvr>
    <a:masterClrMapping/>
  </p:clrMapOvr>
  <p:hf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F40F2F9-8288-49AD-8226-ED8850EF9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14320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F40F2F9-8288-49AD-8226-ED8850EF9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4895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F40F2F9-8288-49AD-8226-ED8850EF9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829961"/>
      </p:ext>
    </p:extLst>
  </p:cSld>
  <p:clrMapOvr>
    <a:masterClrMapping/>
  </p:clrMapOvr>
  <p:hf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F40F2F9-8288-49AD-8226-ED8850EF9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24767"/>
      </p:ext>
    </p:extLst>
  </p:cSld>
  <p:clrMapOvr>
    <a:masterClrMapping/>
  </p:clrMapOvr>
  <p:hf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F40F2F9-8288-49AD-8226-ED8850EF9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580115"/>
      </p:ext>
    </p:extLst>
  </p:cSld>
  <p:clrMapOvr>
    <a:masterClrMapping/>
  </p:clrMapOvr>
  <p:hf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F40F2F9-8288-49AD-8226-ED8850EF9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005699"/>
      </p:ext>
    </p:extLst>
  </p:cSld>
  <p:clrMapOvr>
    <a:masterClrMapping/>
  </p:clrMapOvr>
  <p:hf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847922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34000" y="2412533"/>
            <a:ext cx="4748400" cy="20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834000" y="4435867"/>
            <a:ext cx="3794000" cy="1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460197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6998208" y="2670048"/>
            <a:ext cx="4352400" cy="23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6998208" y="4962144"/>
            <a:ext cx="4352400" cy="11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7769400" y="6017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10017233" y="6104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10752367" y="1183800"/>
            <a:ext cx="775733" cy="776467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9804067" y="421701"/>
            <a:ext cx="389367" cy="390100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7587440" y="567744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" name="Google Shape;26;p2"/>
          <p:cNvSpPr/>
          <p:nvPr/>
        </p:nvSpPr>
        <p:spPr>
          <a:xfrm>
            <a:off x="7584434" y="564367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" name="Google Shape;27;p2"/>
          <p:cNvSpPr/>
          <p:nvPr/>
        </p:nvSpPr>
        <p:spPr>
          <a:xfrm>
            <a:off x="7636092" y="616413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" name="Google Shape;28;p2"/>
          <p:cNvSpPr/>
          <p:nvPr/>
        </p:nvSpPr>
        <p:spPr>
          <a:xfrm>
            <a:off x="7633104" y="613036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" name="Google Shape;29;p2"/>
          <p:cNvSpPr/>
          <p:nvPr/>
        </p:nvSpPr>
        <p:spPr>
          <a:xfrm>
            <a:off x="7688877" y="66918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" name="Google Shape;30;p2"/>
          <p:cNvSpPr/>
          <p:nvPr/>
        </p:nvSpPr>
        <p:spPr>
          <a:xfrm>
            <a:off x="7685887" y="666190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1" name="Google Shape;31;p2"/>
          <p:cNvGrpSpPr/>
          <p:nvPr/>
        </p:nvGrpSpPr>
        <p:grpSpPr>
          <a:xfrm>
            <a:off x="7257800" y="385700"/>
            <a:ext cx="233351" cy="36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10758334" y="2109067"/>
            <a:ext cx="233351" cy="36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15668341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843532" y="951004"/>
            <a:ext cx="6504936" cy="4956005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3962400" y="2974848"/>
            <a:ext cx="4267200" cy="10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3964300" y="3998976"/>
            <a:ext cx="4267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60616771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889504" y="4072128"/>
            <a:ext cx="64128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5979326" y="5910667"/>
            <a:ext cx="233351" cy="36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889504" y="3304032"/>
            <a:ext cx="6412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13742801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2410228" y="451100"/>
            <a:ext cx="7371600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6608064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791968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6608064" y="2962656"/>
            <a:ext cx="2779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791968" y="2938272"/>
            <a:ext cx="2779600" cy="4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3706368" y="2170176"/>
            <a:ext cx="96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7522464" y="2170176"/>
            <a:ext cx="96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491174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092185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2431300" y="451104"/>
            <a:ext cx="732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34569287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1072896" y="2645664"/>
            <a:ext cx="4389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1072896" y="4425696"/>
            <a:ext cx="43892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4221708" y="6635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2" name="Google Shape;322;p7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3" name="Google Shape;323;p7"/>
          <p:cNvSpPr/>
          <p:nvPr/>
        </p:nvSpPr>
        <p:spPr>
          <a:xfrm flipH="1">
            <a:off x="4270374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4" name="Google Shape;324;p7"/>
          <p:cNvSpPr/>
          <p:nvPr/>
        </p:nvSpPr>
        <p:spPr>
          <a:xfrm flipH="1">
            <a:off x="4267368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5" name="Google Shape;325;p7"/>
          <p:cNvSpPr/>
          <p:nvPr/>
        </p:nvSpPr>
        <p:spPr>
          <a:xfrm flipH="1">
            <a:off x="4323522" y="7649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6" name="Google Shape;326;p7"/>
          <p:cNvSpPr/>
          <p:nvPr/>
        </p:nvSpPr>
        <p:spPr>
          <a:xfrm flipH="1">
            <a:off x="4320146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38908522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799502" y="797889"/>
            <a:ext cx="8604973" cy="4841515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3499104" y="2161004"/>
            <a:ext cx="5206000" cy="25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733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479626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1194816" y="2718816"/>
            <a:ext cx="4754800" cy="18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6532200" y="1095800"/>
            <a:ext cx="4128000" cy="4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41" name="Google Shape;441;p9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4221708" y="6635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57" name="Google Shape;457;p9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58" name="Google Shape;458;p9"/>
          <p:cNvSpPr/>
          <p:nvPr/>
        </p:nvSpPr>
        <p:spPr>
          <a:xfrm flipH="1">
            <a:off x="4270374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59" name="Google Shape;459;p9"/>
          <p:cNvSpPr/>
          <p:nvPr/>
        </p:nvSpPr>
        <p:spPr>
          <a:xfrm flipH="1">
            <a:off x="4267368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60" name="Google Shape;460;p9"/>
          <p:cNvSpPr/>
          <p:nvPr/>
        </p:nvSpPr>
        <p:spPr>
          <a:xfrm flipH="1">
            <a:off x="4323522" y="7649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61" name="Google Shape;461;p9"/>
          <p:cNvSpPr/>
          <p:nvPr/>
        </p:nvSpPr>
        <p:spPr>
          <a:xfrm flipH="1">
            <a:off x="4320146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28296346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496067" y="2596896"/>
            <a:ext cx="37184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800800" y="463296"/>
            <a:ext cx="6596000" cy="7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787267" y="5787467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10633" y="5776800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2195619" y="6155433"/>
            <a:ext cx="390815" cy="391184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70559094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2606431" y="1499792"/>
            <a:ext cx="6979139" cy="4092192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4303776" y="3755136"/>
            <a:ext cx="3572400" cy="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3499104" y="2743200"/>
            <a:ext cx="5206000" cy="10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3739915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98744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7876032" y="475488"/>
            <a:ext cx="34868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2218944" y="573024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2218944" y="950976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2218944" y="2011680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2218944" y="2389632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2218944" y="3450336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2218944" y="3828288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2218944" y="4888992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2218944" y="5266944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1085088" y="963168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1085088" y="2401824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1085088" y="3840480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1085088" y="5279136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537757531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 preserve="1">
  <p:cSld name="Three columns of text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2292096" y="451104"/>
            <a:ext cx="74372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4925568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365504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8473440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4925568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365504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8473440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389730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 preserve="1">
  <p:cSld name="Four columns of text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2091700" y="589800"/>
            <a:ext cx="80084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2279904" y="2060448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2279904" y="2584704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7290816" y="2060448"/>
            <a:ext cx="25968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7290816" y="2584704"/>
            <a:ext cx="25968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3767328" y="4267200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3767328" y="4791456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8619744" y="4267200"/>
            <a:ext cx="26580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8619744" y="4791456"/>
            <a:ext cx="26580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801045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34000" y="2412533"/>
            <a:ext cx="4748400" cy="20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834000" y="4435867"/>
            <a:ext cx="3794000" cy="1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6266942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 preserve="1">
  <p:cSld name="Three columns of text 2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8290560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4998720" y="1670304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719072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8290560" y="2852928"/>
            <a:ext cx="21824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4998720" y="2109216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719072" y="2852928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4464747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 preserve="1">
  <p:cSld name="Six columns of text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4120896" y="451104"/>
            <a:ext cx="3950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2029900" y="2117781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2029900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4919403" y="2117781"/>
            <a:ext cx="2353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4919403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7808900" y="2117781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7808900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2029900" y="4287944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2029900" y="4741356"/>
            <a:ext cx="23532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4796600" y="4287948"/>
            <a:ext cx="259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4796667" y="4741356"/>
            <a:ext cx="25988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7808900" y="4287944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7808900" y="4741356"/>
            <a:ext cx="23532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3872377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2082777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346077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9156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704444" y="6017433"/>
            <a:ext cx="775733" cy="776467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3663478" y="5787285"/>
            <a:ext cx="389367" cy="390100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228411" y="5753367"/>
            <a:ext cx="233333" cy="233333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5164263" y="6210067"/>
            <a:ext cx="390815" cy="391184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323027" y="5523233"/>
            <a:ext cx="233351" cy="36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7993400" y="302133"/>
            <a:ext cx="2006000" cy="29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10017233" y="6104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10752367" y="1387000"/>
            <a:ext cx="775733" cy="776467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9804067" y="421701"/>
            <a:ext cx="389367" cy="390100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11723067" y="428367"/>
            <a:ext cx="233333" cy="233333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7772406" y="916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27" name="Google Shape;827;p17"/>
          <p:cNvSpPr/>
          <p:nvPr/>
        </p:nvSpPr>
        <p:spPr>
          <a:xfrm>
            <a:off x="7769401" y="882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28" name="Google Shape;828;p17"/>
          <p:cNvSpPr/>
          <p:nvPr/>
        </p:nvSpPr>
        <p:spPr>
          <a:xfrm>
            <a:off x="7821059" y="1402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29" name="Google Shape;829;p17"/>
          <p:cNvSpPr/>
          <p:nvPr/>
        </p:nvSpPr>
        <p:spPr>
          <a:xfrm>
            <a:off x="7818070" y="1369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30" name="Google Shape;830;p17"/>
          <p:cNvSpPr/>
          <p:nvPr/>
        </p:nvSpPr>
        <p:spPr>
          <a:xfrm>
            <a:off x="7873844" y="1930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31" name="Google Shape;831;p17"/>
          <p:cNvSpPr/>
          <p:nvPr/>
        </p:nvSpPr>
        <p:spPr>
          <a:xfrm>
            <a:off x="7870854" y="1900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11571134" y="2210667"/>
            <a:ext cx="233351" cy="36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9211605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 preserve="1">
  <p:cSld name="Title and body 2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694688" y="451104"/>
            <a:ext cx="88148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6254500" y="1988468"/>
            <a:ext cx="4742800" cy="3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6802272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8313072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10063372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11829405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9705272" y="6017433"/>
            <a:ext cx="775733" cy="776467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8132606" y="5787285"/>
            <a:ext cx="389367" cy="390100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11723706" y="5753367"/>
            <a:ext cx="233333" cy="233333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6630373" y="6210067"/>
            <a:ext cx="390815" cy="391184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11629073" y="5523233"/>
            <a:ext cx="233351" cy="36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58765878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 preserve="1">
  <p:cSld name="Thanks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807233" y="512064"/>
            <a:ext cx="6583600" cy="1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64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4023360" y="2279904"/>
            <a:ext cx="4133200" cy="19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3319167" y="4885600"/>
            <a:ext cx="5548800" cy="10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867"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40399383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 preserve="1">
  <p:cSld name="Highlighted numbers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3767328" y="938784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3767328" y="1633728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3767328" y="2913888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3767328" y="3596640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3767328" y="4864608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3779520" y="5559552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29816383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 preserve="1">
  <p:cSld name="Three columns of text 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3950208" y="451104"/>
            <a:ext cx="429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877567" y="1380372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877567" y="1782608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877567" y="3079301"/>
            <a:ext cx="2912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877567" y="3479972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877567" y="4783527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877567" y="5185756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64325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 preserve="1">
  <p:cSld name="Three columns of text 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7522464" y="3657600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4852416" y="2182368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2182368" y="2999232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7522464" y="4108704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4852416" y="2633472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2182368" y="3462528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6763255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 preserve="1">
  <p:cSld name="Title and body 3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952867" y="1536200"/>
            <a:ext cx="10274000" cy="47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404000" y="4479167"/>
            <a:ext cx="202400" cy="127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5776733"/>
            <a:ext cx="595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400985" y="5557067"/>
            <a:ext cx="389367" cy="390100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98386" y="4299067"/>
            <a:ext cx="390815" cy="391184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4545685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 preserve="1">
  <p:cSld name="Title only 2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33172752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 preserve="1">
  <p:cSld name="Title only 3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1194800" y="2645933"/>
            <a:ext cx="4609600" cy="17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4221708" y="6635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44" name="Google Shape;1244;p25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45" name="Google Shape;1245;p25"/>
          <p:cNvSpPr/>
          <p:nvPr/>
        </p:nvSpPr>
        <p:spPr>
          <a:xfrm flipH="1">
            <a:off x="4270374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46" name="Google Shape;1246;p25"/>
          <p:cNvSpPr/>
          <p:nvPr/>
        </p:nvSpPr>
        <p:spPr>
          <a:xfrm flipH="1">
            <a:off x="4267368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47" name="Google Shape;1247;p25"/>
          <p:cNvSpPr/>
          <p:nvPr/>
        </p:nvSpPr>
        <p:spPr>
          <a:xfrm flipH="1">
            <a:off x="4323522" y="7649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48" name="Google Shape;1248;p25"/>
          <p:cNvSpPr/>
          <p:nvPr/>
        </p:nvSpPr>
        <p:spPr>
          <a:xfrm flipH="1">
            <a:off x="4320146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502717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6998208" y="2670048"/>
            <a:ext cx="4352400" cy="23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6998208" y="4962144"/>
            <a:ext cx="4352400" cy="11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7769400" y="6017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10017233" y="6104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10752367" y="1183800"/>
            <a:ext cx="775733" cy="776467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9804067" y="421701"/>
            <a:ext cx="389367" cy="390100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7587440" y="567744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" name="Google Shape;26;p2"/>
          <p:cNvSpPr/>
          <p:nvPr/>
        </p:nvSpPr>
        <p:spPr>
          <a:xfrm>
            <a:off x="7584434" y="564367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" name="Google Shape;27;p2"/>
          <p:cNvSpPr/>
          <p:nvPr/>
        </p:nvSpPr>
        <p:spPr>
          <a:xfrm>
            <a:off x="7636092" y="616413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" name="Google Shape;28;p2"/>
          <p:cNvSpPr/>
          <p:nvPr/>
        </p:nvSpPr>
        <p:spPr>
          <a:xfrm>
            <a:off x="7633104" y="613036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" name="Google Shape;29;p2"/>
          <p:cNvSpPr/>
          <p:nvPr/>
        </p:nvSpPr>
        <p:spPr>
          <a:xfrm>
            <a:off x="7688877" y="66918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" name="Google Shape;30;p2"/>
          <p:cNvSpPr/>
          <p:nvPr/>
        </p:nvSpPr>
        <p:spPr>
          <a:xfrm>
            <a:off x="7685887" y="666190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1" name="Google Shape;31;p2"/>
          <p:cNvGrpSpPr/>
          <p:nvPr/>
        </p:nvGrpSpPr>
        <p:grpSpPr>
          <a:xfrm>
            <a:off x="7257800" y="385700"/>
            <a:ext cx="233351" cy="36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10758334" y="2109067"/>
            <a:ext cx="233351" cy="36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064191250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 preserve="1">
  <p:cSld name="Title only 4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85400581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 preserve="1">
  <p:cSld name="Background 1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34760013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 preserve="1">
  <p:cSld name="Background 2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126648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 preserve="1">
  <p:cSld name="Background 3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801131833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 preserve="1">
  <p:cSld name="Background 4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8943530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 preserve="1">
  <p:cSld name="Main point 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799502" y="797889"/>
            <a:ext cx="8604973" cy="4841515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3499104" y="1358037"/>
            <a:ext cx="5206000" cy="25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4852400" y="3462528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5134127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 preserve="1">
  <p:cSld name="Title and two columns 1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2508467" y="1662467"/>
            <a:ext cx="28444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5627100" y="1662467"/>
            <a:ext cx="41332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8114540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7580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843532" y="951004"/>
            <a:ext cx="6504936" cy="4956005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3962400" y="2974848"/>
            <a:ext cx="4267200" cy="10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3964300" y="3998976"/>
            <a:ext cx="4267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247395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889504" y="4072128"/>
            <a:ext cx="64128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5979326" y="5910667"/>
            <a:ext cx="233351" cy="36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889504" y="3304032"/>
            <a:ext cx="6412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857476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2410228" y="451100"/>
            <a:ext cx="7371600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6608064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791968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6608064" y="2962656"/>
            <a:ext cx="2779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791968" y="2938272"/>
            <a:ext cx="2779600" cy="4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3706368" y="2170176"/>
            <a:ext cx="96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7522464" y="2170176"/>
            <a:ext cx="96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032637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2431300" y="451104"/>
            <a:ext cx="732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402386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1072896" y="2645664"/>
            <a:ext cx="4389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1072896" y="4425696"/>
            <a:ext cx="43892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4221708" y="6635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2" name="Google Shape;322;p7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3" name="Google Shape;323;p7"/>
          <p:cNvSpPr/>
          <p:nvPr/>
        </p:nvSpPr>
        <p:spPr>
          <a:xfrm flipH="1">
            <a:off x="4270374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4" name="Google Shape;324;p7"/>
          <p:cNvSpPr/>
          <p:nvPr/>
        </p:nvSpPr>
        <p:spPr>
          <a:xfrm flipH="1">
            <a:off x="4267368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5" name="Google Shape;325;p7"/>
          <p:cNvSpPr/>
          <p:nvPr/>
        </p:nvSpPr>
        <p:spPr>
          <a:xfrm flipH="1">
            <a:off x="4323522" y="7649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6" name="Google Shape;326;p7"/>
          <p:cNvSpPr/>
          <p:nvPr/>
        </p:nvSpPr>
        <p:spPr>
          <a:xfrm flipH="1">
            <a:off x="4320146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6269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F40F2F9-8288-49AD-8226-ED8850EF9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7282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799502" y="797889"/>
            <a:ext cx="8604973" cy="4841515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3499104" y="2161004"/>
            <a:ext cx="5206000" cy="25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733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609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1194816" y="2718816"/>
            <a:ext cx="4754800" cy="18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6532200" y="1095800"/>
            <a:ext cx="4128000" cy="4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41" name="Google Shape;441;p9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4221708" y="6635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57" name="Google Shape;457;p9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58" name="Google Shape;458;p9"/>
          <p:cNvSpPr/>
          <p:nvPr/>
        </p:nvSpPr>
        <p:spPr>
          <a:xfrm flipH="1">
            <a:off x="4270374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59" name="Google Shape;459;p9"/>
          <p:cNvSpPr/>
          <p:nvPr/>
        </p:nvSpPr>
        <p:spPr>
          <a:xfrm flipH="1">
            <a:off x="4267368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60" name="Google Shape;460;p9"/>
          <p:cNvSpPr/>
          <p:nvPr/>
        </p:nvSpPr>
        <p:spPr>
          <a:xfrm flipH="1">
            <a:off x="4323522" y="7649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61" name="Google Shape;461;p9"/>
          <p:cNvSpPr/>
          <p:nvPr/>
        </p:nvSpPr>
        <p:spPr>
          <a:xfrm flipH="1">
            <a:off x="4320146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8195837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496067" y="2596896"/>
            <a:ext cx="37184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800800" y="463296"/>
            <a:ext cx="6596000" cy="7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787267" y="5787467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10633" y="5776800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2195619" y="6155433"/>
            <a:ext cx="390815" cy="391184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6832041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2606431" y="1499792"/>
            <a:ext cx="6979139" cy="4092192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4303776" y="3755136"/>
            <a:ext cx="3572400" cy="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3499104" y="2743200"/>
            <a:ext cx="5206000" cy="10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643851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6796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7876032" y="475488"/>
            <a:ext cx="34868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2218944" y="573024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2218944" y="950976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2218944" y="2011680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2218944" y="2389632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2218944" y="3450336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2218944" y="3828288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2218944" y="4888992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2218944" y="5266944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1085088" y="963168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1085088" y="2401824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1085088" y="3840480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1085088" y="5279136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2368391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Three columns of text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2292096" y="451104"/>
            <a:ext cx="74372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4925568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365504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8473440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4925568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365504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8473440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51292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Four columns of text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2091700" y="589800"/>
            <a:ext cx="80084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2279904" y="2060448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2279904" y="2584704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7290816" y="2060448"/>
            <a:ext cx="25968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7290816" y="2584704"/>
            <a:ext cx="25968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3767328" y="4267200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3767328" y="4791456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8619744" y="4267200"/>
            <a:ext cx="26580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8619744" y="4791456"/>
            <a:ext cx="26580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8450957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Three columns of text 2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8290560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4998720" y="1670304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719072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8290560" y="2852928"/>
            <a:ext cx="21824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4998720" y="2109216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719072" y="2852928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20484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Six columns of text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4120896" y="451104"/>
            <a:ext cx="3950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2029900" y="2117781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2029900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4919403" y="2117781"/>
            <a:ext cx="2353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4919403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7808900" y="2117781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7808900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2029900" y="4287944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2029900" y="4741356"/>
            <a:ext cx="23532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4796600" y="4287948"/>
            <a:ext cx="259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4796667" y="4741356"/>
            <a:ext cx="25988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7808900" y="4287944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7808900" y="4741356"/>
            <a:ext cx="23532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3872377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2082777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346077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9156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704444" y="6017433"/>
            <a:ext cx="775733" cy="776467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3663478" y="5787285"/>
            <a:ext cx="389367" cy="390100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228411" y="5753367"/>
            <a:ext cx="233333" cy="233333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5164263" y="6210067"/>
            <a:ext cx="390815" cy="391184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323027" y="5523233"/>
            <a:ext cx="233351" cy="36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7993400" y="302133"/>
            <a:ext cx="2006000" cy="29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10017233" y="6104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10752367" y="1387000"/>
            <a:ext cx="775733" cy="776467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9804067" y="421701"/>
            <a:ext cx="389367" cy="390100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11723067" y="428367"/>
            <a:ext cx="233333" cy="233333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7772406" y="916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27" name="Google Shape;827;p17"/>
          <p:cNvSpPr/>
          <p:nvPr/>
        </p:nvSpPr>
        <p:spPr>
          <a:xfrm>
            <a:off x="7769401" y="882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28" name="Google Shape;828;p17"/>
          <p:cNvSpPr/>
          <p:nvPr/>
        </p:nvSpPr>
        <p:spPr>
          <a:xfrm>
            <a:off x="7821059" y="1402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29" name="Google Shape;829;p17"/>
          <p:cNvSpPr/>
          <p:nvPr/>
        </p:nvSpPr>
        <p:spPr>
          <a:xfrm>
            <a:off x="7818070" y="1369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30" name="Google Shape;830;p17"/>
          <p:cNvSpPr/>
          <p:nvPr/>
        </p:nvSpPr>
        <p:spPr>
          <a:xfrm>
            <a:off x="7873844" y="1930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31" name="Google Shape;831;p17"/>
          <p:cNvSpPr/>
          <p:nvPr/>
        </p:nvSpPr>
        <p:spPr>
          <a:xfrm>
            <a:off x="7870854" y="1900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11571134" y="2210667"/>
            <a:ext cx="233351" cy="36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53740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F40F2F9-8288-49AD-8226-ED8850EF9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8621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694688" y="451104"/>
            <a:ext cx="88148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6254500" y="1988468"/>
            <a:ext cx="4742800" cy="3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6802272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8313072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10063372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11829405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9705272" y="6017433"/>
            <a:ext cx="775733" cy="776467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8132606" y="5787285"/>
            <a:ext cx="389367" cy="390100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11723706" y="5753367"/>
            <a:ext cx="233333" cy="233333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6630373" y="6210067"/>
            <a:ext cx="390815" cy="391184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11629073" y="5523233"/>
            <a:ext cx="233351" cy="36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2865117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807233" y="512064"/>
            <a:ext cx="6583600" cy="1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64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4023360" y="2279904"/>
            <a:ext cx="4133200" cy="19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3319167" y="4885600"/>
            <a:ext cx="5548800" cy="10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867"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6124267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Highlighted numbers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3767328" y="938784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3767328" y="1633728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3767328" y="2913888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3767328" y="3596640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3767328" y="4864608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3779520" y="5559552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666561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Three columns of text 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3950208" y="451104"/>
            <a:ext cx="429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877567" y="1380372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877567" y="1782608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877567" y="3079301"/>
            <a:ext cx="2912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877567" y="3479972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877567" y="4783527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877567" y="5185756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56739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Three columns of text 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7522464" y="3657600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4852416" y="2182368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2182368" y="2999232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7522464" y="4108704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4852416" y="2633472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2182368" y="3462528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31662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 and body 3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952867" y="1536200"/>
            <a:ext cx="10274000" cy="47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404000" y="4479167"/>
            <a:ext cx="202400" cy="127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5776733"/>
            <a:ext cx="595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400985" y="5557067"/>
            <a:ext cx="389367" cy="390100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98386" y="4299067"/>
            <a:ext cx="390815" cy="391184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7246358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3804531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1194800" y="2645933"/>
            <a:ext cx="4609600" cy="17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4221708" y="6635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44" name="Google Shape;1244;p25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45" name="Google Shape;1245;p25"/>
          <p:cNvSpPr/>
          <p:nvPr/>
        </p:nvSpPr>
        <p:spPr>
          <a:xfrm flipH="1">
            <a:off x="4270374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46" name="Google Shape;1246;p25"/>
          <p:cNvSpPr/>
          <p:nvPr/>
        </p:nvSpPr>
        <p:spPr>
          <a:xfrm flipH="1">
            <a:off x="4267368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47" name="Google Shape;1247;p25"/>
          <p:cNvSpPr/>
          <p:nvPr/>
        </p:nvSpPr>
        <p:spPr>
          <a:xfrm flipH="1">
            <a:off x="4323522" y="7649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48" name="Google Shape;1248;p25"/>
          <p:cNvSpPr/>
          <p:nvPr/>
        </p:nvSpPr>
        <p:spPr>
          <a:xfrm flipH="1">
            <a:off x="4320146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2051234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5778490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43887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F40F2F9-8288-49AD-8226-ED8850EF9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4997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59657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7673257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72601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Main point 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799502" y="797889"/>
            <a:ext cx="8604973" cy="4841515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3499104" y="1358037"/>
            <a:ext cx="5206000" cy="25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4852400" y="3462528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416432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2508467" y="1662467"/>
            <a:ext cx="28444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5627100" y="1662467"/>
            <a:ext cx="41332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4111543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4912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59F6E9-CAF7-4D4C-82E4-A69441FC5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E209E0-3077-4395-9976-7C4233250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6F883-8356-47A7-BD67-22049975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3693-2E89-42A2-BB31-B256E9C4067F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6BE04D-CFDC-4305-9479-797B29AD4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6E612B-8F5A-4883-B4F1-57BCEAB7E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9863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34000" y="2412533"/>
            <a:ext cx="4748400" cy="20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834000" y="4435867"/>
            <a:ext cx="3794000" cy="1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51415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F40F2F9-8288-49AD-8226-ED8850EF9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226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F40F2F9-8288-49AD-8226-ED8850EF9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71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F40F2F9-8288-49AD-8226-ED8850EF9B10}" type="slidenum">
              <a:rPr lang="fr-FR" smtClean="0"/>
              <a:t>‹N°›</a:t>
            </a:fld>
            <a:endParaRPr lang="fr-FR"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6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37868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F40F2F9-8288-49AD-8226-ED8850EF9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7222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F40F2F9-8288-49AD-8226-ED8850EF9B10}" type="slidenum">
              <a:rPr lang="fr-FR" smtClean="0"/>
              <a:t>‹N°›</a:t>
            </a:fld>
            <a:endParaRPr lang="fr-FR"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6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414486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F40F2F9-8288-49AD-8226-ED8850EF9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0639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F40F2F9-8288-49AD-8226-ED8850EF9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705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F40F2F9-8288-49AD-8226-ED8850EF9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24519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F40F2F9-8288-49AD-8226-ED8850EF9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46616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F40F2F9-8288-49AD-8226-ED8850EF9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5507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F40F2F9-8288-49AD-8226-ED8850EF9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94134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34000" y="2412533"/>
            <a:ext cx="4748400" cy="20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834000" y="4435867"/>
            <a:ext cx="3794000" cy="1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5034182"/>
      </p:ext>
    </p:extLst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F40F2F9-8288-49AD-8226-ED8850EF9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72066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F40F2F9-8288-49AD-8226-ED8850EF9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3233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F40F2F9-8288-49AD-8226-ED8850EF9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952992"/>
      </p:ext>
    </p:extLst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F40F2F9-8288-49AD-8226-ED8850EF9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703374"/>
      </p:ext>
    </p:extLst>
  </p:cSld>
  <p:clrMapOvr>
    <a:masterClrMapping/>
  </p:clrMapOvr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F40F2F9-8288-49AD-8226-ED8850EF9B10}" type="slidenum">
              <a:rPr lang="fr-FR" smtClean="0"/>
              <a:t>‹N°›</a:t>
            </a:fld>
            <a:endParaRPr lang="fr-FR"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6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71361835"/>
      </p:ext>
    </p:extLst>
  </p:cSld>
  <p:clrMapOvr>
    <a:masterClrMapping/>
  </p:clrMapOvr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F40F2F9-8288-49AD-8226-ED8850EF9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202182"/>
      </p:ext>
    </p:extLst>
  </p:cSld>
  <p:clrMapOvr>
    <a:masterClrMapping/>
  </p:clrMapOvr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F40F2F9-8288-49AD-8226-ED8850EF9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927460"/>
      </p:ext>
    </p:extLst>
  </p:cSld>
  <p:clrMapOvr>
    <a:masterClrMapping/>
  </p:clrMapOvr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F40F2F9-8288-49AD-8226-ED8850EF9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334848"/>
      </p:ext>
    </p:extLst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F40F2F9-8288-49AD-8226-ED8850EF9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558950"/>
      </p:ext>
    </p:extLst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F40F2F9-8288-49AD-8226-ED8850EF9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034789"/>
      </p:ext>
    </p:extLst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F40F2F9-8288-49AD-8226-ED8850EF9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276920"/>
      </p:ext>
    </p:extLst>
  </p:cSld>
  <p:clrMapOvr>
    <a:masterClrMapping/>
  </p:clrMapOvr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28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F40F2F9-8288-49AD-8226-ED8850EF9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63595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34000" y="2412533"/>
            <a:ext cx="4748400" cy="20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834000" y="4435867"/>
            <a:ext cx="3794000" cy="1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07646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6998208" y="2670048"/>
            <a:ext cx="4352400" cy="23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6998208" y="4962144"/>
            <a:ext cx="4352400" cy="11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7769400" y="6017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10017233" y="6104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10752367" y="1183800"/>
            <a:ext cx="775733" cy="776467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9804067" y="421701"/>
            <a:ext cx="389367" cy="390100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7587440" y="567744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" name="Google Shape;26;p2"/>
          <p:cNvSpPr/>
          <p:nvPr/>
        </p:nvSpPr>
        <p:spPr>
          <a:xfrm>
            <a:off x="7584434" y="564367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" name="Google Shape;27;p2"/>
          <p:cNvSpPr/>
          <p:nvPr/>
        </p:nvSpPr>
        <p:spPr>
          <a:xfrm>
            <a:off x="7636092" y="616413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" name="Google Shape;28;p2"/>
          <p:cNvSpPr/>
          <p:nvPr/>
        </p:nvSpPr>
        <p:spPr>
          <a:xfrm>
            <a:off x="7633104" y="613036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" name="Google Shape;29;p2"/>
          <p:cNvSpPr/>
          <p:nvPr/>
        </p:nvSpPr>
        <p:spPr>
          <a:xfrm>
            <a:off x="7688877" y="66918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" name="Google Shape;30;p2"/>
          <p:cNvSpPr/>
          <p:nvPr/>
        </p:nvSpPr>
        <p:spPr>
          <a:xfrm>
            <a:off x="7685887" y="666190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1" name="Google Shape;31;p2"/>
          <p:cNvGrpSpPr/>
          <p:nvPr/>
        </p:nvGrpSpPr>
        <p:grpSpPr>
          <a:xfrm>
            <a:off x="7257800" y="385700"/>
            <a:ext cx="233351" cy="36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10758334" y="2109067"/>
            <a:ext cx="233351" cy="36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45795774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843532" y="951004"/>
            <a:ext cx="6504936" cy="4956005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3962400" y="2974848"/>
            <a:ext cx="4267200" cy="10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3964300" y="3998976"/>
            <a:ext cx="4267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35546832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889504" y="4072128"/>
            <a:ext cx="64128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5979326" y="5910667"/>
            <a:ext cx="233351" cy="36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889504" y="3304032"/>
            <a:ext cx="6412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31297027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2410228" y="451100"/>
            <a:ext cx="7371600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6608064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791968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6608064" y="2962656"/>
            <a:ext cx="2779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791968" y="2938272"/>
            <a:ext cx="2779600" cy="4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3706368" y="2170176"/>
            <a:ext cx="96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7522464" y="2170176"/>
            <a:ext cx="96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56409213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2431300" y="451104"/>
            <a:ext cx="732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12223948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1072896" y="2645664"/>
            <a:ext cx="4389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1072896" y="4425696"/>
            <a:ext cx="43892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4221708" y="6635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2" name="Google Shape;322;p7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3" name="Google Shape;323;p7"/>
          <p:cNvSpPr/>
          <p:nvPr/>
        </p:nvSpPr>
        <p:spPr>
          <a:xfrm flipH="1">
            <a:off x="4270374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4" name="Google Shape;324;p7"/>
          <p:cNvSpPr/>
          <p:nvPr/>
        </p:nvSpPr>
        <p:spPr>
          <a:xfrm flipH="1">
            <a:off x="4267368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5" name="Google Shape;325;p7"/>
          <p:cNvSpPr/>
          <p:nvPr/>
        </p:nvSpPr>
        <p:spPr>
          <a:xfrm flipH="1">
            <a:off x="4323522" y="7649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6" name="Google Shape;326;p7"/>
          <p:cNvSpPr/>
          <p:nvPr/>
        </p:nvSpPr>
        <p:spPr>
          <a:xfrm flipH="1">
            <a:off x="4320146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59551674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799502" y="797889"/>
            <a:ext cx="8604973" cy="4841515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3499104" y="2161004"/>
            <a:ext cx="5206000" cy="25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733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828496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1194816" y="2718816"/>
            <a:ext cx="4754800" cy="18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6532200" y="1095800"/>
            <a:ext cx="4128000" cy="4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41" name="Google Shape;441;p9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4221708" y="6635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57" name="Google Shape;457;p9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58" name="Google Shape;458;p9"/>
          <p:cNvSpPr/>
          <p:nvPr/>
        </p:nvSpPr>
        <p:spPr>
          <a:xfrm flipH="1">
            <a:off x="4270374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59" name="Google Shape;459;p9"/>
          <p:cNvSpPr/>
          <p:nvPr/>
        </p:nvSpPr>
        <p:spPr>
          <a:xfrm flipH="1">
            <a:off x="4267368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60" name="Google Shape;460;p9"/>
          <p:cNvSpPr/>
          <p:nvPr/>
        </p:nvSpPr>
        <p:spPr>
          <a:xfrm flipH="1">
            <a:off x="4323522" y="7649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61" name="Google Shape;461;p9"/>
          <p:cNvSpPr/>
          <p:nvPr/>
        </p:nvSpPr>
        <p:spPr>
          <a:xfrm flipH="1">
            <a:off x="4320146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82558764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496067" y="2596896"/>
            <a:ext cx="37184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800800" y="463296"/>
            <a:ext cx="6596000" cy="7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787267" y="5787467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10633" y="5776800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2195619" y="6155433"/>
            <a:ext cx="390815" cy="391184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81547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F40F2F9-8288-49AD-8226-ED8850EF9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3862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2606431" y="1499792"/>
            <a:ext cx="6979139" cy="4092192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4303776" y="3755136"/>
            <a:ext cx="3572400" cy="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3499104" y="2743200"/>
            <a:ext cx="5206000" cy="10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17883097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15537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7876032" y="475488"/>
            <a:ext cx="34868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2218944" y="573024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2218944" y="950976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2218944" y="2011680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2218944" y="2389632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2218944" y="3450336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2218944" y="3828288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2218944" y="4888992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2218944" y="5266944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1085088" y="963168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1085088" y="2401824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1085088" y="3840480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1085088" y="5279136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97997406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 preserve="1">
  <p:cSld name="Three columns of text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2292096" y="451104"/>
            <a:ext cx="74372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4925568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365504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8473440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4925568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365504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8473440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729050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 preserve="1">
  <p:cSld name="Four columns of text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2091700" y="589800"/>
            <a:ext cx="80084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2279904" y="2060448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2279904" y="2584704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7290816" y="2060448"/>
            <a:ext cx="25968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7290816" y="2584704"/>
            <a:ext cx="25968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3767328" y="4267200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3767328" y="4791456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8619744" y="4267200"/>
            <a:ext cx="26580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8619744" y="4791456"/>
            <a:ext cx="26580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20118483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 preserve="1">
  <p:cSld name="Three columns of text 2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8290560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4998720" y="1670304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719072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8290560" y="2852928"/>
            <a:ext cx="21824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4998720" y="2109216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719072" y="2852928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419326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 preserve="1">
  <p:cSld name="Six columns of text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4120896" y="451104"/>
            <a:ext cx="3950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2029900" y="2117781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2029900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4919403" y="2117781"/>
            <a:ext cx="2353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4919403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7808900" y="2117781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7808900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2029900" y="4287944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2029900" y="4741356"/>
            <a:ext cx="23532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4796600" y="4287948"/>
            <a:ext cx="259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4796667" y="4741356"/>
            <a:ext cx="25988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7808900" y="4287944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7808900" y="4741356"/>
            <a:ext cx="23532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3872377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2082777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346077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9156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704444" y="6017433"/>
            <a:ext cx="775733" cy="776467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3663478" y="5787285"/>
            <a:ext cx="389367" cy="390100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228411" y="5753367"/>
            <a:ext cx="233333" cy="233333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5164263" y="6210067"/>
            <a:ext cx="390815" cy="391184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323027" y="5523233"/>
            <a:ext cx="233351" cy="36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7993400" y="302133"/>
            <a:ext cx="2006000" cy="29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10017233" y="6104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10752367" y="1387000"/>
            <a:ext cx="775733" cy="776467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9804067" y="421701"/>
            <a:ext cx="389367" cy="390100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11723067" y="428367"/>
            <a:ext cx="233333" cy="233333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7772406" y="916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27" name="Google Shape;827;p17"/>
          <p:cNvSpPr/>
          <p:nvPr/>
        </p:nvSpPr>
        <p:spPr>
          <a:xfrm>
            <a:off x="7769401" y="882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28" name="Google Shape;828;p17"/>
          <p:cNvSpPr/>
          <p:nvPr/>
        </p:nvSpPr>
        <p:spPr>
          <a:xfrm>
            <a:off x="7821059" y="1402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29" name="Google Shape;829;p17"/>
          <p:cNvSpPr/>
          <p:nvPr/>
        </p:nvSpPr>
        <p:spPr>
          <a:xfrm>
            <a:off x="7818070" y="1369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30" name="Google Shape;830;p17"/>
          <p:cNvSpPr/>
          <p:nvPr/>
        </p:nvSpPr>
        <p:spPr>
          <a:xfrm>
            <a:off x="7873844" y="1930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31" name="Google Shape;831;p17"/>
          <p:cNvSpPr/>
          <p:nvPr/>
        </p:nvSpPr>
        <p:spPr>
          <a:xfrm>
            <a:off x="7870854" y="1900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11571134" y="2210667"/>
            <a:ext cx="233351" cy="36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82396165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 preserve="1">
  <p:cSld name="Title and body 2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694688" y="451104"/>
            <a:ext cx="88148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6254500" y="1988468"/>
            <a:ext cx="4742800" cy="3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6802272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8313072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10063372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11829405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9705272" y="6017433"/>
            <a:ext cx="775733" cy="776467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8132606" y="5787285"/>
            <a:ext cx="389367" cy="390100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11723706" y="5753367"/>
            <a:ext cx="233333" cy="233333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6630373" y="6210067"/>
            <a:ext cx="390815" cy="391184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11629073" y="5523233"/>
            <a:ext cx="233351" cy="36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2425243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 preserve="1">
  <p:cSld name="Thanks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807233" y="512064"/>
            <a:ext cx="6583600" cy="1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64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4023360" y="2279904"/>
            <a:ext cx="4133200" cy="19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3319167" y="4885600"/>
            <a:ext cx="5548800" cy="10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867"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16170101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 preserve="1">
  <p:cSld name="Highlighted numbers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3767328" y="938784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3767328" y="1633728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3767328" y="2913888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3767328" y="3596640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3767328" y="4864608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3779520" y="5559552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79319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F40F2F9-8288-49AD-8226-ED8850EF9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41427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 preserve="1">
  <p:cSld name="Three columns of text 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3950208" y="451104"/>
            <a:ext cx="429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877567" y="1380372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877567" y="1782608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877567" y="3079301"/>
            <a:ext cx="2912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877567" y="3479972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877567" y="4783527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877567" y="5185756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24751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 preserve="1">
  <p:cSld name="Three columns of text 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7522464" y="3657600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4852416" y="2182368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2182368" y="2999232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7522464" y="4108704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4852416" y="2633472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2182368" y="3462528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458236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 preserve="1">
  <p:cSld name="Title and body 3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952867" y="1536200"/>
            <a:ext cx="10274000" cy="47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404000" y="4479167"/>
            <a:ext cx="202400" cy="127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5776733"/>
            <a:ext cx="595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400985" y="5557067"/>
            <a:ext cx="389367" cy="390100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98386" y="4299067"/>
            <a:ext cx="390815" cy="391184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56567399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 preserve="1">
  <p:cSld name="Title only 2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04417748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 preserve="1">
  <p:cSld name="Title only 3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1194800" y="2645933"/>
            <a:ext cx="4609600" cy="17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4221708" y="6635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44" name="Google Shape;1244;p25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45" name="Google Shape;1245;p25"/>
          <p:cNvSpPr/>
          <p:nvPr/>
        </p:nvSpPr>
        <p:spPr>
          <a:xfrm flipH="1">
            <a:off x="4270374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46" name="Google Shape;1246;p25"/>
          <p:cNvSpPr/>
          <p:nvPr/>
        </p:nvSpPr>
        <p:spPr>
          <a:xfrm flipH="1">
            <a:off x="4267368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47" name="Google Shape;1247;p25"/>
          <p:cNvSpPr/>
          <p:nvPr/>
        </p:nvSpPr>
        <p:spPr>
          <a:xfrm flipH="1">
            <a:off x="4323522" y="7649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48" name="Google Shape;1248;p25"/>
          <p:cNvSpPr/>
          <p:nvPr/>
        </p:nvSpPr>
        <p:spPr>
          <a:xfrm flipH="1">
            <a:off x="4320146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60810619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 preserve="1">
  <p:cSld name="Title only 4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0852974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 preserve="1">
  <p:cSld name="Background 1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37113822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 preserve="1">
  <p:cSld name="Background 2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750194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 preserve="1">
  <p:cSld name="Background 3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86663769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 preserve="1">
  <p:cSld name="Background 4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583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11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13" Type="http://schemas.openxmlformats.org/officeDocument/2006/relationships/slideLayout" Target="../slideLayouts/slideLayout128.xml"/><Relationship Id="rId18" Type="http://schemas.openxmlformats.org/officeDocument/2006/relationships/slideLayout" Target="../slideLayouts/slideLayout133.xml"/><Relationship Id="rId26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118.xml"/><Relationship Id="rId21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22.xml"/><Relationship Id="rId12" Type="http://schemas.openxmlformats.org/officeDocument/2006/relationships/slideLayout" Target="../slideLayouts/slideLayout127.xml"/><Relationship Id="rId17" Type="http://schemas.openxmlformats.org/officeDocument/2006/relationships/slideLayout" Target="../slideLayouts/slideLayout132.xml"/><Relationship Id="rId25" Type="http://schemas.openxmlformats.org/officeDocument/2006/relationships/slideLayout" Target="../slideLayouts/slideLayout140.xml"/><Relationship Id="rId2" Type="http://schemas.openxmlformats.org/officeDocument/2006/relationships/slideLayout" Target="../slideLayouts/slideLayout117.xml"/><Relationship Id="rId16" Type="http://schemas.openxmlformats.org/officeDocument/2006/relationships/slideLayout" Target="../slideLayouts/slideLayout131.xml"/><Relationship Id="rId20" Type="http://schemas.openxmlformats.org/officeDocument/2006/relationships/slideLayout" Target="../slideLayouts/slideLayout135.xml"/><Relationship Id="rId29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24" Type="http://schemas.openxmlformats.org/officeDocument/2006/relationships/slideLayout" Target="../slideLayouts/slideLayout139.xml"/><Relationship Id="rId32" Type="http://schemas.openxmlformats.org/officeDocument/2006/relationships/theme" Target="../theme/theme12.xml"/><Relationship Id="rId5" Type="http://schemas.openxmlformats.org/officeDocument/2006/relationships/slideLayout" Target="../slideLayouts/slideLayout120.xml"/><Relationship Id="rId15" Type="http://schemas.openxmlformats.org/officeDocument/2006/relationships/slideLayout" Target="../slideLayouts/slideLayout130.xml"/><Relationship Id="rId23" Type="http://schemas.openxmlformats.org/officeDocument/2006/relationships/slideLayout" Target="../slideLayouts/slideLayout138.xml"/><Relationship Id="rId28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25.xml"/><Relationship Id="rId19" Type="http://schemas.openxmlformats.org/officeDocument/2006/relationships/slideLayout" Target="../slideLayouts/slideLayout134.xml"/><Relationship Id="rId31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Relationship Id="rId14" Type="http://schemas.openxmlformats.org/officeDocument/2006/relationships/slideLayout" Target="../slideLayouts/slideLayout129.xml"/><Relationship Id="rId22" Type="http://schemas.openxmlformats.org/officeDocument/2006/relationships/slideLayout" Target="../slideLayouts/slideLayout137.xml"/><Relationship Id="rId27" Type="http://schemas.openxmlformats.org/officeDocument/2006/relationships/slideLayout" Target="../slideLayouts/slideLayout142.xml"/><Relationship Id="rId30" Type="http://schemas.openxmlformats.org/officeDocument/2006/relationships/slideLayout" Target="../slideLayouts/slideLayout145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4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4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32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44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26" Type="http://schemas.openxmlformats.org/officeDocument/2006/relationships/slideLayout" Target="../slideLayouts/slideLayout96.xml"/><Relationship Id="rId3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91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slideLayout" Target="../slideLayouts/slideLayout95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94.xml"/><Relationship Id="rId32" Type="http://schemas.openxmlformats.org/officeDocument/2006/relationships/theme" Target="../theme/theme8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7.xml"/><Relationship Id="rId30" Type="http://schemas.openxmlformats.org/officeDocument/2006/relationships/slideLayout" Target="../slideLayouts/slideLayout100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2"/>
            </a:gs>
            <a:gs pos="96000">
              <a:schemeClr val="bg2">
                <a:lumMod val="20000"/>
                <a:lumOff val="80000"/>
              </a:schemeClr>
            </a:gs>
            <a:gs pos="100000">
              <a:srgbClr val="AA2E22"/>
            </a:gs>
          </a:gsLst>
          <a:lin ang="5400000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 sz="18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5F40F2F9-8288-49AD-8226-ED8850EF9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7761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 sz="18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5F40F2F9-8288-49AD-8226-ED8850EF9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64505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59372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69" r:id="rId1"/>
    <p:sldLayoutId id="214748387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42841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  <p:sldLayoutId id="2147483888" r:id="rId17"/>
    <p:sldLayoutId id="2147483889" r:id="rId18"/>
    <p:sldLayoutId id="2147483890" r:id="rId19"/>
    <p:sldLayoutId id="2147483891" r:id="rId20"/>
    <p:sldLayoutId id="2147483892" r:id="rId21"/>
    <p:sldLayoutId id="2147483893" r:id="rId22"/>
    <p:sldLayoutId id="2147483894" r:id="rId23"/>
    <p:sldLayoutId id="2147483895" r:id="rId24"/>
    <p:sldLayoutId id="2147483896" r:id="rId25"/>
    <p:sldLayoutId id="2147483897" r:id="rId26"/>
    <p:sldLayoutId id="2147483898" r:id="rId27"/>
    <p:sldLayoutId id="2147483899" r:id="rId28"/>
    <p:sldLayoutId id="2147483900" r:id="rId29"/>
    <p:sldLayoutId id="2147483901" r:id="rId30"/>
    <p:sldLayoutId id="2147483902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684" name="Google Shape;1684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56527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0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2"/>
            </a:gs>
            <a:gs pos="96000">
              <a:schemeClr val="bg2">
                <a:lumMod val="20000"/>
                <a:lumOff val="80000"/>
              </a:schemeClr>
            </a:gs>
            <a:gs pos="100000">
              <a:srgbClr val="AA2E22"/>
            </a:gs>
          </a:gsLst>
          <a:lin ang="5400000" scaled="0"/>
          <a:tileRect/>
        </a:gra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43542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2"/>
            </a:gs>
            <a:gs pos="96000">
              <a:schemeClr val="bg2">
                <a:lumMod val="20000"/>
                <a:lumOff val="80000"/>
              </a:schemeClr>
            </a:gs>
            <a:gs pos="100000">
              <a:srgbClr val="AA2E22"/>
            </a:gs>
          </a:gsLst>
          <a:lin ang="5400000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97006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2"/>
            </a:gs>
            <a:gs pos="96000">
              <a:schemeClr val="bg2">
                <a:lumMod val="20000"/>
                <a:lumOff val="80000"/>
              </a:schemeClr>
            </a:gs>
            <a:gs pos="100000">
              <a:srgbClr val="AA2E22"/>
            </a:gs>
          </a:gsLst>
          <a:lin ang="5400000" scaled="0"/>
          <a:tileRect/>
        </a:gradFill>
        <a:effectLst/>
      </p:bgPr>
    </p:bg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684" name="Google Shape;1684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6060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78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2"/>
            </a:gs>
            <a:gs pos="96000">
              <a:schemeClr val="bg2">
                <a:lumMod val="20000"/>
                <a:lumOff val="80000"/>
              </a:schemeClr>
            </a:gs>
            <a:gs pos="100000">
              <a:srgbClr val="AA2E22"/>
            </a:gs>
          </a:gsLst>
          <a:lin ang="5400000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 sz="18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5F40F2F9-8288-49AD-8226-ED8850EF9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8121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2"/>
            </a:gs>
            <a:gs pos="96000">
              <a:schemeClr val="bg2">
                <a:lumMod val="20000"/>
                <a:lumOff val="80000"/>
              </a:schemeClr>
            </a:gs>
            <a:gs pos="100000">
              <a:srgbClr val="AA2E22"/>
            </a:gs>
          </a:gsLst>
          <a:lin ang="5400000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 sz="18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5F40F2F9-8288-49AD-8226-ED8850EF9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0522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2"/>
            </a:gs>
            <a:gs pos="96000">
              <a:schemeClr val="bg2">
                <a:lumMod val="20000"/>
                <a:lumOff val="80000"/>
              </a:schemeClr>
            </a:gs>
            <a:gs pos="100000">
              <a:srgbClr val="AA2E22"/>
            </a:gs>
          </a:gsLst>
          <a:lin ang="5400000" scaled="0"/>
          <a:tileRect/>
        </a:gra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15534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2"/>
            </a:gs>
            <a:gs pos="96000">
              <a:schemeClr val="bg2">
                <a:lumMod val="20000"/>
                <a:lumOff val="80000"/>
              </a:schemeClr>
            </a:gs>
            <a:gs pos="100000">
              <a:srgbClr val="AA2E22"/>
            </a:gs>
          </a:gsLst>
          <a:lin ang="5400000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078639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  <p:sldLayoutId id="2147483840" r:id="rId18"/>
    <p:sldLayoutId id="2147483841" r:id="rId19"/>
    <p:sldLayoutId id="2147483842" r:id="rId20"/>
    <p:sldLayoutId id="2147483843" r:id="rId21"/>
    <p:sldLayoutId id="2147483844" r:id="rId22"/>
    <p:sldLayoutId id="2147483845" r:id="rId23"/>
    <p:sldLayoutId id="2147483846" r:id="rId24"/>
    <p:sldLayoutId id="2147483847" r:id="rId25"/>
    <p:sldLayoutId id="2147483848" r:id="rId26"/>
    <p:sldLayoutId id="2147483849" r:id="rId27"/>
    <p:sldLayoutId id="2147483850" r:id="rId28"/>
    <p:sldLayoutId id="2147483851" r:id="rId29"/>
    <p:sldLayoutId id="2147483852" r:id="rId30"/>
    <p:sldLayoutId id="2147483853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2"/>
            </a:gs>
            <a:gs pos="96000">
              <a:schemeClr val="bg2">
                <a:lumMod val="20000"/>
                <a:lumOff val="80000"/>
              </a:schemeClr>
            </a:gs>
            <a:gs pos="100000">
              <a:srgbClr val="AA2E22"/>
            </a:gs>
          </a:gsLst>
          <a:lin ang="5400000" scaled="0"/>
          <a:tileRect/>
        </a:gradFill>
        <a:effectLst/>
      </p:bgPr>
    </p:bg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684" name="Google Shape;1684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887367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3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3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3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3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13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13.xml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13.xml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3033DFF-2682-40C5-8BAE-8045F3A7E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845" y="2903412"/>
            <a:ext cx="4038106" cy="16152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D114C9B-D9E7-437B-B8A0-712153240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320" y="795224"/>
            <a:ext cx="10061359" cy="1615242"/>
          </a:xfrm>
        </p:spPr>
        <p:txBody>
          <a:bodyPr>
            <a:normAutofit/>
          </a:bodyPr>
          <a:lstStyle/>
          <a:p>
            <a:pPr algn="ctr"/>
            <a:r>
              <a:rPr lang="fr-FR" sz="4400" b="1" dirty="0">
                <a:latin typeface="Montserrat" panose="00000500000000000000" pitchFamily="2" charset="0"/>
              </a:rPr>
              <a:t>Analyse des ventes</a:t>
            </a:r>
            <a:r>
              <a:rPr lang="fr-FR" sz="4400" b="1" i="0" dirty="0">
                <a:effectLst/>
                <a:latin typeface="Montserrat" panose="00000500000000000000" pitchFamily="2" charset="0"/>
              </a:rPr>
              <a:t> </a:t>
            </a:r>
            <a:br>
              <a:rPr lang="fr-FR" sz="4400" b="1" i="0" dirty="0">
                <a:effectLst/>
                <a:latin typeface="Montserrat" panose="00000500000000000000" pitchFamily="2" charset="0"/>
              </a:rPr>
            </a:br>
            <a:r>
              <a:rPr lang="fr-FR" sz="4400" b="1" i="0" dirty="0">
                <a:effectLst/>
                <a:latin typeface="Montserrat" panose="00000500000000000000" pitchFamily="2" charset="0"/>
              </a:rPr>
              <a:t>d’une librairie avec Python</a:t>
            </a:r>
            <a:endParaRPr lang="fr-FR" sz="4400" b="1" dirty="0">
              <a:solidFill>
                <a:srgbClr val="AA2E22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D9488D-203C-4CBA-8A2F-4937D5C6D63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40F2F9-8288-49AD-8226-ED8850EF9B10}" type="slidenum">
              <a:rPr lang="fr-FR" smtClean="0"/>
              <a:t>1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00D00AB-53A6-4047-B44F-EB30F1634001}"/>
              </a:ext>
            </a:extLst>
          </p:cNvPr>
          <p:cNvSpPr txBox="1"/>
          <p:nvPr/>
        </p:nvSpPr>
        <p:spPr>
          <a:xfrm>
            <a:off x="312381" y="6352143"/>
            <a:ext cx="240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Sarah </a:t>
            </a:r>
            <a:r>
              <a:rPr lang="fr-FR" dirty="0" err="1"/>
              <a:t>Khomsi</a:t>
            </a:r>
            <a:r>
              <a:rPr lang="fr-FR" dirty="0"/>
              <a:t> – Projet 6</a:t>
            </a:r>
          </a:p>
        </p:txBody>
      </p:sp>
    </p:spTree>
    <p:extLst>
      <p:ext uri="{BB962C8B-B14F-4D97-AF65-F5344CB8AC3E}">
        <p14:creationId xmlns:p14="http://schemas.microsoft.com/office/powerpoint/2010/main" val="343631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590B12D-9C96-4219-B8FB-4C59CC03B4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E232520-D130-4EC4-9165-4C64EF70A57E}"/>
              </a:ext>
            </a:extLst>
          </p:cNvPr>
          <p:cNvSpPr txBox="1"/>
          <p:nvPr/>
        </p:nvSpPr>
        <p:spPr>
          <a:xfrm>
            <a:off x="1257300" y="48428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>
                <a:solidFill>
                  <a:srgbClr val="AA2E22"/>
                </a:solidFill>
                <a:latin typeface="Montserrat" panose="00000500000000000000" pitchFamily="2" charset="0"/>
              </a:rPr>
              <a:t>Discrétisation de l’âge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5629F3B-8F29-4272-95E5-8DEFEC066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2626638"/>
            <a:ext cx="10419499" cy="297228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A96A7ED-7E81-4617-B12B-E0B4B5F57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1462087"/>
            <a:ext cx="4505325" cy="7715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F605C42-7476-4495-AB09-5521304C216A}"/>
              </a:ext>
            </a:extLst>
          </p:cNvPr>
          <p:cNvSpPr/>
          <p:nvPr/>
        </p:nvSpPr>
        <p:spPr>
          <a:xfrm>
            <a:off x="8445700" y="3779773"/>
            <a:ext cx="1212649" cy="181914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075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52D4B59-7DB1-425D-AD8C-E49728C33CE1}"/>
              </a:ext>
            </a:extLst>
          </p:cNvPr>
          <p:cNvSpPr txBox="1"/>
          <p:nvPr/>
        </p:nvSpPr>
        <p:spPr>
          <a:xfrm>
            <a:off x="1590091" y="866120"/>
            <a:ext cx="87635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tx1"/>
                </a:solidFill>
                <a:latin typeface="Montserrat" panose="00000500000000000000" pitchFamily="2" charset="0"/>
              </a:rPr>
              <a:t>Nettoyage des fichiers</a:t>
            </a:r>
          </a:p>
          <a:p>
            <a:endParaRPr lang="fr-FR" sz="4400" dirty="0">
              <a:latin typeface="Montserrat" panose="00000500000000000000" pitchFamily="2" charset="0"/>
            </a:endParaRPr>
          </a:p>
          <a:p>
            <a:r>
              <a:rPr lang="fr-FR" sz="4400" b="1" dirty="0">
                <a:solidFill>
                  <a:srgbClr val="AA2E22"/>
                </a:solidFill>
                <a:latin typeface="Montserrat" panose="00000500000000000000" pitchFamily="2" charset="0"/>
              </a:rPr>
              <a:t>Analyse du chiffre d’affaires</a:t>
            </a:r>
          </a:p>
          <a:p>
            <a:endParaRPr lang="fr-FR" sz="4400" dirty="0">
              <a:latin typeface="Montserrat" panose="00000500000000000000" pitchFamily="2" charset="0"/>
            </a:endParaRPr>
          </a:p>
          <a:p>
            <a:r>
              <a:rPr lang="fr-FR" sz="4400" dirty="0">
                <a:latin typeface="Montserrat" panose="00000500000000000000" pitchFamily="2" charset="0"/>
              </a:rPr>
              <a:t>Corrélations et probabilité</a:t>
            </a:r>
          </a:p>
          <a:p>
            <a:endParaRPr lang="fr-FR" sz="4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865F216-DCB9-438C-8681-45F8B34B17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6D0844D-F724-4FB4-A497-E2C4FDC18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101" y="136525"/>
            <a:ext cx="1852528" cy="7410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64098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7F27957-8818-49B5-96C9-90F79A140A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002E7F-B8C7-49EE-9468-15CE2B8E6C28}"/>
              </a:ext>
            </a:extLst>
          </p:cNvPr>
          <p:cNvSpPr txBox="1"/>
          <p:nvPr/>
        </p:nvSpPr>
        <p:spPr>
          <a:xfrm>
            <a:off x="6743700" y="5330537"/>
            <a:ext cx="34004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>
                <a:solidFill>
                  <a:srgbClr val="C00000"/>
                </a:solidFill>
                <a:latin typeface="Montserrat" panose="00000500000000000000" pitchFamily="2" charset="0"/>
              </a:rPr>
              <a:t>342 315</a:t>
            </a:r>
            <a:r>
              <a:rPr lang="fr-FR" sz="2400" b="1" dirty="0">
                <a:solidFill>
                  <a:srgbClr val="C00000"/>
                </a:solidFill>
                <a:latin typeface="Montserrat" panose="00000500000000000000" pitchFamily="2" charset="0"/>
              </a:rPr>
              <a:t> </a:t>
            </a:r>
            <a:r>
              <a:rPr lang="fr-FR" sz="2400" dirty="0">
                <a:solidFill>
                  <a:schemeClr val="tx1"/>
                </a:solidFill>
                <a:latin typeface="Montserrat" panose="00000500000000000000" pitchFamily="2" charset="0"/>
              </a:rPr>
              <a:t>sessions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8E693D8-42E6-4AFB-B356-0263891DD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551" y="4689714"/>
            <a:ext cx="1786636" cy="178663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77F2DCC-5C28-4C8A-8C89-C6E2CAE580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78"/>
          <a:stretch/>
        </p:blipFill>
        <p:spPr>
          <a:xfrm>
            <a:off x="10144125" y="2606367"/>
            <a:ext cx="1476680" cy="115213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EC0DF50-F02E-491D-8DF4-698D524C27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8" y="3758503"/>
            <a:ext cx="1914912" cy="191491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769D6FA-CD09-4B50-9105-E932880846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770" y="1686460"/>
            <a:ext cx="1690189" cy="1690189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172C9F7-9C02-4D1B-8AC6-6D6F31EF4CED}"/>
              </a:ext>
            </a:extLst>
          </p:cNvPr>
          <p:cNvSpPr txBox="1"/>
          <p:nvPr/>
        </p:nvSpPr>
        <p:spPr>
          <a:xfrm>
            <a:off x="3587843" y="211605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  <a:latin typeface="Montserrat" panose="00000500000000000000" pitchFamily="2" charset="0"/>
              </a:rPr>
              <a:t>8600 </a:t>
            </a:r>
            <a:r>
              <a:rPr lang="fr-FR" sz="2400" dirty="0">
                <a:solidFill>
                  <a:schemeClr val="tx1"/>
                </a:solidFill>
                <a:latin typeface="Montserrat" panose="00000500000000000000" pitchFamily="2" charset="0"/>
              </a:rPr>
              <a:t>clients âgés </a:t>
            </a:r>
          </a:p>
          <a:p>
            <a:r>
              <a:rPr lang="fr-FR" sz="2400" dirty="0">
                <a:solidFill>
                  <a:schemeClr val="tx1"/>
                </a:solidFill>
                <a:latin typeface="Montserrat" panose="00000500000000000000" pitchFamily="2" charset="0"/>
              </a:rPr>
              <a:t>entre </a:t>
            </a:r>
            <a:r>
              <a:rPr lang="fr-FR" sz="2400" b="1" i="1" dirty="0">
                <a:solidFill>
                  <a:srgbClr val="C00000"/>
                </a:solidFill>
                <a:latin typeface="Montserrat" panose="00000500000000000000" pitchFamily="2" charset="0"/>
              </a:rPr>
              <a:t>19</a:t>
            </a:r>
            <a:r>
              <a:rPr lang="fr-FR" sz="2400" b="1" dirty="0">
                <a:solidFill>
                  <a:srgbClr val="C00000"/>
                </a:solidFill>
                <a:latin typeface="Montserrat" panose="00000500000000000000" pitchFamily="2" charset="0"/>
              </a:rPr>
              <a:t> </a:t>
            </a:r>
            <a:r>
              <a:rPr lang="fr-FR" sz="2400" dirty="0">
                <a:solidFill>
                  <a:schemeClr val="tx1"/>
                </a:solidFill>
                <a:latin typeface="Montserrat" panose="00000500000000000000" pitchFamily="2" charset="0"/>
              </a:rPr>
              <a:t>et</a:t>
            </a:r>
            <a:r>
              <a:rPr lang="fr-FR" sz="2400" b="1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fr-FR" sz="2400" b="1" i="1" dirty="0">
                <a:solidFill>
                  <a:srgbClr val="C00000"/>
                </a:solidFill>
                <a:latin typeface="Montserrat" panose="00000500000000000000" pitchFamily="2" charset="0"/>
              </a:rPr>
              <a:t>94</a:t>
            </a:r>
            <a:r>
              <a:rPr lang="fr-FR" sz="2400" b="1" dirty="0">
                <a:solidFill>
                  <a:srgbClr val="C00000"/>
                </a:solidFill>
                <a:latin typeface="Montserrat" panose="00000500000000000000" pitchFamily="2" charset="0"/>
              </a:rPr>
              <a:t> </a:t>
            </a:r>
            <a:r>
              <a:rPr lang="fr-FR" sz="2400" dirty="0">
                <a:solidFill>
                  <a:schemeClr val="tx1"/>
                </a:solidFill>
                <a:latin typeface="Montserrat" panose="00000500000000000000" pitchFamily="2" charset="0"/>
              </a:rPr>
              <a:t>ans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5E4F889-28F0-4976-89AD-E3C8A6B6AF51}"/>
              </a:ext>
            </a:extLst>
          </p:cNvPr>
          <p:cNvSpPr txBox="1"/>
          <p:nvPr/>
        </p:nvSpPr>
        <p:spPr>
          <a:xfrm>
            <a:off x="5950043" y="320480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b="1" dirty="0">
                <a:solidFill>
                  <a:srgbClr val="C00000"/>
                </a:solidFill>
                <a:latin typeface="Montserrat" panose="00000500000000000000" pitchFamily="2" charset="0"/>
              </a:rPr>
              <a:t>3 </a:t>
            </a:r>
            <a:r>
              <a:rPr lang="fr-FR" sz="2400" dirty="0">
                <a:solidFill>
                  <a:schemeClr val="tx1"/>
                </a:solidFill>
                <a:latin typeface="Montserrat" panose="00000500000000000000" pitchFamily="2" charset="0"/>
              </a:rPr>
              <a:t>catégories de produits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F9AE863-1888-417D-BBBD-772DA831B40B}"/>
              </a:ext>
            </a:extLst>
          </p:cNvPr>
          <p:cNvSpPr txBox="1"/>
          <p:nvPr/>
        </p:nvSpPr>
        <p:spPr>
          <a:xfrm>
            <a:off x="3587843" y="4689714"/>
            <a:ext cx="472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i="1" spc="300" dirty="0">
                <a:solidFill>
                  <a:srgbClr val="C00000"/>
                </a:solidFill>
                <a:effectLst/>
                <a:latin typeface="Montserrat" panose="00000500000000000000" pitchFamily="2" charset="0"/>
              </a:rPr>
              <a:t>679 332 </a:t>
            </a:r>
            <a:r>
              <a:rPr lang="fr-FR" sz="2400" i="1" spc="3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articles</a:t>
            </a:r>
            <a:endParaRPr lang="fr-FR" sz="2400" i="1" spc="3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6F3AD73-CDC1-44D9-A960-B17092D67876}"/>
              </a:ext>
            </a:extLst>
          </p:cNvPr>
          <p:cNvSpPr txBox="1"/>
          <p:nvPr/>
        </p:nvSpPr>
        <p:spPr>
          <a:xfrm>
            <a:off x="3657600" y="540161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dirty="0">
                <a:solidFill>
                  <a:srgbClr val="C00000"/>
                </a:solidFill>
                <a:latin typeface="Montserrat" panose="00000500000000000000" pitchFamily="2" charset="0"/>
              </a:rPr>
              <a:t>CA : 11 856 077.9 €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3102FEAC-BDBF-4FBF-8A97-4B677DCA35C5}"/>
              </a:ext>
            </a:extLst>
          </p:cNvPr>
          <p:cNvSpPr/>
          <p:nvPr/>
        </p:nvSpPr>
        <p:spPr>
          <a:xfrm>
            <a:off x="10545856" y="2710371"/>
            <a:ext cx="1065424" cy="226199"/>
          </a:xfrm>
          <a:prstGeom prst="round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9547C881-B245-4FC8-AFFD-E210D1F62062}"/>
              </a:ext>
            </a:extLst>
          </p:cNvPr>
          <p:cNvSpPr/>
          <p:nvPr/>
        </p:nvSpPr>
        <p:spPr>
          <a:xfrm>
            <a:off x="10153650" y="2678915"/>
            <a:ext cx="267180" cy="267180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C7DB84F-CDCE-41C4-8FBA-9663F10C8984}"/>
              </a:ext>
            </a:extLst>
          </p:cNvPr>
          <p:cNvSpPr/>
          <p:nvPr/>
        </p:nvSpPr>
        <p:spPr>
          <a:xfrm>
            <a:off x="10555381" y="3110421"/>
            <a:ext cx="1065424" cy="226199"/>
          </a:xfrm>
          <a:prstGeom prst="round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8AC2768-7873-44DD-8FEA-111E8B1687E9}"/>
              </a:ext>
            </a:extLst>
          </p:cNvPr>
          <p:cNvSpPr/>
          <p:nvPr/>
        </p:nvSpPr>
        <p:spPr>
          <a:xfrm>
            <a:off x="10163175" y="3078965"/>
            <a:ext cx="267180" cy="267180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27CCFDDD-00DC-4456-943A-30AD2B928A89}"/>
              </a:ext>
            </a:extLst>
          </p:cNvPr>
          <p:cNvSpPr/>
          <p:nvPr/>
        </p:nvSpPr>
        <p:spPr>
          <a:xfrm>
            <a:off x="10555381" y="3500946"/>
            <a:ext cx="1065424" cy="226199"/>
          </a:xfrm>
          <a:prstGeom prst="round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7BAF3376-5107-49F2-9F2C-BC37124ED629}"/>
              </a:ext>
            </a:extLst>
          </p:cNvPr>
          <p:cNvSpPr/>
          <p:nvPr/>
        </p:nvSpPr>
        <p:spPr>
          <a:xfrm>
            <a:off x="10163175" y="3469490"/>
            <a:ext cx="267180" cy="267180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905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0C948B2D-E846-4907-A37E-9C03B7040E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3"/>
          <a:stretch/>
        </p:blipFill>
        <p:spPr>
          <a:xfrm>
            <a:off x="5848350" y="4476749"/>
            <a:ext cx="4943477" cy="207182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55DD0F6-ED5F-45E7-9985-2431C5A931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68CB662-F674-4A65-9698-D40B03A5A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447675"/>
            <a:ext cx="4067175" cy="307873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59272BB-9AFB-44E7-8412-8E2E8DCA7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087" y="1025019"/>
            <a:ext cx="1609725" cy="1924050"/>
          </a:xfrm>
          <a:prstGeom prst="rect">
            <a:avLst/>
          </a:prstGeom>
        </p:spPr>
      </p:pic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BF0E91DE-19E9-4C1E-9578-72F11675C3A1}"/>
              </a:ext>
            </a:extLst>
          </p:cNvPr>
          <p:cNvCxnSpPr>
            <a:cxnSpLocks/>
          </p:cNvCxnSpPr>
          <p:nvPr/>
        </p:nvCxnSpPr>
        <p:spPr>
          <a:xfrm rot="21600000">
            <a:off x="4945905" y="1987044"/>
            <a:ext cx="62855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4748CC7-2921-4C38-9CCD-683AE63ADAEA}"/>
              </a:ext>
            </a:extLst>
          </p:cNvPr>
          <p:cNvSpPr/>
          <p:nvPr/>
        </p:nvSpPr>
        <p:spPr>
          <a:xfrm>
            <a:off x="419100" y="3170174"/>
            <a:ext cx="1743075" cy="35624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615B24D-CCBA-4FEB-8481-305C154ED1C0}"/>
              </a:ext>
            </a:extLst>
          </p:cNvPr>
          <p:cNvSpPr txBox="1"/>
          <p:nvPr/>
        </p:nvSpPr>
        <p:spPr>
          <a:xfrm>
            <a:off x="8382000" y="1446312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C00000"/>
                </a:solidFill>
              </a:rPr>
              <a:t>            </a:t>
            </a:r>
            <a:r>
              <a:rPr lang="fr-FR" sz="2800" b="1" dirty="0">
                <a:solidFill>
                  <a:srgbClr val="C00000"/>
                </a:solidFill>
              </a:rPr>
              <a:t>881 126,21 €</a:t>
            </a:r>
            <a:r>
              <a:rPr lang="fr-FR" sz="1800" dirty="0">
                <a:solidFill>
                  <a:srgbClr val="C00000"/>
                </a:solidFill>
              </a:rPr>
              <a:t> </a:t>
            </a:r>
          </a:p>
          <a:p>
            <a:endParaRPr lang="fr-FR" sz="1800" dirty="0"/>
          </a:p>
          <a:p>
            <a:r>
              <a:rPr lang="fr-FR" sz="1800" dirty="0"/>
              <a:t>          soit </a:t>
            </a:r>
            <a:r>
              <a:rPr lang="fr-FR" sz="2400" b="1" dirty="0">
                <a:solidFill>
                  <a:srgbClr val="C00000"/>
                </a:solidFill>
              </a:rPr>
              <a:t>7,43%</a:t>
            </a:r>
            <a:r>
              <a:rPr lang="fr-FR" sz="1800" dirty="0"/>
              <a:t> du CA total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1C0D282-424D-440E-AC30-2025D0FE57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653"/>
          <a:stretch/>
        </p:blipFill>
        <p:spPr>
          <a:xfrm>
            <a:off x="1752600" y="4476749"/>
            <a:ext cx="4533900" cy="207182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E06ABBF-A4C9-4C32-9752-E3651C75971C}"/>
              </a:ext>
            </a:extLst>
          </p:cNvPr>
          <p:cNvSpPr txBox="1"/>
          <p:nvPr/>
        </p:nvSpPr>
        <p:spPr>
          <a:xfrm>
            <a:off x="2209800" y="4076700"/>
            <a:ext cx="8582027" cy="317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  <a:latin typeface="Montserrat" panose="00000500000000000000" pitchFamily="2" charset="0"/>
              </a:rPr>
              <a:t>     c_1609                                     c_4958                                       c_6714                                   c_3454</a:t>
            </a:r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BF659B4B-C900-435A-865E-C3018498812C}"/>
              </a:ext>
            </a:extLst>
          </p:cNvPr>
          <p:cNvCxnSpPr>
            <a:cxnSpLocks/>
          </p:cNvCxnSpPr>
          <p:nvPr/>
        </p:nvCxnSpPr>
        <p:spPr>
          <a:xfrm rot="21600000">
            <a:off x="7951043" y="1987043"/>
            <a:ext cx="62855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242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2D3F07F-21D6-48DD-A18E-3C4AB99FEB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14</a:t>
            </a:fld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99C144D-BDB1-4575-A15D-2E281A5C2D39}"/>
              </a:ext>
            </a:extLst>
          </p:cNvPr>
          <p:cNvSpPr txBox="1"/>
          <p:nvPr/>
        </p:nvSpPr>
        <p:spPr>
          <a:xfrm>
            <a:off x="2224998" y="126630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  <a:latin typeface="Montserrat" panose="00000500000000000000" pitchFamily="2" charset="0"/>
              </a:rPr>
              <a:t> 5 995 151.07€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D075453-BF2E-41E0-B5BB-E0F6C641A5A2}"/>
              </a:ext>
            </a:extLst>
          </p:cNvPr>
          <p:cNvSpPr txBox="1"/>
          <p:nvPr/>
        </p:nvSpPr>
        <p:spPr>
          <a:xfrm>
            <a:off x="8320998" y="126630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  <a:latin typeface="Montserrat" panose="00000500000000000000" pitchFamily="2" charset="0"/>
              </a:rPr>
              <a:t>5 860 926.83€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18BADDE9-6BB8-4AE8-9231-87B47FD11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22"/>
          <a:stretch/>
        </p:blipFill>
        <p:spPr>
          <a:xfrm>
            <a:off x="6321837" y="3113075"/>
            <a:ext cx="4867275" cy="3366948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F229327F-9AB0-4E13-9BDD-013508A61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557" y="3113075"/>
            <a:ext cx="4168602" cy="336694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22FF417-4E65-4D73-B2FE-25C32A609FEC}"/>
              </a:ext>
            </a:extLst>
          </p:cNvPr>
          <p:cNvSpPr/>
          <p:nvPr/>
        </p:nvSpPr>
        <p:spPr>
          <a:xfrm>
            <a:off x="1012032" y="6123783"/>
            <a:ext cx="1810255" cy="35624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E499EAEA-1E97-474B-8977-CA26C4E46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910" y="199561"/>
            <a:ext cx="3821566" cy="2809170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7051459B-5B44-4616-A7C8-73585299DF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36" y="859270"/>
            <a:ext cx="814062" cy="814062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90F4C169-DE76-4E4C-9455-C4E98C793A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389" y="859270"/>
            <a:ext cx="814062" cy="81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5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A6E5A3F-07CB-4668-ABCC-8DB73382B6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15</a:t>
            </a:fld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63F68BB-F99D-49AA-8E0F-7E28CABD7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6" y="671899"/>
            <a:ext cx="4563836" cy="314968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28DCC34-2898-454E-ADB6-CB6284418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353" y="633799"/>
            <a:ext cx="4119771" cy="28670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3CE189D-1768-4801-BEA7-2BDDB3CE1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352" y="3500824"/>
            <a:ext cx="4119771" cy="195514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2BD90D9-2034-409A-B16C-879463EAD9B8}"/>
              </a:ext>
            </a:extLst>
          </p:cNvPr>
          <p:cNvSpPr txBox="1"/>
          <p:nvPr/>
        </p:nvSpPr>
        <p:spPr>
          <a:xfrm>
            <a:off x="1895132" y="4268847"/>
            <a:ext cx="3754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  <a:latin typeface="Montserrat" panose="00000500000000000000" pitchFamily="2" charset="0"/>
              </a:rPr>
              <a:t>3</a:t>
            </a:r>
            <a:r>
              <a:rPr lang="fr-FR" sz="2400" dirty="0">
                <a:latin typeface="Montserrat" panose="00000500000000000000" pitchFamily="2" charset="0"/>
              </a:rPr>
              <a:t> gammes de produits </a:t>
            </a:r>
          </a:p>
          <a:p>
            <a:r>
              <a:rPr lang="fr-FR" sz="2400" dirty="0">
                <a:solidFill>
                  <a:srgbClr val="C00000"/>
                </a:solidFill>
                <a:latin typeface="Montserrat" panose="00000500000000000000" pitchFamily="2" charset="0"/>
              </a:rPr>
              <a:t>            </a:t>
            </a:r>
            <a:r>
              <a:rPr lang="fr-FR" sz="2400" b="1" dirty="0">
                <a:solidFill>
                  <a:srgbClr val="C00000"/>
                </a:solidFill>
                <a:latin typeface="Montserrat" panose="00000500000000000000" pitchFamily="2" charset="0"/>
              </a:rPr>
              <a:t>différents</a:t>
            </a:r>
          </a:p>
        </p:txBody>
      </p:sp>
    </p:spTree>
    <p:extLst>
      <p:ext uri="{BB962C8B-B14F-4D97-AF65-F5344CB8AC3E}">
        <p14:creationId xmlns:p14="http://schemas.microsoft.com/office/powerpoint/2010/main" val="3858007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39C06E8-ADC8-42D2-9216-08AF267D39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F40F2F9-8288-49AD-8226-ED8850EF9B10}" type="slidenum">
              <a:rPr lang="fr-FR" smtClean="0"/>
              <a:t>16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A4ABA6A-0FF4-4C61-8363-40F1872B7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" y="1615296"/>
            <a:ext cx="5884066" cy="277632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BA22C14-81ED-472F-93B2-4A158936F4F5}"/>
              </a:ext>
            </a:extLst>
          </p:cNvPr>
          <p:cNvSpPr txBox="1"/>
          <p:nvPr/>
        </p:nvSpPr>
        <p:spPr>
          <a:xfrm>
            <a:off x="3905248" y="552450"/>
            <a:ext cx="4381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C00000"/>
                </a:solidFill>
                <a:latin typeface="Montserrat" panose="00000500000000000000" pitchFamily="2" charset="0"/>
                <a:cs typeface="Mongolian Baiti" panose="03000500000000000000" pitchFamily="66" charset="0"/>
              </a:rPr>
              <a:t>Baisse</a:t>
            </a:r>
            <a:r>
              <a:rPr lang="fr-FR" sz="2800" dirty="0">
                <a:solidFill>
                  <a:schemeClr val="tx1"/>
                </a:solidFill>
                <a:latin typeface="Montserrat" panose="00000500000000000000" pitchFamily="2" charset="0"/>
                <a:cs typeface="Mongolian Baiti" panose="03000500000000000000" pitchFamily="66" charset="0"/>
              </a:rPr>
              <a:t> en octobre 2021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AC5854D-BF99-499F-BA95-F30F7AAE6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1615296"/>
            <a:ext cx="5932213" cy="277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99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FD16B7E6-CF0D-4CF7-9D7D-DC40E1A6A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824036"/>
            <a:ext cx="8934450" cy="406717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E764372-87EB-44FA-8806-F02D63D9D5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E3AE155-E2A1-4BBF-9E5A-206EA9DB706D}"/>
              </a:ext>
            </a:extLst>
          </p:cNvPr>
          <p:cNvSpPr txBox="1"/>
          <p:nvPr/>
        </p:nvSpPr>
        <p:spPr>
          <a:xfrm>
            <a:off x="1162049" y="514350"/>
            <a:ext cx="1058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latin typeface="Montserrat" panose="00000500000000000000" pitchFamily="2" charset="0"/>
              </a:rPr>
              <a:t>         Catégorie 0                                  Catégorie 1                                       Catégorie 2</a:t>
            </a:r>
          </a:p>
          <a:p>
            <a:r>
              <a:rPr lang="fr-FR" sz="1800" b="1" dirty="0">
                <a:latin typeface="Montserrat" panose="00000500000000000000" pitchFamily="2" charset="0"/>
              </a:rPr>
              <a:t>      </a:t>
            </a:r>
            <a:r>
              <a:rPr lang="fr-FR" sz="1800" b="1" dirty="0">
                <a:solidFill>
                  <a:srgbClr val="C00000"/>
                </a:solidFill>
                <a:latin typeface="Montserrat" panose="00000500000000000000" pitchFamily="2" charset="0"/>
              </a:rPr>
              <a:t>4 422 080, 20 €                           4 653 722, 69 €                                 2 780 275, 02 €</a:t>
            </a:r>
          </a:p>
        </p:txBody>
      </p:sp>
    </p:spTree>
    <p:extLst>
      <p:ext uri="{BB962C8B-B14F-4D97-AF65-F5344CB8AC3E}">
        <p14:creationId xmlns:p14="http://schemas.microsoft.com/office/powerpoint/2010/main" val="992569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EC34615-285E-4117-8BE6-687B693EFD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E01A705-64B0-487E-9122-654D093AC7E2}"/>
              </a:ext>
            </a:extLst>
          </p:cNvPr>
          <p:cNvSpPr txBox="1"/>
          <p:nvPr/>
        </p:nvSpPr>
        <p:spPr>
          <a:xfrm>
            <a:off x="4371975" y="22736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i="1" spc="300" dirty="0">
                <a:solidFill>
                  <a:srgbClr val="C00000"/>
                </a:solidFill>
                <a:effectLst/>
                <a:latin typeface="Montserrat" panose="00000500000000000000" pitchFamily="2" charset="0"/>
              </a:rPr>
              <a:t>679 332 articles</a:t>
            </a:r>
            <a:endParaRPr lang="fr-FR" sz="2400" b="1" i="1" spc="300" dirty="0">
              <a:solidFill>
                <a:srgbClr val="C00000"/>
              </a:solidFill>
              <a:latin typeface="Montserrat" panose="00000500000000000000" pitchFamily="2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B206AF8-C00E-496E-9710-D6A47F5F6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2" y="2254444"/>
            <a:ext cx="2941553" cy="28502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3AF74CA-5392-4A2B-914A-789696852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323" y="2248638"/>
            <a:ext cx="3580986" cy="286059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45A2825-1932-4E04-84E9-A3EAA74C0558}"/>
              </a:ext>
            </a:extLst>
          </p:cNvPr>
          <p:cNvSpPr txBox="1"/>
          <p:nvPr/>
        </p:nvSpPr>
        <p:spPr>
          <a:xfrm>
            <a:off x="4590175" y="1114891"/>
            <a:ext cx="32774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tx1"/>
                </a:solidFill>
                <a:latin typeface="Montserrat" panose="00000500000000000000" pitchFamily="2" charset="0"/>
              </a:rPr>
              <a:t>PANIER MOYEN </a:t>
            </a:r>
            <a:r>
              <a:rPr lang="fr-FR" sz="2000" dirty="0">
                <a:solidFill>
                  <a:srgbClr val="C00000"/>
                </a:solidFill>
                <a:latin typeface="Montserrat" panose="00000500000000000000" pitchFamily="2" charset="0"/>
              </a:rPr>
              <a:t>:             </a:t>
            </a:r>
          </a:p>
          <a:p>
            <a:r>
              <a:rPr lang="fr-FR" sz="2000" b="1" dirty="0">
                <a:solidFill>
                  <a:srgbClr val="C00000"/>
                </a:solidFill>
                <a:latin typeface="Montserrat" panose="00000500000000000000" pitchFamily="2" charset="0"/>
              </a:rPr>
              <a:t>        34,63€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06D009-0173-42E7-B6E4-AB2F5C1EA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7220" y="2248638"/>
            <a:ext cx="4232825" cy="286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23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0C01E27-5912-4538-BC63-F5F3CE669F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19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5376ED7-5CD3-4D47-9089-782D9BBC2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234540"/>
            <a:ext cx="9124950" cy="319446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D133939-4E9F-41F2-95DA-480C518E2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3775354"/>
            <a:ext cx="2171700" cy="26003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4B6B536-659D-466C-9985-32A90CA03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351" y="3789641"/>
            <a:ext cx="2152650" cy="257175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A25637F-AE1C-433B-B20B-929F6070BE9D}"/>
              </a:ext>
            </a:extLst>
          </p:cNvPr>
          <p:cNvSpPr txBox="1"/>
          <p:nvPr/>
        </p:nvSpPr>
        <p:spPr>
          <a:xfrm>
            <a:off x="10353675" y="4616468"/>
            <a:ext cx="1409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C00000"/>
                </a:solidFill>
                <a:latin typeface="Montserrat" panose="00000500000000000000" pitchFamily="2" charset="0"/>
              </a:rPr>
              <a:t>24%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0311AEA-431D-4031-9EC9-EB4CCBE38F32}"/>
              </a:ext>
            </a:extLst>
          </p:cNvPr>
          <p:cNvSpPr txBox="1"/>
          <p:nvPr/>
        </p:nvSpPr>
        <p:spPr>
          <a:xfrm>
            <a:off x="428625" y="1122462"/>
            <a:ext cx="18097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C00000"/>
                </a:solidFill>
                <a:latin typeface="Montserrat" panose="00000500000000000000" pitchFamily="2" charset="0"/>
              </a:rPr>
              <a:t>  78,99 sessions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5A4333-FBA2-4924-9947-D4065494F500}"/>
              </a:ext>
            </a:extLst>
          </p:cNvPr>
          <p:cNvSpPr/>
          <p:nvPr/>
        </p:nvSpPr>
        <p:spPr>
          <a:xfrm>
            <a:off x="3533522" y="4759937"/>
            <a:ext cx="705103" cy="2978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highlight>
                <a:srgbClr val="8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3099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7CDD56BB-00F2-4889-819D-E964BD228F34}"/>
              </a:ext>
            </a:extLst>
          </p:cNvPr>
          <p:cNvSpPr txBox="1"/>
          <p:nvPr/>
        </p:nvSpPr>
        <p:spPr>
          <a:xfrm>
            <a:off x="1463662" y="1061735"/>
            <a:ext cx="96923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rgbClr val="AA2E22"/>
                </a:solidFill>
                <a:latin typeface="Montserrat" panose="00000500000000000000" pitchFamily="2" charset="0"/>
              </a:rPr>
              <a:t>Nettoyage des fichiers</a:t>
            </a:r>
          </a:p>
          <a:p>
            <a:endParaRPr lang="fr-FR" sz="4400" dirty="0">
              <a:latin typeface="Montserrat" panose="00000500000000000000" pitchFamily="2" charset="0"/>
            </a:endParaRPr>
          </a:p>
          <a:p>
            <a:r>
              <a:rPr lang="fr-FR" sz="4400" dirty="0">
                <a:latin typeface="Montserrat" panose="00000500000000000000" pitchFamily="2" charset="0"/>
              </a:rPr>
              <a:t>Analyse du chiffre d’affaires</a:t>
            </a:r>
          </a:p>
          <a:p>
            <a:endParaRPr lang="fr-FR" sz="4400" dirty="0">
              <a:latin typeface="Montserrat" panose="00000500000000000000" pitchFamily="2" charset="0"/>
            </a:endParaRPr>
          </a:p>
          <a:p>
            <a:r>
              <a:rPr lang="fr-FR" sz="4400" dirty="0">
                <a:latin typeface="Montserrat" panose="00000500000000000000" pitchFamily="2" charset="0"/>
              </a:rPr>
              <a:t>Corrélations et probabilité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A097B1D-6504-4D95-8E65-B753F2EAD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101" y="136525"/>
            <a:ext cx="1852528" cy="7410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4AE1B8-6452-4BDC-A1EF-4CB6779F90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95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498F629-1CEE-4754-BCF4-E1B4EF8008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14EA087-CAC8-46EE-A19A-625BC54C5085}"/>
              </a:ext>
            </a:extLst>
          </p:cNvPr>
          <p:cNvSpPr txBox="1"/>
          <p:nvPr/>
        </p:nvSpPr>
        <p:spPr>
          <a:xfrm>
            <a:off x="2057400" y="1104900"/>
            <a:ext cx="88773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  <a:latin typeface="Montserrat" panose="00000500000000000000" pitchFamily="2" charset="0"/>
              </a:rPr>
              <a:t>Résumé : </a:t>
            </a:r>
          </a:p>
          <a:p>
            <a:endParaRPr lang="fr-FR" sz="2400" b="1" dirty="0">
              <a:solidFill>
                <a:srgbClr val="C00000"/>
              </a:solidFill>
              <a:latin typeface="Montserrat" panose="00000500000000000000" pitchFamily="2" charset="0"/>
            </a:endParaRPr>
          </a:p>
          <a:p>
            <a:r>
              <a:rPr lang="fr-FR" sz="2400" b="1" dirty="0">
                <a:solidFill>
                  <a:srgbClr val="C00000"/>
                </a:solidFill>
                <a:latin typeface="Montserrat" panose="00000500000000000000" pitchFamily="2" charset="0"/>
              </a:rPr>
              <a:t>2</a:t>
            </a:r>
            <a:r>
              <a:rPr lang="fr-FR" sz="2400" b="1" dirty="0">
                <a:latin typeface="Montserrat" panose="00000500000000000000" pitchFamily="2" charset="0"/>
              </a:rPr>
              <a:t> catégories de clients : </a:t>
            </a:r>
            <a:r>
              <a:rPr lang="fr-FR" sz="2400" b="1" dirty="0">
                <a:solidFill>
                  <a:srgbClr val="C00000"/>
                </a:solidFill>
                <a:latin typeface="Montserrat" panose="00000500000000000000" pitchFamily="2" charset="0"/>
              </a:rPr>
              <a:t>professionnels et particuliers</a:t>
            </a:r>
          </a:p>
          <a:p>
            <a:endParaRPr lang="fr-FR" sz="2400" b="1" dirty="0">
              <a:latin typeface="Montserrat" panose="00000500000000000000" pitchFamily="2" charset="0"/>
            </a:endParaRPr>
          </a:p>
          <a:p>
            <a:r>
              <a:rPr lang="fr-FR" sz="2400" b="1" dirty="0">
                <a:latin typeface="Montserrat" panose="00000500000000000000" pitchFamily="2" charset="0"/>
              </a:rPr>
              <a:t>Répartition </a:t>
            </a:r>
            <a:r>
              <a:rPr lang="fr-FR" sz="2400" b="1" dirty="0">
                <a:solidFill>
                  <a:srgbClr val="C00000"/>
                </a:solidFill>
                <a:latin typeface="Montserrat" panose="00000500000000000000" pitchFamily="2" charset="0"/>
              </a:rPr>
              <a:t>égalitaire</a:t>
            </a:r>
            <a:r>
              <a:rPr lang="fr-FR" sz="2400" b="1" dirty="0">
                <a:latin typeface="Montserrat" panose="00000500000000000000" pitchFamily="2" charset="0"/>
              </a:rPr>
              <a:t> des clients par </a:t>
            </a:r>
            <a:r>
              <a:rPr lang="fr-FR" sz="2400" b="1" dirty="0">
                <a:solidFill>
                  <a:srgbClr val="C00000"/>
                </a:solidFill>
                <a:latin typeface="Montserrat" panose="00000500000000000000" pitchFamily="2" charset="0"/>
              </a:rPr>
              <a:t>sexe</a:t>
            </a:r>
            <a:r>
              <a:rPr lang="fr-FR" sz="2400" b="1" dirty="0">
                <a:latin typeface="Montserrat" panose="00000500000000000000" pitchFamily="2" charset="0"/>
              </a:rPr>
              <a:t> </a:t>
            </a:r>
          </a:p>
          <a:p>
            <a:endParaRPr lang="fr-FR" sz="2400" b="1" dirty="0">
              <a:latin typeface="Montserrat" panose="00000500000000000000" pitchFamily="2" charset="0"/>
            </a:endParaRPr>
          </a:p>
          <a:p>
            <a:r>
              <a:rPr lang="fr-FR" sz="2400" b="1" dirty="0">
                <a:solidFill>
                  <a:srgbClr val="C00000"/>
                </a:solidFill>
                <a:latin typeface="Montserrat" panose="00000500000000000000" pitchFamily="2" charset="0"/>
              </a:rPr>
              <a:t>3 gammes</a:t>
            </a:r>
            <a:r>
              <a:rPr lang="fr-FR" sz="2400" b="1" dirty="0">
                <a:latin typeface="Montserrat" panose="00000500000000000000" pitchFamily="2" charset="0"/>
              </a:rPr>
              <a:t> de produits </a:t>
            </a:r>
            <a:r>
              <a:rPr lang="fr-FR" sz="2400" b="1" dirty="0">
                <a:solidFill>
                  <a:srgbClr val="C00000"/>
                </a:solidFill>
                <a:latin typeface="Montserrat" panose="00000500000000000000" pitchFamily="2" charset="0"/>
              </a:rPr>
              <a:t>différentes</a:t>
            </a:r>
          </a:p>
          <a:p>
            <a:endParaRPr lang="fr-FR" sz="2400" b="1" dirty="0">
              <a:latin typeface="Montserrat" panose="00000500000000000000" pitchFamily="2" charset="0"/>
            </a:endParaRPr>
          </a:p>
          <a:p>
            <a:r>
              <a:rPr lang="fr-FR" sz="2400" b="1" dirty="0">
                <a:latin typeface="Montserrat" panose="00000500000000000000" pitchFamily="2" charset="0"/>
              </a:rPr>
              <a:t>Un </a:t>
            </a:r>
            <a:r>
              <a:rPr lang="fr-FR" sz="2400" b="1" dirty="0">
                <a:solidFill>
                  <a:srgbClr val="C00000"/>
                </a:solidFill>
                <a:latin typeface="Montserrat" panose="00000500000000000000" pitchFamily="2" charset="0"/>
              </a:rPr>
              <a:t>chiffre d’affaire stable </a:t>
            </a:r>
            <a:r>
              <a:rPr lang="fr-FR" sz="2400" b="1" dirty="0">
                <a:latin typeface="Montserrat" panose="00000500000000000000" pitchFamily="2" charset="0"/>
              </a:rPr>
              <a:t>mis à part le mois d’octobre 2021</a:t>
            </a:r>
          </a:p>
          <a:p>
            <a:endParaRPr lang="fr-FR" sz="24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95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D70B749-A1C0-4023-950B-E5271CDC3D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FB94AB7-DD21-4D58-97EC-FBEC6B57D649}"/>
              </a:ext>
            </a:extLst>
          </p:cNvPr>
          <p:cNvSpPr txBox="1"/>
          <p:nvPr/>
        </p:nvSpPr>
        <p:spPr>
          <a:xfrm>
            <a:off x="1828800" y="850403"/>
            <a:ext cx="85344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dirty="0">
                <a:solidFill>
                  <a:schemeClr val="tx1"/>
                </a:solidFill>
                <a:latin typeface="Montserrat" panose="00000500000000000000" pitchFamily="2" charset="0"/>
              </a:rPr>
              <a:t>Nettoyage des fichiers</a:t>
            </a:r>
          </a:p>
          <a:p>
            <a:endParaRPr lang="fr-FR" sz="4400" dirty="0">
              <a:latin typeface="Montserrat" panose="00000500000000000000" pitchFamily="2" charset="0"/>
            </a:endParaRPr>
          </a:p>
          <a:p>
            <a:r>
              <a:rPr lang="fr-FR" sz="4400" dirty="0">
                <a:solidFill>
                  <a:schemeClr val="tx1"/>
                </a:solidFill>
                <a:latin typeface="Montserrat" panose="00000500000000000000" pitchFamily="2" charset="0"/>
              </a:rPr>
              <a:t>Analyse du chiffre d’affaires</a:t>
            </a:r>
          </a:p>
          <a:p>
            <a:endParaRPr lang="fr-FR" sz="4400" dirty="0">
              <a:latin typeface="Montserrat" panose="00000500000000000000" pitchFamily="2" charset="0"/>
            </a:endParaRPr>
          </a:p>
          <a:p>
            <a:r>
              <a:rPr lang="fr-FR" sz="4400" b="1" dirty="0">
                <a:solidFill>
                  <a:srgbClr val="C00000"/>
                </a:solidFill>
                <a:latin typeface="Montserrat" panose="00000500000000000000" pitchFamily="2" charset="0"/>
              </a:rPr>
              <a:t>Corrélations et probabilité</a:t>
            </a:r>
          </a:p>
          <a:p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3025200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A090F19-BA7B-4547-BB24-38DCCC67C0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22</a:t>
            </a:fld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F1D4DB2-57EA-40DE-8A48-86B8C20DA1B8}"/>
              </a:ext>
            </a:extLst>
          </p:cNvPr>
          <p:cNvSpPr txBox="1"/>
          <p:nvPr/>
        </p:nvSpPr>
        <p:spPr>
          <a:xfrm>
            <a:off x="511577" y="412403"/>
            <a:ext cx="103917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tx1"/>
                </a:solidFill>
                <a:latin typeface="Montserrat" panose="00000500000000000000" pitchFamily="2" charset="0"/>
              </a:rPr>
              <a:t>Sexe et catégorie de produit : </a:t>
            </a:r>
          </a:p>
          <a:p>
            <a:r>
              <a:rPr lang="fr-FR" sz="2800" b="1" dirty="0">
                <a:solidFill>
                  <a:srgbClr val="C00000"/>
                </a:solidFill>
                <a:latin typeface="Montserrat" panose="00000500000000000000" pitchFamily="2" charset="0"/>
              </a:rPr>
              <a:t>2 variables qualitatives : Test du Khi²</a:t>
            </a:r>
            <a:endParaRPr lang="fr-FR" sz="2800" b="1" dirty="0">
              <a:solidFill>
                <a:srgbClr val="C00000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F9D175B-1F3D-4033-BD25-7701F73D7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3" r="2937" b="6523"/>
          <a:stretch/>
        </p:blipFill>
        <p:spPr>
          <a:xfrm>
            <a:off x="511577" y="2523201"/>
            <a:ext cx="2921516" cy="154924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B6FF3F9-9E9A-403D-B090-26FEDA0FEE5B}"/>
              </a:ext>
            </a:extLst>
          </p:cNvPr>
          <p:cNvSpPr txBox="1"/>
          <p:nvPr/>
        </p:nvSpPr>
        <p:spPr>
          <a:xfrm>
            <a:off x="511577" y="2139938"/>
            <a:ext cx="3067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Tableau de contingence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6972DE-F9B2-4E53-9D73-F8827AFA0F38}"/>
              </a:ext>
            </a:extLst>
          </p:cNvPr>
          <p:cNvSpPr txBox="1"/>
          <p:nvPr/>
        </p:nvSpPr>
        <p:spPr>
          <a:xfrm>
            <a:off x="905170" y="1471245"/>
            <a:ext cx="9934575" cy="379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>
                <a:latin typeface="Montserrat" panose="00000500000000000000" pitchFamily="2" charset="0"/>
              </a:rPr>
              <a:t>H0</a:t>
            </a:r>
            <a:r>
              <a:rPr lang="fr-FR" dirty="0">
                <a:latin typeface="Montserrat" panose="00000500000000000000" pitchFamily="2" charset="0"/>
              </a:rPr>
              <a:t> = Les variables sont indépendantes      </a:t>
            </a:r>
            <a:r>
              <a:rPr lang="fr-FR" b="1" dirty="0">
                <a:latin typeface="Montserrat" panose="00000500000000000000" pitchFamily="2" charset="0"/>
              </a:rPr>
              <a:t>H1</a:t>
            </a:r>
            <a:r>
              <a:rPr lang="fr-FR" dirty="0">
                <a:latin typeface="Montserrat" panose="00000500000000000000" pitchFamily="2" charset="0"/>
              </a:rPr>
              <a:t> = Les variables sont corrélées        </a:t>
            </a:r>
            <a:r>
              <a:rPr lang="fr-FR" b="1" dirty="0">
                <a:latin typeface="Montserrat" panose="00000500000000000000" pitchFamily="2" charset="0"/>
              </a:rPr>
              <a:t>Risque alpha : </a:t>
            </a:r>
            <a:r>
              <a:rPr lang="fr-FR" dirty="0">
                <a:latin typeface="Montserrat" panose="00000500000000000000" pitchFamily="2" charset="0"/>
              </a:rPr>
              <a:t>0,05%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14EEA73-4377-4F2D-AACA-428FC8510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207" y="2523201"/>
            <a:ext cx="4983507" cy="343286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AADF00C-0DBA-4F14-9617-486B75F98C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67" t="7229" b="6304"/>
          <a:stretch/>
        </p:blipFill>
        <p:spPr>
          <a:xfrm>
            <a:off x="511577" y="4421080"/>
            <a:ext cx="5481185" cy="97654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0F8DAB1-C4EA-4D65-B50F-03B04B372B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65" t="9538" r="15796" b="7530"/>
          <a:stretch/>
        </p:blipFill>
        <p:spPr>
          <a:xfrm>
            <a:off x="511577" y="5687443"/>
            <a:ext cx="1980485" cy="63984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4A1AF89-0E64-4B78-8081-3D6B31335EAC}"/>
              </a:ext>
            </a:extLst>
          </p:cNvPr>
          <p:cNvSpPr/>
          <p:nvPr/>
        </p:nvSpPr>
        <p:spPr>
          <a:xfrm>
            <a:off x="511577" y="5999620"/>
            <a:ext cx="1980485" cy="35624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41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96B2B8F-98E2-4347-A37A-FA1DF83E84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A3E49BC-61D3-42F3-86DD-515FAB03EAF6}"/>
              </a:ext>
            </a:extLst>
          </p:cNvPr>
          <p:cNvSpPr txBox="1"/>
          <p:nvPr/>
        </p:nvSpPr>
        <p:spPr>
          <a:xfrm>
            <a:off x="1190625" y="336203"/>
            <a:ext cx="1062037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-FR" sz="28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Â</a:t>
            </a:r>
            <a:r>
              <a:rPr lang="fr-FR" sz="2800" dirty="0">
                <a:solidFill>
                  <a:prstClr val="black"/>
                </a:solidFill>
                <a:latin typeface="Montserrat" panose="00000500000000000000" pitchFamily="2" charset="0"/>
              </a:rPr>
              <a:t>ge et chiffre d’affaires </a:t>
            </a:r>
            <a:r>
              <a:rPr lang="fr-FR" sz="2800" b="0" i="0" dirty="0">
                <a:solidFill>
                  <a:srgbClr val="293557"/>
                </a:solidFill>
                <a:effectLst/>
                <a:latin typeface="noto sans" panose="020B0502040204020203" pitchFamily="34" charset="0"/>
              </a:rPr>
              <a:t> </a:t>
            </a:r>
            <a:r>
              <a:rPr kumimoji="0" lang="fr-FR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2 variables quantitatives non linéaires : </a:t>
            </a:r>
            <a:r>
              <a:rPr lang="fr-FR" sz="2800" b="1" dirty="0">
                <a:solidFill>
                  <a:srgbClr val="C00000"/>
                </a:solidFill>
                <a:latin typeface="Montserrat" panose="00000500000000000000" pitchFamily="2" charset="0"/>
              </a:rPr>
              <a:t>Test de Spearman</a:t>
            </a:r>
            <a:endParaRPr kumimoji="0" lang="fr-FR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30FC1F4-96F2-424D-8906-FD17FF3D9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2646536"/>
            <a:ext cx="3914776" cy="267386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0F401BC-CEC1-4FED-BE64-850303246EDA}"/>
              </a:ext>
            </a:extLst>
          </p:cNvPr>
          <p:cNvSpPr txBox="1"/>
          <p:nvPr/>
        </p:nvSpPr>
        <p:spPr>
          <a:xfrm>
            <a:off x="1395413" y="1721198"/>
            <a:ext cx="9653588" cy="379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>
                <a:latin typeface="Montserrat" panose="00000500000000000000" pitchFamily="2" charset="0"/>
              </a:rPr>
              <a:t>H0</a:t>
            </a:r>
            <a:r>
              <a:rPr lang="fr-FR" dirty="0">
                <a:latin typeface="Montserrat" panose="00000500000000000000" pitchFamily="2" charset="0"/>
              </a:rPr>
              <a:t> = Les variables sont indépendantes      </a:t>
            </a:r>
            <a:r>
              <a:rPr lang="fr-FR" b="1" dirty="0">
                <a:latin typeface="Montserrat" panose="00000500000000000000" pitchFamily="2" charset="0"/>
              </a:rPr>
              <a:t>H1</a:t>
            </a:r>
            <a:r>
              <a:rPr lang="fr-FR" dirty="0">
                <a:latin typeface="Montserrat" panose="00000500000000000000" pitchFamily="2" charset="0"/>
              </a:rPr>
              <a:t> = Les variables sont corrélées             </a:t>
            </a:r>
            <a:r>
              <a:rPr lang="fr-FR" b="1" dirty="0">
                <a:latin typeface="Montserrat" panose="00000500000000000000" pitchFamily="2" charset="0"/>
              </a:rPr>
              <a:t>Risque alpha : </a:t>
            </a:r>
            <a:r>
              <a:rPr lang="fr-FR" dirty="0">
                <a:latin typeface="Montserrat" panose="00000500000000000000" pitchFamily="2" charset="0"/>
              </a:rPr>
              <a:t>0,05%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E07CD52-58F8-4BEB-AF2E-D1A3BBB4AF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8" t="5444" r="5144" b="13642"/>
          <a:stretch/>
        </p:blipFill>
        <p:spPr>
          <a:xfrm>
            <a:off x="5210173" y="2646536"/>
            <a:ext cx="6600827" cy="11956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33458B7-A34B-4A47-BD4C-89F1E9148584}"/>
              </a:ext>
            </a:extLst>
          </p:cNvPr>
          <p:cNvSpPr/>
          <p:nvPr/>
        </p:nvSpPr>
        <p:spPr>
          <a:xfrm>
            <a:off x="6529386" y="3590926"/>
            <a:ext cx="5186364" cy="27982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19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089F1D4-D172-4E22-A406-162C6888AD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24</a:t>
            </a:fld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D10E1F-1C05-417D-9B9D-1E40608850AE}"/>
              </a:ext>
            </a:extLst>
          </p:cNvPr>
          <p:cNvSpPr txBox="1"/>
          <p:nvPr/>
        </p:nvSpPr>
        <p:spPr>
          <a:xfrm>
            <a:off x="1371600" y="136525"/>
            <a:ext cx="102679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-FR" sz="28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Â</a:t>
            </a:r>
            <a:r>
              <a:rPr lang="fr-FR" sz="2800" dirty="0">
                <a:solidFill>
                  <a:prstClr val="black"/>
                </a:solidFill>
                <a:latin typeface="Montserrat" panose="00000500000000000000" pitchFamily="2" charset="0"/>
              </a:rPr>
              <a:t>ge et fréquence d’achat </a:t>
            </a:r>
            <a:r>
              <a:rPr kumimoji="0" lang="fr-FR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1 variables quantitative et qualitative : </a:t>
            </a:r>
            <a:r>
              <a:rPr lang="fr-FR" sz="2800" b="1" dirty="0" err="1">
                <a:solidFill>
                  <a:srgbClr val="C00000"/>
                </a:solidFill>
                <a:latin typeface="Montserrat" panose="00000500000000000000" pitchFamily="2" charset="0"/>
              </a:rPr>
              <a:t>Anova</a:t>
            </a:r>
            <a:endParaRPr kumimoji="0" lang="fr-FR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2D20C59-AB2A-43E2-97B5-835A38222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49" y="1941136"/>
            <a:ext cx="4808101" cy="338627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B277C6D-8536-4601-B062-AF39AD9A06D0}"/>
              </a:ext>
            </a:extLst>
          </p:cNvPr>
          <p:cNvSpPr txBox="1"/>
          <p:nvPr/>
        </p:nvSpPr>
        <p:spPr>
          <a:xfrm>
            <a:off x="1223961" y="1229397"/>
            <a:ext cx="97250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H0</a:t>
            </a:r>
            <a:r>
              <a:rPr lang="fr-FR" dirty="0">
                <a:latin typeface="Montserrat" panose="00000500000000000000" pitchFamily="2" charset="0"/>
              </a:rPr>
              <a:t> = Les variables sont indépendantes      </a:t>
            </a:r>
            <a:r>
              <a:rPr lang="fr-FR" b="1" dirty="0">
                <a:latin typeface="Montserrat" panose="00000500000000000000" pitchFamily="2" charset="0"/>
              </a:rPr>
              <a:t>H1</a:t>
            </a:r>
            <a:r>
              <a:rPr lang="fr-FR" dirty="0">
                <a:latin typeface="Montserrat" panose="00000500000000000000" pitchFamily="2" charset="0"/>
              </a:rPr>
              <a:t> = Les variables sont corrélées                      </a:t>
            </a:r>
            <a:r>
              <a:rPr lang="fr-FR" b="1" dirty="0">
                <a:latin typeface="Montserrat" panose="00000500000000000000" pitchFamily="2" charset="0"/>
              </a:rPr>
              <a:t>Risque alpha : </a:t>
            </a:r>
            <a:r>
              <a:rPr lang="fr-FR" dirty="0">
                <a:latin typeface="Montserrat" panose="00000500000000000000" pitchFamily="2" charset="0"/>
              </a:rPr>
              <a:t>0,05%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C0E75A2-6790-481D-A7EC-664014EB0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41136"/>
            <a:ext cx="5219700" cy="26568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E9763DE-1D3B-4582-BC2F-274483DB96FD}"/>
              </a:ext>
            </a:extLst>
          </p:cNvPr>
          <p:cNvSpPr/>
          <p:nvPr/>
        </p:nvSpPr>
        <p:spPr>
          <a:xfrm>
            <a:off x="6086474" y="4026711"/>
            <a:ext cx="4700589" cy="2536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0E7F965-3325-41D4-B6B4-30334FAB5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473" y="4897334"/>
            <a:ext cx="4533898" cy="11023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E6502DF-3958-44C4-A4FB-FFC9CC90F47C}"/>
              </a:ext>
            </a:extLst>
          </p:cNvPr>
          <p:cNvSpPr/>
          <p:nvPr/>
        </p:nvSpPr>
        <p:spPr>
          <a:xfrm>
            <a:off x="8924922" y="5723071"/>
            <a:ext cx="1695449" cy="27662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137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FC70065-89B4-4C7D-B90E-CE45E9BEFF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FC0EB6-0459-4B9D-8A4A-EBE7B7466018}"/>
              </a:ext>
            </a:extLst>
          </p:cNvPr>
          <p:cNvSpPr txBox="1"/>
          <p:nvPr/>
        </p:nvSpPr>
        <p:spPr>
          <a:xfrm>
            <a:off x="1295399" y="386090"/>
            <a:ext cx="86201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-FR" sz="28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Â</a:t>
            </a:r>
            <a:r>
              <a:rPr lang="fr-FR" sz="2800" dirty="0">
                <a:solidFill>
                  <a:prstClr val="black"/>
                </a:solidFill>
                <a:latin typeface="Montserrat" panose="00000500000000000000" pitchFamily="2" charset="0"/>
              </a:rPr>
              <a:t>ge et panier moyen</a:t>
            </a:r>
            <a:r>
              <a:rPr kumimoji="0" lang="fr-FR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1 variable quantitative et qualitative : </a:t>
            </a:r>
            <a:r>
              <a:rPr lang="fr-FR" sz="2800" b="1" dirty="0" err="1">
                <a:solidFill>
                  <a:srgbClr val="C00000"/>
                </a:solidFill>
                <a:latin typeface="Montserrat" panose="00000500000000000000" pitchFamily="2" charset="0"/>
              </a:rPr>
              <a:t>Anova</a:t>
            </a:r>
            <a:endParaRPr kumimoji="0" lang="fr-FR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58A7C1-F2C6-41A3-983D-082774BC2FCA}"/>
              </a:ext>
            </a:extLst>
          </p:cNvPr>
          <p:cNvSpPr txBox="1"/>
          <p:nvPr/>
        </p:nvSpPr>
        <p:spPr>
          <a:xfrm>
            <a:off x="1752601" y="1510142"/>
            <a:ext cx="9334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H0</a:t>
            </a:r>
            <a:r>
              <a:rPr lang="fr-FR" dirty="0">
                <a:latin typeface="Montserrat" panose="00000500000000000000" pitchFamily="2" charset="0"/>
              </a:rPr>
              <a:t> = Les variables sont indépendantes      </a:t>
            </a:r>
            <a:r>
              <a:rPr lang="fr-FR" b="1" dirty="0">
                <a:latin typeface="Montserrat" panose="00000500000000000000" pitchFamily="2" charset="0"/>
              </a:rPr>
              <a:t>H1</a:t>
            </a:r>
            <a:r>
              <a:rPr lang="fr-FR" dirty="0">
                <a:latin typeface="Montserrat" panose="00000500000000000000" pitchFamily="2" charset="0"/>
              </a:rPr>
              <a:t> = Les variables sont corrélées              </a:t>
            </a:r>
            <a:r>
              <a:rPr lang="fr-FR" b="1" dirty="0">
                <a:latin typeface="Montserrat" panose="00000500000000000000" pitchFamily="2" charset="0"/>
              </a:rPr>
              <a:t>Risque alpha : </a:t>
            </a:r>
            <a:r>
              <a:rPr lang="fr-FR" dirty="0">
                <a:latin typeface="Montserrat" panose="00000500000000000000" pitchFamily="2" charset="0"/>
              </a:rPr>
              <a:t>0,05%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34F1479-A2B1-4DFC-9153-B0168365E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4" y="2214562"/>
            <a:ext cx="5086350" cy="348717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FEA3AF8-F1DA-459D-BAC1-246D21A11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51" y="2214562"/>
            <a:ext cx="5302454" cy="230981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0C6FAEF-6159-4E9A-94A0-311848161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851" y="4600678"/>
            <a:ext cx="4581525" cy="11273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BB7F8E-1C91-4E04-81E3-45C08836E701}"/>
              </a:ext>
            </a:extLst>
          </p:cNvPr>
          <p:cNvSpPr/>
          <p:nvPr/>
        </p:nvSpPr>
        <p:spPr>
          <a:xfrm>
            <a:off x="6515101" y="3857625"/>
            <a:ext cx="4906272" cy="22733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B2839D-483D-4EE7-A08F-8494163262AE}"/>
              </a:ext>
            </a:extLst>
          </p:cNvPr>
          <p:cNvSpPr/>
          <p:nvPr/>
        </p:nvSpPr>
        <p:spPr>
          <a:xfrm>
            <a:off x="9296399" y="5393964"/>
            <a:ext cx="1724921" cy="3077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366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C3D6DE0-EA9C-48E1-AA97-70908DF9F7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26</a:t>
            </a:fld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981153-6003-40D0-AB8E-9AB388BDC8A9}"/>
              </a:ext>
            </a:extLst>
          </p:cNvPr>
          <p:cNvSpPr txBox="1"/>
          <p:nvPr/>
        </p:nvSpPr>
        <p:spPr>
          <a:xfrm>
            <a:off x="1171575" y="164013"/>
            <a:ext cx="86201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-FR" sz="28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Â</a:t>
            </a:r>
            <a:r>
              <a:rPr lang="fr-FR" sz="2800" dirty="0">
                <a:solidFill>
                  <a:prstClr val="black"/>
                </a:solidFill>
                <a:latin typeface="Montserrat" panose="00000500000000000000" pitchFamily="2" charset="0"/>
              </a:rPr>
              <a:t>ge et catégorie de produit </a:t>
            </a:r>
            <a:r>
              <a:rPr kumimoji="0" lang="fr-FR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-FR" sz="2800" b="1" dirty="0">
                <a:solidFill>
                  <a:srgbClr val="C00000"/>
                </a:solidFill>
                <a:latin typeface="Montserrat" panose="00000500000000000000" pitchFamily="2" charset="0"/>
              </a:rPr>
              <a:t>2</a:t>
            </a:r>
            <a:r>
              <a:rPr kumimoji="0" lang="fr-FR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 variables quantitatives : </a:t>
            </a:r>
            <a:r>
              <a:rPr lang="fr-FR" sz="2800" b="1" dirty="0">
                <a:solidFill>
                  <a:srgbClr val="C00000"/>
                </a:solidFill>
                <a:latin typeface="Montserrat" panose="00000500000000000000" pitchFamily="2" charset="0"/>
              </a:rPr>
              <a:t>Test du Khi²</a:t>
            </a:r>
            <a:endParaRPr kumimoji="0" lang="fr-FR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2CBEA5-092C-4809-A205-98D731E297F3}"/>
              </a:ext>
            </a:extLst>
          </p:cNvPr>
          <p:cNvSpPr txBox="1"/>
          <p:nvPr/>
        </p:nvSpPr>
        <p:spPr>
          <a:xfrm>
            <a:off x="1686172" y="1245112"/>
            <a:ext cx="9988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H0</a:t>
            </a:r>
            <a:r>
              <a:rPr lang="fr-FR" dirty="0">
                <a:latin typeface="Montserrat" panose="00000500000000000000" pitchFamily="2" charset="0"/>
              </a:rPr>
              <a:t> = Les variables sont indépendantes            </a:t>
            </a:r>
            <a:r>
              <a:rPr lang="fr-FR" b="1" dirty="0">
                <a:latin typeface="Montserrat" panose="00000500000000000000" pitchFamily="2" charset="0"/>
              </a:rPr>
              <a:t>H1</a:t>
            </a:r>
            <a:r>
              <a:rPr lang="fr-FR" dirty="0">
                <a:latin typeface="Montserrat" panose="00000500000000000000" pitchFamily="2" charset="0"/>
              </a:rPr>
              <a:t> = Les variables sont corrélées                </a:t>
            </a:r>
            <a:r>
              <a:rPr lang="fr-FR" b="1" dirty="0">
                <a:latin typeface="Montserrat" panose="00000500000000000000" pitchFamily="2" charset="0"/>
              </a:rPr>
              <a:t>Risque alpha : </a:t>
            </a:r>
            <a:r>
              <a:rPr lang="fr-FR" dirty="0">
                <a:latin typeface="Montserrat" panose="00000500000000000000" pitchFamily="2" charset="0"/>
              </a:rPr>
              <a:t>0,05%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C36D9C1-3DC4-457F-86D1-4402725C3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768585"/>
            <a:ext cx="3155384" cy="471192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6EF5995-1406-468F-9FEC-C18E56F2A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762825"/>
            <a:ext cx="4838700" cy="31623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9757DF7-77B8-43F2-8765-ADCE42D5E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3853" y="1768584"/>
            <a:ext cx="1423377" cy="88961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2EA4E56-664C-4E33-8459-04B3C3AE057A}"/>
              </a:ext>
            </a:extLst>
          </p:cNvPr>
          <p:cNvSpPr/>
          <p:nvPr/>
        </p:nvSpPr>
        <p:spPr>
          <a:xfrm>
            <a:off x="5181600" y="2257617"/>
            <a:ext cx="1423377" cy="40057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694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F0CD0CC-1ADF-4AAC-809D-6E6920BF05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27</a:t>
            </a:fld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2B9FDE4-70F3-4E2D-8AF6-AB49FE6D577D}"/>
              </a:ext>
            </a:extLst>
          </p:cNvPr>
          <p:cNvSpPr txBox="1"/>
          <p:nvPr/>
        </p:nvSpPr>
        <p:spPr>
          <a:xfrm>
            <a:off x="284226" y="27179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-FR" sz="2800" b="1" i="0" dirty="0">
                <a:solidFill>
                  <a:srgbClr val="C00000"/>
                </a:solidFill>
                <a:effectLst/>
                <a:latin typeface="Montserrat" panose="00000500000000000000" pitchFamily="2" charset="0"/>
              </a:rPr>
              <a:t>Probabilité : </a:t>
            </a:r>
            <a:endParaRPr kumimoji="0" lang="fr-FR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03A51EA-F4F3-4AE1-929B-9A399F51054D}"/>
              </a:ext>
            </a:extLst>
          </p:cNvPr>
          <p:cNvSpPr txBox="1"/>
          <p:nvPr/>
        </p:nvSpPr>
        <p:spPr>
          <a:xfrm>
            <a:off x="417576" y="862340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dirty="0">
                <a:effectLst/>
                <a:latin typeface="Montserrat" panose="00000500000000000000" pitchFamily="2" charset="0"/>
              </a:rPr>
              <a:t>« probabilité </a:t>
            </a:r>
            <a:r>
              <a:rPr lang="fr-FR" i="0" dirty="0">
                <a:effectLst/>
                <a:latin typeface="Montserrat" panose="00000500000000000000" pitchFamily="2" charset="0"/>
              </a:rPr>
              <a:t>qu’un client achète la référence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 </a:t>
            </a:r>
            <a:r>
              <a:rPr lang="fr-FR" b="1" i="0" dirty="0">
                <a:solidFill>
                  <a:srgbClr val="C00000"/>
                </a:solidFill>
                <a:effectLst/>
                <a:latin typeface="Montserrat" panose="00000500000000000000" pitchFamily="2" charset="0"/>
              </a:rPr>
              <a:t>0_525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 </a:t>
            </a:r>
            <a:r>
              <a:rPr lang="fr-FR" i="1" dirty="0">
                <a:effectLst/>
                <a:latin typeface="Montserrat" panose="00000500000000000000" pitchFamily="2" charset="0"/>
              </a:rPr>
              <a:t>sachant qu’il a acheté la référence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 </a:t>
            </a:r>
            <a:r>
              <a:rPr lang="fr-FR" b="1" i="0" dirty="0">
                <a:solidFill>
                  <a:srgbClr val="C00000"/>
                </a:solidFill>
                <a:effectLst/>
                <a:latin typeface="Montserrat" panose="00000500000000000000" pitchFamily="2" charset="0"/>
              </a:rPr>
              <a:t>2_159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 »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982F4CB-D718-41FE-B8F4-5C7A85E6E124}"/>
              </a:ext>
            </a:extLst>
          </p:cNvPr>
          <p:cNvSpPr txBox="1"/>
          <p:nvPr/>
        </p:nvSpPr>
        <p:spPr>
          <a:xfrm>
            <a:off x="417576" y="1473756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0" dirty="0">
                <a:effectLst/>
                <a:latin typeface="Montserrat" panose="00000500000000000000" pitchFamily="2" charset="0"/>
              </a:rPr>
              <a:t>Nombre total de clients : </a:t>
            </a:r>
            <a:r>
              <a:rPr lang="fr-FR" sz="1600" b="1" i="0" dirty="0">
                <a:solidFill>
                  <a:srgbClr val="C00000"/>
                </a:solidFill>
                <a:effectLst/>
                <a:latin typeface="Montserrat" panose="00000500000000000000" pitchFamily="2" charset="0"/>
              </a:rPr>
              <a:t>8596</a:t>
            </a:r>
          </a:p>
          <a:p>
            <a:r>
              <a:rPr lang="fr-FR" sz="1600" b="1" i="0" dirty="0">
                <a:effectLst/>
                <a:latin typeface="Montserrat" panose="00000500000000000000" pitchFamily="2" charset="0"/>
              </a:rPr>
              <a:t>Nombre de clients qui ont acheté l’article 2_159 : </a:t>
            </a:r>
            <a:r>
              <a:rPr lang="fr-FR" sz="1600" b="1" i="0" dirty="0">
                <a:solidFill>
                  <a:srgbClr val="C00000"/>
                </a:solidFill>
                <a:effectLst/>
                <a:latin typeface="Montserrat" panose="00000500000000000000" pitchFamily="2" charset="0"/>
              </a:rPr>
              <a:t>526</a:t>
            </a:r>
          </a:p>
          <a:p>
            <a:r>
              <a:rPr lang="fr-FR" sz="1600" b="1" i="0" dirty="0">
                <a:effectLst/>
                <a:latin typeface="Montserrat" panose="00000500000000000000" pitchFamily="2" charset="0"/>
              </a:rPr>
              <a:t>Nombre de clients qui ont acheté </a:t>
            </a:r>
            <a:r>
              <a:rPr lang="fr-FR" sz="1600" b="1" dirty="0">
                <a:latin typeface="Montserrat" panose="00000500000000000000" pitchFamily="2" charset="0"/>
              </a:rPr>
              <a:t>l’article 0_525 : </a:t>
            </a:r>
            <a:r>
              <a:rPr lang="fr-FR" sz="1600" b="1" dirty="0">
                <a:solidFill>
                  <a:srgbClr val="C00000"/>
                </a:solidFill>
                <a:latin typeface="Montserrat" panose="00000500000000000000" pitchFamily="2" charset="0"/>
              </a:rPr>
              <a:t>455</a:t>
            </a:r>
            <a:endParaRPr lang="fr-FR" sz="1600" dirty="0">
              <a:solidFill>
                <a:srgbClr val="C00000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11F7660-C5FC-49F4-BFD7-B93C948663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8" t="5039" r="3030" b="35154"/>
          <a:stretch/>
        </p:blipFill>
        <p:spPr>
          <a:xfrm>
            <a:off x="465201" y="2605140"/>
            <a:ext cx="6048375" cy="68082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D417B71-462A-40E5-8F55-3BA11938B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5" t="10749" b="32086"/>
          <a:stretch/>
        </p:blipFill>
        <p:spPr>
          <a:xfrm>
            <a:off x="417576" y="3654277"/>
            <a:ext cx="6096000" cy="68082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28DBFA5-109A-46B0-8972-2E2EC53F02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3" t="8155" b="36436"/>
          <a:stretch/>
        </p:blipFill>
        <p:spPr>
          <a:xfrm>
            <a:off x="417576" y="4703415"/>
            <a:ext cx="8724900" cy="68082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27762A9-6B54-48C2-BF04-B446763A0BB5}"/>
              </a:ext>
            </a:extLst>
          </p:cNvPr>
          <p:cNvSpPr txBox="1"/>
          <p:nvPr/>
        </p:nvSpPr>
        <p:spPr>
          <a:xfrm>
            <a:off x="6646163" y="2701192"/>
            <a:ext cx="1438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0" dirty="0">
                <a:solidFill>
                  <a:srgbClr val="C00000"/>
                </a:solidFill>
                <a:effectLst/>
                <a:latin typeface="Montserrat" panose="00000500000000000000" pitchFamily="2" charset="0"/>
              </a:rPr>
              <a:t>6,12%</a:t>
            </a:r>
            <a:endParaRPr lang="fr-FR" sz="28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D8D4272-26CF-4E19-ADC0-12D4EFFE0731}"/>
              </a:ext>
            </a:extLst>
          </p:cNvPr>
          <p:cNvSpPr txBox="1"/>
          <p:nvPr/>
        </p:nvSpPr>
        <p:spPr>
          <a:xfrm>
            <a:off x="6661403" y="3702303"/>
            <a:ext cx="1425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0" dirty="0">
                <a:solidFill>
                  <a:srgbClr val="C00000"/>
                </a:solidFill>
                <a:effectLst/>
                <a:latin typeface="Montserrat" panose="00000500000000000000" pitchFamily="2" charset="0"/>
              </a:rPr>
              <a:t>5,29%</a:t>
            </a:r>
            <a:endParaRPr lang="fr-FR" sz="28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CA94F7D-8C0A-490F-A608-D8DA30046B5D}"/>
              </a:ext>
            </a:extLst>
          </p:cNvPr>
          <p:cNvSpPr txBox="1"/>
          <p:nvPr/>
        </p:nvSpPr>
        <p:spPr>
          <a:xfrm>
            <a:off x="9242735" y="4782218"/>
            <a:ext cx="15106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0" dirty="0">
                <a:solidFill>
                  <a:srgbClr val="C00000"/>
                </a:solidFill>
                <a:effectLst/>
                <a:latin typeface="Montserrat" panose="00000500000000000000" pitchFamily="2" charset="0"/>
              </a:rPr>
              <a:t>86,50%</a:t>
            </a:r>
            <a:endParaRPr lang="fr-FR" sz="28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A21FB5C-9386-4F57-B0D2-CDCEB09727A1}"/>
              </a:ext>
            </a:extLst>
          </p:cNvPr>
          <p:cNvSpPr txBox="1"/>
          <p:nvPr/>
        </p:nvSpPr>
        <p:spPr>
          <a:xfrm>
            <a:off x="2828544" y="5642674"/>
            <a:ext cx="7370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Montserrat" panose="00000500000000000000" pitchFamily="2" charset="0"/>
              </a:rPr>
              <a:t>455 / 526 * 100 = 86,50 %</a:t>
            </a:r>
          </a:p>
        </p:txBody>
      </p:sp>
    </p:spTree>
    <p:extLst>
      <p:ext uri="{BB962C8B-B14F-4D97-AF65-F5344CB8AC3E}">
        <p14:creationId xmlns:p14="http://schemas.microsoft.com/office/powerpoint/2010/main" val="3442534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86ECA78-A6D8-4992-A43A-16CBAC9B65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F66176-4935-4CFE-A3F8-B913437ACEB0}"/>
              </a:ext>
            </a:extLst>
          </p:cNvPr>
          <p:cNvSpPr txBox="1"/>
          <p:nvPr/>
        </p:nvSpPr>
        <p:spPr>
          <a:xfrm>
            <a:off x="1543050" y="579537"/>
            <a:ext cx="1007745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-FR" sz="2800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En conclusion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2800" b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-FR" sz="2800" b="1" i="0" dirty="0">
                <a:solidFill>
                  <a:srgbClr val="C00000"/>
                </a:solidFill>
                <a:effectLst/>
                <a:latin typeface="Montserrat" panose="00000500000000000000" pitchFamily="2" charset="0"/>
              </a:rPr>
              <a:t>Revoir</a:t>
            </a:r>
            <a:r>
              <a:rPr lang="fr-FR" sz="2800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fr-FR" sz="280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le système d’inventaire des produits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 sz="2800" b="1" i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-FR" sz="2800" b="1" i="0" dirty="0">
                <a:solidFill>
                  <a:srgbClr val="C00000"/>
                </a:solidFill>
                <a:effectLst/>
                <a:latin typeface="Montserrat" panose="00000500000000000000" pitchFamily="2" charset="0"/>
              </a:rPr>
              <a:t>Adapter</a:t>
            </a:r>
            <a:r>
              <a:rPr lang="fr-FR" sz="2800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fr-FR" sz="280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les offres marketing aux</a:t>
            </a:r>
            <a:r>
              <a:rPr lang="fr-FR" sz="2800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fr-FR" sz="2800" b="1" i="0" dirty="0">
                <a:solidFill>
                  <a:srgbClr val="C00000"/>
                </a:solidFill>
                <a:effectLst/>
                <a:latin typeface="Montserrat" panose="00000500000000000000" pitchFamily="2" charset="0"/>
              </a:rPr>
              <a:t>professionnels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fr-FR" sz="2800" b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fr-FR" sz="2800" b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Utiliser</a:t>
            </a:r>
            <a:r>
              <a:rPr kumimoji="0" lang="fr-FR" sz="2800" b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 </a:t>
            </a:r>
            <a:r>
              <a:rPr kumimoji="0" lang="fr-FR" sz="28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les tests de corrélation pour</a:t>
            </a:r>
            <a:r>
              <a:rPr kumimoji="0" lang="fr-FR" sz="2800" b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 </a:t>
            </a:r>
            <a:r>
              <a:rPr kumimoji="0" lang="fr-FR" sz="2800" b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mieux cibler </a:t>
            </a:r>
            <a:r>
              <a:rPr kumimoji="0" lang="fr-FR" sz="28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les habitudes de consommation des clients</a:t>
            </a:r>
            <a:endParaRPr kumimoji="0" lang="fr-FR" sz="2800" b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901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0DBC9F3-4247-498A-A387-02E8F5B90A8B}"/>
              </a:ext>
            </a:extLst>
          </p:cNvPr>
          <p:cNvSpPr txBox="1"/>
          <p:nvPr/>
        </p:nvSpPr>
        <p:spPr>
          <a:xfrm>
            <a:off x="1083906" y="866120"/>
            <a:ext cx="5346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AA2E22"/>
                </a:solidFill>
                <a:latin typeface="Montserrat" panose="00000500000000000000" pitchFamily="2" charset="0"/>
              </a:rPr>
              <a:t>Fichier customers.csv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72A0FDD-0CF5-4017-A7A7-64944A755C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B4AA995-3611-4D59-BF66-CFF6C51A0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346" y="2417698"/>
            <a:ext cx="2335905" cy="234752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15EDB9E-CDE8-4D93-B157-E0EA4B7B0A3B}"/>
              </a:ext>
            </a:extLst>
          </p:cNvPr>
          <p:cNvSpPr txBox="1"/>
          <p:nvPr/>
        </p:nvSpPr>
        <p:spPr>
          <a:xfrm>
            <a:off x="5334000" y="2417698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0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  <a:cs typeface="Mongolian Baiti" panose="03000500000000000000" pitchFamily="66" charset="0"/>
              </a:rPr>
              <a:t> </a:t>
            </a:r>
            <a:r>
              <a:rPr lang="fr-FR" sz="2000" b="1" i="0" dirty="0" err="1">
                <a:solidFill>
                  <a:srgbClr val="C00000"/>
                </a:solidFill>
                <a:effectLst/>
                <a:latin typeface="Montserrat" panose="00000500000000000000" pitchFamily="2" charset="0"/>
                <a:cs typeface="Mongolian Baiti" panose="03000500000000000000" pitchFamily="66" charset="0"/>
              </a:rPr>
              <a:t>Client_id</a:t>
            </a:r>
            <a:r>
              <a:rPr lang="fr-FR" sz="2000" b="1" i="0" dirty="0">
                <a:solidFill>
                  <a:srgbClr val="C00000"/>
                </a:solidFill>
                <a:effectLst/>
                <a:latin typeface="Montserrat" panose="00000500000000000000" pitchFamily="2" charset="0"/>
                <a:cs typeface="Mongolian Baiti" panose="03000500000000000000" pitchFamily="66" charset="0"/>
              </a:rPr>
              <a:t> </a:t>
            </a:r>
            <a:r>
              <a:rPr lang="fr-FR" sz="20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  <a:cs typeface="Mongolian Baiti" panose="03000500000000000000" pitchFamily="66" charset="0"/>
              </a:rPr>
              <a:t>: la référence de chaque client</a:t>
            </a:r>
          </a:p>
          <a:p>
            <a:pPr algn="l"/>
            <a:r>
              <a:rPr lang="fr-FR" sz="20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  <a:cs typeface="Mongolian Baiti" panose="03000500000000000000" pitchFamily="66" charset="0"/>
              </a:rPr>
              <a:t> </a:t>
            </a:r>
            <a:r>
              <a:rPr lang="fr-FR" sz="2000" b="1" i="0" dirty="0">
                <a:solidFill>
                  <a:srgbClr val="C00000"/>
                </a:solidFill>
                <a:effectLst/>
                <a:latin typeface="Montserrat" panose="00000500000000000000" pitchFamily="2" charset="0"/>
                <a:cs typeface="Mongolian Baiti" panose="03000500000000000000" pitchFamily="66" charset="0"/>
              </a:rPr>
              <a:t>Sex</a:t>
            </a:r>
            <a:r>
              <a:rPr lang="fr-FR" sz="20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  <a:cs typeface="Mongolian Baiti" panose="03000500000000000000" pitchFamily="66" charset="0"/>
              </a:rPr>
              <a:t> : le genre du client</a:t>
            </a:r>
          </a:p>
          <a:p>
            <a:pPr algn="l"/>
            <a:r>
              <a:rPr lang="fr-FR" sz="20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  <a:cs typeface="Mongolian Baiti" panose="03000500000000000000" pitchFamily="66" charset="0"/>
              </a:rPr>
              <a:t> </a:t>
            </a:r>
            <a:r>
              <a:rPr lang="fr-FR" sz="2000" b="1" i="0" dirty="0">
                <a:solidFill>
                  <a:srgbClr val="C00000"/>
                </a:solidFill>
                <a:effectLst/>
                <a:latin typeface="Montserrat" panose="00000500000000000000" pitchFamily="2" charset="0"/>
                <a:cs typeface="Mongolian Baiti" panose="03000500000000000000" pitchFamily="66" charset="0"/>
              </a:rPr>
              <a:t>Birth</a:t>
            </a:r>
            <a:r>
              <a:rPr lang="fr-FR" sz="20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  <a:cs typeface="Mongolian Baiti" panose="03000500000000000000" pitchFamily="66" charset="0"/>
              </a:rPr>
              <a:t> : l'année de naissance du client</a:t>
            </a:r>
          </a:p>
          <a:p>
            <a:pPr algn="l"/>
            <a:endParaRPr lang="fr-FR" sz="2000" dirty="0">
              <a:latin typeface="Montserrat" panose="00000500000000000000" pitchFamily="2" charset="0"/>
              <a:cs typeface="Mongolian Baiti" panose="03000500000000000000" pitchFamily="66" charset="0"/>
            </a:endParaRPr>
          </a:p>
          <a:p>
            <a:pPr algn="l"/>
            <a:r>
              <a:rPr lang="fr-FR" sz="20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  <a:cs typeface="Mongolian Baiti" panose="03000500000000000000" pitchFamily="66" charset="0"/>
              </a:rPr>
              <a:t>Pas de valeurs manquantes ni de doublons.</a:t>
            </a:r>
          </a:p>
        </p:txBody>
      </p:sp>
    </p:spTree>
    <p:extLst>
      <p:ext uri="{BB962C8B-B14F-4D97-AF65-F5344CB8AC3E}">
        <p14:creationId xmlns:p14="http://schemas.microsoft.com/office/powerpoint/2010/main" val="329655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8AA00C1-1C6A-4F00-A60F-14BD7A28BDA5}"/>
              </a:ext>
            </a:extLst>
          </p:cNvPr>
          <p:cNvSpPr txBox="1"/>
          <p:nvPr/>
        </p:nvSpPr>
        <p:spPr>
          <a:xfrm>
            <a:off x="1110926" y="866120"/>
            <a:ext cx="4661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AA2E22"/>
                </a:solidFill>
                <a:latin typeface="Montserrat" panose="00000500000000000000" pitchFamily="2" charset="0"/>
              </a:rPr>
              <a:t>Fichier products.csv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80C4DDA-A882-4D4F-8D5A-96960367D6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1F9FCB2-9105-471E-ADC7-076BBF8FF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2255382"/>
            <a:ext cx="2481263" cy="243675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E214443-ADA6-42CF-A473-8D68BF8FB996}"/>
              </a:ext>
            </a:extLst>
          </p:cNvPr>
          <p:cNvSpPr txBox="1"/>
          <p:nvPr/>
        </p:nvSpPr>
        <p:spPr>
          <a:xfrm>
            <a:off x="5086350" y="2255382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000" b="1" dirty="0">
                <a:solidFill>
                  <a:srgbClr val="C00000"/>
                </a:solidFill>
                <a:latin typeface="Montserrat" panose="00000500000000000000" pitchFamily="2" charset="0"/>
              </a:rPr>
              <a:t>I</a:t>
            </a:r>
            <a:r>
              <a:rPr lang="fr-FR" sz="2000" b="1" i="0" dirty="0">
                <a:solidFill>
                  <a:srgbClr val="C00000"/>
                </a:solidFill>
                <a:effectLst/>
                <a:latin typeface="Montserrat" panose="00000500000000000000" pitchFamily="2" charset="0"/>
              </a:rPr>
              <a:t>d_prod </a:t>
            </a:r>
            <a:r>
              <a:rPr lang="fr-FR" sz="20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: la référence de l’article</a:t>
            </a:r>
          </a:p>
          <a:p>
            <a:pPr algn="l"/>
            <a:r>
              <a:rPr lang="fr-FR" sz="2000" b="1" i="0" dirty="0">
                <a:solidFill>
                  <a:srgbClr val="C00000"/>
                </a:solidFill>
                <a:effectLst/>
                <a:latin typeface="Montserrat" panose="00000500000000000000" pitchFamily="2" charset="0"/>
              </a:rPr>
              <a:t>Price </a:t>
            </a:r>
            <a:r>
              <a:rPr lang="fr-FR" sz="20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: le prix de l'article</a:t>
            </a:r>
          </a:p>
          <a:p>
            <a:pPr algn="l"/>
            <a:r>
              <a:rPr lang="fr-FR" sz="2000" b="1" i="0" dirty="0">
                <a:solidFill>
                  <a:srgbClr val="C00000"/>
                </a:solidFill>
                <a:effectLst/>
                <a:latin typeface="Montserrat" panose="00000500000000000000" pitchFamily="2" charset="0"/>
              </a:rPr>
              <a:t>Categ</a:t>
            </a:r>
            <a:r>
              <a:rPr lang="fr-FR" sz="20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: la catégorie du produit</a:t>
            </a:r>
          </a:p>
          <a:p>
            <a:pPr algn="l"/>
            <a:endParaRPr lang="fr-FR" sz="2000" dirty="0">
              <a:latin typeface="Montserrat" panose="00000500000000000000" pitchFamily="2" charset="0"/>
            </a:endParaRPr>
          </a:p>
          <a:p>
            <a:r>
              <a:rPr lang="fr-FR" sz="20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  <a:cs typeface="Mongolian Baiti" panose="03000500000000000000" pitchFamily="66" charset="0"/>
              </a:rPr>
              <a:t>Pas de valeurs manquantes ni de doublons.</a:t>
            </a:r>
          </a:p>
        </p:txBody>
      </p:sp>
    </p:spTree>
    <p:extLst>
      <p:ext uri="{BB962C8B-B14F-4D97-AF65-F5344CB8AC3E}">
        <p14:creationId xmlns:p14="http://schemas.microsoft.com/office/powerpoint/2010/main" val="42290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80E88F0-887F-401A-A1D1-8F17D727D4B1}"/>
              </a:ext>
            </a:extLst>
          </p:cNvPr>
          <p:cNvSpPr txBox="1"/>
          <p:nvPr/>
        </p:nvSpPr>
        <p:spPr>
          <a:xfrm>
            <a:off x="1208314" y="866120"/>
            <a:ext cx="5821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AA2E22"/>
                </a:solidFill>
                <a:latin typeface="Montserrat" panose="00000500000000000000" pitchFamily="2" charset="0"/>
              </a:rPr>
              <a:t>Fichier transactions.csv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8BBCC6E-CC79-467F-AA7F-9D679F0A0C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FFE04D4-800B-434F-B4C6-2DFFDCE53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14" y="2486025"/>
            <a:ext cx="4429125" cy="188595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107AE78-58DA-4BA5-8D0A-9AB141759059}"/>
              </a:ext>
            </a:extLst>
          </p:cNvPr>
          <p:cNvSpPr txBox="1"/>
          <p:nvPr/>
        </p:nvSpPr>
        <p:spPr>
          <a:xfrm>
            <a:off x="5838825" y="2767280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000" b="1" dirty="0">
                <a:solidFill>
                  <a:srgbClr val="C00000"/>
                </a:solidFill>
                <a:latin typeface="Montserrat" panose="00000500000000000000" pitchFamily="2" charset="0"/>
              </a:rPr>
              <a:t>I</a:t>
            </a:r>
            <a:r>
              <a:rPr lang="fr-FR" sz="2000" b="1" i="0" dirty="0">
                <a:solidFill>
                  <a:srgbClr val="C00000"/>
                </a:solidFill>
                <a:effectLst/>
                <a:latin typeface="Montserrat" panose="00000500000000000000" pitchFamily="2" charset="0"/>
              </a:rPr>
              <a:t>d_prod </a:t>
            </a:r>
            <a:r>
              <a:rPr lang="fr-FR" sz="20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: la référence de l’article</a:t>
            </a:r>
          </a:p>
          <a:p>
            <a:pPr algn="l"/>
            <a:r>
              <a:rPr lang="fr-FR" sz="2000" b="1" dirty="0">
                <a:solidFill>
                  <a:srgbClr val="C00000"/>
                </a:solidFill>
                <a:latin typeface="Montserrat" panose="00000500000000000000" pitchFamily="2" charset="0"/>
              </a:rPr>
              <a:t>D</a:t>
            </a:r>
            <a:r>
              <a:rPr lang="fr-FR" sz="2000" b="1" i="0" dirty="0">
                <a:solidFill>
                  <a:srgbClr val="C00000"/>
                </a:solidFill>
                <a:effectLst/>
                <a:latin typeface="Montserrat" panose="00000500000000000000" pitchFamily="2" charset="0"/>
              </a:rPr>
              <a:t>ate</a:t>
            </a:r>
            <a:r>
              <a:rPr lang="fr-FR" sz="20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: la date à laquelle l'achat a été effectué</a:t>
            </a:r>
          </a:p>
          <a:p>
            <a:pPr algn="l"/>
            <a:r>
              <a:rPr lang="fr-FR" sz="2000" b="1" dirty="0">
                <a:solidFill>
                  <a:srgbClr val="C00000"/>
                </a:solidFill>
                <a:latin typeface="Montserrat" panose="00000500000000000000" pitchFamily="2" charset="0"/>
              </a:rPr>
              <a:t>S</a:t>
            </a:r>
            <a:r>
              <a:rPr lang="fr-FR" sz="2000" b="1" i="0" dirty="0">
                <a:solidFill>
                  <a:srgbClr val="C00000"/>
                </a:solidFill>
                <a:effectLst/>
                <a:latin typeface="Montserrat" panose="00000500000000000000" pitchFamily="2" charset="0"/>
              </a:rPr>
              <a:t>ession_id </a:t>
            </a:r>
            <a:r>
              <a:rPr lang="fr-FR" sz="20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: la référence de la session d'achat</a:t>
            </a:r>
          </a:p>
          <a:p>
            <a:pPr algn="l"/>
            <a:r>
              <a:rPr lang="fr-FR" sz="2000" b="1" dirty="0">
                <a:solidFill>
                  <a:srgbClr val="C00000"/>
                </a:solidFill>
                <a:latin typeface="Montserrat" panose="00000500000000000000" pitchFamily="2" charset="0"/>
              </a:rPr>
              <a:t>C</a:t>
            </a:r>
            <a:r>
              <a:rPr lang="fr-FR" sz="2000" b="1" i="0" dirty="0">
                <a:solidFill>
                  <a:srgbClr val="C00000"/>
                </a:solidFill>
                <a:effectLst/>
                <a:latin typeface="Montserrat" panose="00000500000000000000" pitchFamily="2" charset="0"/>
              </a:rPr>
              <a:t>lient_id </a:t>
            </a:r>
            <a:r>
              <a:rPr lang="fr-FR" sz="20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: la référence de chaque client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C43A8C5-5D64-4895-8AA8-3AA40B459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314" y="5129212"/>
            <a:ext cx="4429125" cy="7143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C135F91-211A-46C0-AA56-030280E672BC}"/>
              </a:ext>
            </a:extLst>
          </p:cNvPr>
          <p:cNvSpPr txBox="1"/>
          <p:nvPr/>
        </p:nvSpPr>
        <p:spPr>
          <a:xfrm>
            <a:off x="6172200" y="5324475"/>
            <a:ext cx="4933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Montserrat" panose="00000500000000000000" pitchFamily="2" charset="0"/>
              </a:rPr>
              <a:t>Suppression des 200 sessions test</a:t>
            </a:r>
          </a:p>
        </p:txBody>
      </p:sp>
    </p:spTree>
    <p:extLst>
      <p:ext uri="{BB962C8B-B14F-4D97-AF65-F5344CB8AC3E}">
        <p14:creationId xmlns:p14="http://schemas.microsoft.com/office/powerpoint/2010/main" val="247358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7A9FB1D-EADD-41C6-B187-D624AC49C5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01BF11B-C79F-4077-821F-0D1D1C4D84F0}"/>
              </a:ext>
            </a:extLst>
          </p:cNvPr>
          <p:cNvSpPr txBox="1"/>
          <p:nvPr/>
        </p:nvSpPr>
        <p:spPr>
          <a:xfrm>
            <a:off x="1362075" y="68431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>
                <a:solidFill>
                  <a:srgbClr val="AA2E22"/>
                </a:solidFill>
                <a:latin typeface="Montserrat" panose="00000500000000000000" pitchFamily="2" charset="0"/>
              </a:rPr>
              <a:t>1</a:t>
            </a:r>
            <a:r>
              <a:rPr lang="fr-FR" sz="3200" b="1" baseline="30000" dirty="0">
                <a:solidFill>
                  <a:srgbClr val="AA2E22"/>
                </a:solidFill>
                <a:latin typeface="Montserrat" panose="00000500000000000000" pitchFamily="2" charset="0"/>
              </a:rPr>
              <a:t>ère</a:t>
            </a:r>
            <a:r>
              <a:rPr lang="fr-FR" sz="3200" b="1" dirty="0">
                <a:solidFill>
                  <a:srgbClr val="AA2E22"/>
                </a:solidFill>
                <a:latin typeface="Montserrat" panose="00000500000000000000" pitchFamily="2" charset="0"/>
              </a:rPr>
              <a:t> Jointure des fichiers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C0D8B3-235B-48DE-85DC-F58D91162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847850"/>
            <a:ext cx="4429125" cy="18859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F8B1F9B-23A9-4D28-AE39-4F87EAE8EB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81" b="1"/>
          <a:stretch/>
        </p:blipFill>
        <p:spPr>
          <a:xfrm>
            <a:off x="6400802" y="1846764"/>
            <a:ext cx="2023190" cy="18859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3AA7C5-081A-42AB-8BCC-AE685F83DEDC}"/>
              </a:ext>
            </a:extLst>
          </p:cNvPr>
          <p:cNvSpPr/>
          <p:nvPr/>
        </p:nvSpPr>
        <p:spPr>
          <a:xfrm>
            <a:off x="6712262" y="1847308"/>
            <a:ext cx="596474" cy="188540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DDC306-E0E8-4607-9083-2A9677233E7E}"/>
              </a:ext>
            </a:extLst>
          </p:cNvPr>
          <p:cNvSpPr/>
          <p:nvPr/>
        </p:nvSpPr>
        <p:spPr>
          <a:xfrm>
            <a:off x="1695450" y="1847307"/>
            <a:ext cx="603900" cy="188595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D2968EF5-AC90-4F4C-9A7F-BFEF4E353173}"/>
              </a:ext>
            </a:extLst>
          </p:cNvPr>
          <p:cNvCxnSpPr>
            <a:cxnSpLocks/>
          </p:cNvCxnSpPr>
          <p:nvPr/>
        </p:nvCxnSpPr>
        <p:spPr>
          <a:xfrm rot="10800000">
            <a:off x="1966356" y="3732611"/>
            <a:ext cx="5052426" cy="398629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21C39E8-9C51-42D8-BC1D-810E4534831E}"/>
              </a:ext>
            </a:extLst>
          </p:cNvPr>
          <p:cNvCxnSpPr/>
          <p:nvPr/>
        </p:nvCxnSpPr>
        <p:spPr>
          <a:xfrm flipV="1">
            <a:off x="7018782" y="3732714"/>
            <a:ext cx="0" cy="39917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DFB51C75-3D80-4EE5-8CF3-CDF3CEE9BEF0}"/>
              </a:ext>
            </a:extLst>
          </p:cNvPr>
          <p:cNvSpPr txBox="1"/>
          <p:nvPr/>
        </p:nvSpPr>
        <p:spPr>
          <a:xfrm>
            <a:off x="2714624" y="1449762"/>
            <a:ext cx="17240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rgbClr val="AA2E22"/>
                </a:solidFill>
                <a:latin typeface="Montserrat" panose="00000500000000000000" pitchFamily="2" charset="0"/>
              </a:rPr>
              <a:t>transactions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6994B89-AF8A-4ACD-B15C-4BE911F6CD18}"/>
              </a:ext>
            </a:extLst>
          </p:cNvPr>
          <p:cNvSpPr txBox="1"/>
          <p:nvPr/>
        </p:nvSpPr>
        <p:spPr>
          <a:xfrm>
            <a:off x="6665399" y="1449762"/>
            <a:ext cx="13906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 err="1">
                <a:solidFill>
                  <a:srgbClr val="AA2E22"/>
                </a:solidFill>
                <a:latin typeface="Montserrat" panose="00000500000000000000" pitchFamily="2" charset="0"/>
              </a:rPr>
              <a:t>products</a:t>
            </a:r>
            <a:endParaRPr lang="fr-FR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1020F045-EAB0-4C81-8EC2-EF3E28D12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324" y="4625975"/>
            <a:ext cx="5619750" cy="1952625"/>
          </a:xfrm>
          <a:prstGeom prst="rect">
            <a:avLst/>
          </a:prstGeom>
        </p:spPr>
      </p:pic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D1EA8527-45F6-440E-B222-CAE9F182FC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10799" y="4339226"/>
            <a:ext cx="399172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6BDCA2C7-668D-4FCC-B456-4A0C207A5BC2}"/>
              </a:ext>
            </a:extLst>
          </p:cNvPr>
          <p:cNvSpPr txBox="1"/>
          <p:nvPr/>
        </p:nvSpPr>
        <p:spPr>
          <a:xfrm>
            <a:off x="3749987" y="4354612"/>
            <a:ext cx="21459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AA2E22"/>
                </a:solidFill>
                <a:latin typeface="Montserrat" panose="00000500000000000000" pitchFamily="2" charset="0"/>
              </a:rPr>
              <a:t>         df_final</a:t>
            </a:r>
            <a:endParaRPr lang="fr-FR" dirty="0"/>
          </a:p>
        </p:txBody>
      </p: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71E41C82-15DC-4C01-ACBF-CA4C1ADBB5E0}"/>
              </a:ext>
            </a:extLst>
          </p:cNvPr>
          <p:cNvCxnSpPr>
            <a:cxnSpLocks/>
          </p:cNvCxnSpPr>
          <p:nvPr/>
        </p:nvCxnSpPr>
        <p:spPr>
          <a:xfrm rot="16200000">
            <a:off x="6879693" y="3875149"/>
            <a:ext cx="278187" cy="1"/>
          </a:xfrm>
          <a:prstGeom prst="bentConnector3">
            <a:avLst>
              <a:gd name="adj1" fmla="val -1359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BEC108E-91F5-471E-8723-6A65333D4609}"/>
              </a:ext>
            </a:extLst>
          </p:cNvPr>
          <p:cNvSpPr/>
          <p:nvPr/>
        </p:nvSpPr>
        <p:spPr>
          <a:xfrm>
            <a:off x="2108434" y="4634758"/>
            <a:ext cx="679154" cy="195262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508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F11AAEB-7B59-41C2-9569-19E163BEC5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5634FE4-8F5E-4A2F-A264-4A8F66E6705C}"/>
              </a:ext>
            </a:extLst>
          </p:cNvPr>
          <p:cNvSpPr txBox="1"/>
          <p:nvPr/>
        </p:nvSpPr>
        <p:spPr>
          <a:xfrm>
            <a:off x="1304924" y="474762"/>
            <a:ext cx="2219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AA2E22"/>
                </a:solidFill>
                <a:latin typeface="Montserrat" panose="00000500000000000000" pitchFamily="2" charset="0"/>
              </a:rPr>
              <a:t>Article 0_2245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CABDD6B-86EE-4082-89D9-31D895EB2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321"/>
          <a:stretch/>
        </p:blipFill>
        <p:spPr>
          <a:xfrm>
            <a:off x="9379950" y="4186242"/>
            <a:ext cx="1092415" cy="19240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D90829A-A365-4169-94B4-CFD8F399D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4" y="1243011"/>
            <a:ext cx="2124075" cy="19335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A0ED0A9-E7EE-4781-BA05-C1A4F8428519}"/>
              </a:ext>
            </a:extLst>
          </p:cNvPr>
          <p:cNvSpPr/>
          <p:nvPr/>
        </p:nvSpPr>
        <p:spPr>
          <a:xfrm>
            <a:off x="9366402" y="4196317"/>
            <a:ext cx="1092415" cy="192405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89B883E-74D6-40C9-9248-DFB64928D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859" y="1266824"/>
            <a:ext cx="6050827" cy="1909762"/>
          </a:xfrm>
          <a:prstGeom prst="rect">
            <a:avLst/>
          </a:prstGeom>
        </p:spPr>
      </p:pic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DB2C48F7-3EBA-4D06-8E7C-75C072F12385}"/>
              </a:ext>
            </a:extLst>
          </p:cNvPr>
          <p:cNvCxnSpPr>
            <a:cxnSpLocks/>
          </p:cNvCxnSpPr>
          <p:nvPr/>
        </p:nvCxnSpPr>
        <p:spPr>
          <a:xfrm rot="5400000" flipV="1">
            <a:off x="9475200" y="3673161"/>
            <a:ext cx="936000" cy="0"/>
          </a:xfrm>
          <a:prstGeom prst="bentConnector3">
            <a:avLst>
              <a:gd name="adj1" fmla="val 50000"/>
            </a:avLst>
          </a:prstGeom>
          <a:ln w="539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C0E0B867-BDCA-424A-B420-190B3DFEAC1F}"/>
              </a:ext>
            </a:extLst>
          </p:cNvPr>
          <p:cNvSpPr txBox="1"/>
          <p:nvPr/>
        </p:nvSpPr>
        <p:spPr>
          <a:xfrm>
            <a:off x="1304924" y="4141161"/>
            <a:ext cx="5857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Montserrat" panose="00000500000000000000" pitchFamily="2" charset="0"/>
              </a:rPr>
              <a:t>Moyenne des prix de la catégorie 0 : </a:t>
            </a:r>
            <a:r>
              <a:rPr lang="fr-FR" sz="2000" b="1" dirty="0">
                <a:solidFill>
                  <a:srgbClr val="C00000"/>
                </a:solidFill>
                <a:latin typeface="Montserrat" panose="00000500000000000000" pitchFamily="2" charset="0"/>
              </a:rPr>
              <a:t>10,63€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6311B6-3FCC-40CD-8124-4A2F1F677434}"/>
              </a:ext>
            </a:extLst>
          </p:cNvPr>
          <p:cNvSpPr/>
          <p:nvPr/>
        </p:nvSpPr>
        <p:spPr>
          <a:xfrm>
            <a:off x="9399000" y="1255115"/>
            <a:ext cx="1092415" cy="192405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48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65BADCE-5A0A-428B-B3B2-CAD7993F5E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F23A55F-F118-429E-8E34-FA7BB8142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589023"/>
            <a:ext cx="5619750" cy="195262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D40E5C2-09AA-4397-9BFF-2EE799D51952}"/>
              </a:ext>
            </a:extLst>
          </p:cNvPr>
          <p:cNvSpPr txBox="1"/>
          <p:nvPr/>
        </p:nvSpPr>
        <p:spPr>
          <a:xfrm>
            <a:off x="1447800" y="58906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>
                <a:solidFill>
                  <a:srgbClr val="AA2E22"/>
                </a:solidFill>
                <a:latin typeface="Montserrat" panose="00000500000000000000" pitchFamily="2" charset="0"/>
              </a:rPr>
              <a:t>2</a:t>
            </a:r>
            <a:r>
              <a:rPr lang="fr-FR" sz="3200" b="1" baseline="30000" dirty="0">
                <a:solidFill>
                  <a:srgbClr val="AA2E22"/>
                </a:solidFill>
                <a:latin typeface="Montserrat" panose="00000500000000000000" pitchFamily="2" charset="0"/>
              </a:rPr>
              <a:t>ème</a:t>
            </a:r>
            <a:r>
              <a:rPr lang="fr-FR" sz="3200" b="1" dirty="0">
                <a:solidFill>
                  <a:srgbClr val="AA2E22"/>
                </a:solidFill>
                <a:latin typeface="Montserrat" panose="00000500000000000000" pitchFamily="2" charset="0"/>
              </a:rPr>
              <a:t> Jointure des fichiers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6F98EB5-DD34-4254-878D-4BBCFA1AD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427" y="1589023"/>
            <a:ext cx="1942959" cy="1952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8455DBB-64C3-4C54-A36D-00E921047D14}"/>
              </a:ext>
            </a:extLst>
          </p:cNvPr>
          <p:cNvSpPr/>
          <p:nvPr/>
        </p:nvSpPr>
        <p:spPr>
          <a:xfrm>
            <a:off x="8560001" y="1598548"/>
            <a:ext cx="745924" cy="195262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EC9600-98D3-4D8F-8DEE-56533392C832}"/>
              </a:ext>
            </a:extLst>
          </p:cNvPr>
          <p:cNvSpPr/>
          <p:nvPr/>
        </p:nvSpPr>
        <p:spPr>
          <a:xfrm>
            <a:off x="5245012" y="1589022"/>
            <a:ext cx="670011" cy="195262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BF9683C0-B66E-46E5-8EA7-7207E5AB45C3}"/>
              </a:ext>
            </a:extLst>
          </p:cNvPr>
          <p:cNvCxnSpPr>
            <a:cxnSpLocks/>
          </p:cNvCxnSpPr>
          <p:nvPr/>
        </p:nvCxnSpPr>
        <p:spPr>
          <a:xfrm rot="5400000">
            <a:off x="6629551" y="4288170"/>
            <a:ext cx="876009" cy="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2FB5A15D-A723-48AC-96BA-1E3121BFADEB}"/>
              </a:ext>
            </a:extLst>
          </p:cNvPr>
          <p:cNvSpPr txBox="1"/>
          <p:nvPr/>
        </p:nvSpPr>
        <p:spPr>
          <a:xfrm>
            <a:off x="2762255" y="1236084"/>
            <a:ext cx="1333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AA2E22"/>
                </a:solidFill>
                <a:latin typeface="Montserrat" panose="00000500000000000000" pitchFamily="2" charset="0"/>
              </a:rPr>
              <a:t>         df_final</a:t>
            </a:r>
            <a:endParaRPr lang="fr-FR" dirty="0"/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4C87B8FB-7FF0-4F15-90B1-A4F52B2774C9}"/>
              </a:ext>
            </a:extLst>
          </p:cNvPr>
          <p:cNvCxnSpPr>
            <a:cxnSpLocks/>
          </p:cNvCxnSpPr>
          <p:nvPr/>
        </p:nvCxnSpPr>
        <p:spPr>
          <a:xfrm rot="16200000">
            <a:off x="8802252" y="3723731"/>
            <a:ext cx="278187" cy="1"/>
          </a:xfrm>
          <a:prstGeom prst="bentConnector3">
            <a:avLst>
              <a:gd name="adj1" fmla="val -1359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CA11AA5F-F717-4ED6-9F7A-CD217BAAC29A}"/>
              </a:ext>
            </a:extLst>
          </p:cNvPr>
          <p:cNvSpPr txBox="1"/>
          <p:nvPr/>
        </p:nvSpPr>
        <p:spPr>
          <a:xfrm>
            <a:off x="4812761" y="4328108"/>
            <a:ext cx="1333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AA2E22"/>
                </a:solidFill>
                <a:latin typeface="Montserrat" panose="00000500000000000000" pitchFamily="2" charset="0"/>
              </a:rPr>
              <a:t>         df_final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8D71C92-65B3-496D-8B12-088EBA9B86DE}"/>
              </a:ext>
            </a:extLst>
          </p:cNvPr>
          <p:cNvSpPr txBox="1"/>
          <p:nvPr/>
        </p:nvSpPr>
        <p:spPr>
          <a:xfrm>
            <a:off x="8634412" y="1179320"/>
            <a:ext cx="13430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 err="1">
                <a:solidFill>
                  <a:srgbClr val="AA2E22"/>
                </a:solidFill>
                <a:latin typeface="Montserrat" panose="00000500000000000000" pitchFamily="2" charset="0"/>
              </a:rPr>
              <a:t>customers</a:t>
            </a:r>
            <a:endParaRPr lang="fr-FR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9CC2750-0F56-4A2A-87A3-FBBDF688C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363" y="4702367"/>
            <a:ext cx="6486525" cy="1981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B4EB590-B81C-4B75-8C22-F111DD13A795}"/>
              </a:ext>
            </a:extLst>
          </p:cNvPr>
          <p:cNvSpPr/>
          <p:nvPr/>
        </p:nvSpPr>
        <p:spPr>
          <a:xfrm>
            <a:off x="6732544" y="4716654"/>
            <a:ext cx="670011" cy="195262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C1208C58-187E-40DF-9E7D-1D0DE4F16FB2}"/>
              </a:ext>
            </a:extLst>
          </p:cNvPr>
          <p:cNvCxnSpPr>
            <a:cxnSpLocks/>
          </p:cNvCxnSpPr>
          <p:nvPr/>
        </p:nvCxnSpPr>
        <p:spPr>
          <a:xfrm rot="16200000">
            <a:off x="5440923" y="3723731"/>
            <a:ext cx="278187" cy="1"/>
          </a:xfrm>
          <a:prstGeom prst="bentConnector3">
            <a:avLst>
              <a:gd name="adj1" fmla="val -1359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297E5AA2-D161-4893-B304-28EE6A76525B}"/>
              </a:ext>
            </a:extLst>
          </p:cNvPr>
          <p:cNvCxnSpPr/>
          <p:nvPr/>
        </p:nvCxnSpPr>
        <p:spPr>
          <a:xfrm>
            <a:off x="5580017" y="3862825"/>
            <a:ext cx="33613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978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968BC96-89C0-4F34-9464-D0B4EA27E6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89BA96B-4DC5-41EE-9E93-5BB86E341FB8}"/>
              </a:ext>
            </a:extLst>
          </p:cNvPr>
          <p:cNvSpPr txBox="1"/>
          <p:nvPr/>
        </p:nvSpPr>
        <p:spPr>
          <a:xfrm>
            <a:off x="1381125" y="41761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>
                <a:solidFill>
                  <a:srgbClr val="AA2E22"/>
                </a:solidFill>
                <a:latin typeface="Montserrat" panose="00000500000000000000" pitchFamily="2" charset="0"/>
              </a:rPr>
              <a:t>Colonne </a:t>
            </a:r>
            <a:r>
              <a:rPr lang="fr-FR" sz="3200" b="1" dirty="0" err="1">
                <a:solidFill>
                  <a:srgbClr val="AA2E22"/>
                </a:solidFill>
                <a:latin typeface="Montserrat" panose="00000500000000000000" pitchFamily="2" charset="0"/>
              </a:rPr>
              <a:t>Datetime</a:t>
            </a:r>
            <a:r>
              <a:rPr lang="fr-FR" sz="3200" b="1" dirty="0">
                <a:solidFill>
                  <a:srgbClr val="AA2E22"/>
                </a:solidFill>
                <a:latin typeface="Montserrat" panose="00000500000000000000" pitchFamily="2" charset="0"/>
              </a:rPr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53E9FD6-73D4-4123-8C4D-80E1121E3A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7"/>
          <a:stretch/>
        </p:blipFill>
        <p:spPr>
          <a:xfrm>
            <a:off x="2343150" y="1404937"/>
            <a:ext cx="7791450" cy="26384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3123E5D-1C70-4615-BA78-4393D1A99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4468713"/>
            <a:ext cx="8267700" cy="19716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9DF78CD-022F-427A-A397-D23FD525ED7E}"/>
              </a:ext>
            </a:extLst>
          </p:cNvPr>
          <p:cNvSpPr/>
          <p:nvPr/>
        </p:nvSpPr>
        <p:spPr>
          <a:xfrm>
            <a:off x="8610600" y="4487763"/>
            <a:ext cx="1523999" cy="195262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017805"/>
      </p:ext>
    </p:extLst>
  </p:cSld>
  <p:clrMapOvr>
    <a:masterClrMapping/>
  </p:clrMapOvr>
</p:sld>
</file>

<file path=ppt/theme/theme1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2_tes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" id="{1745C663-AF11-4319-8C68-C37C7EFE0868}" vid="{B7A89910-93B7-4CE7-A7DB-77254368ED3B}"/>
    </a:ext>
  </a:extLst>
</a:theme>
</file>

<file path=ppt/theme/theme11.xml><?xml version="1.0" encoding="utf-8"?>
<a:theme xmlns:a="http://schemas.openxmlformats.org/drawingml/2006/main" name="4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2_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5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s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" id="{1745C663-AF11-4319-8C68-C37C7EFE0868}" vid="{B7A89910-93B7-4CE7-A7DB-77254368ED3B}"/>
    </a:ext>
  </a:extLst>
</a:theme>
</file>

<file path=ppt/theme/theme6.xml><?xml version="1.0" encoding="utf-8"?>
<a:theme xmlns:a="http://schemas.openxmlformats.org/drawingml/2006/main" name="1_tes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" id="{1745C663-AF11-4319-8C68-C37C7EFE0868}" vid="{B7A89910-93B7-4CE7-A7DB-77254368ED3B}"/>
    </a:ext>
  </a:extLst>
</a:theme>
</file>

<file path=ppt/theme/theme7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_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3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Big Data Infographics by Slidesgo</Template>
  <TotalTime>994</TotalTime>
  <Words>604</Words>
  <Application>Microsoft Office PowerPoint</Application>
  <PresentationFormat>Grand écran</PresentationFormat>
  <Paragraphs>138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13</vt:i4>
      </vt:variant>
      <vt:variant>
        <vt:lpstr>Titres des diapositives</vt:lpstr>
      </vt:variant>
      <vt:variant>
        <vt:i4>28</vt:i4>
      </vt:variant>
    </vt:vector>
  </HeadingPairs>
  <TitlesOfParts>
    <vt:vector size="54" baseType="lpstr">
      <vt:lpstr>Arial</vt:lpstr>
      <vt:lpstr>Barlow Semi Condensed</vt:lpstr>
      <vt:lpstr>Barlow Semi Condensed Medium</vt:lpstr>
      <vt:lpstr>Calibri</vt:lpstr>
      <vt:lpstr>Fira Sans</vt:lpstr>
      <vt:lpstr>Fira Sans Extra Condensed</vt:lpstr>
      <vt:lpstr>Fjalla One</vt:lpstr>
      <vt:lpstr>Montserrat</vt:lpstr>
      <vt:lpstr>noto sans</vt:lpstr>
      <vt:lpstr>Proxima Nova</vt:lpstr>
      <vt:lpstr>Proxima Nova Semibold</vt:lpstr>
      <vt:lpstr>Roboto</vt:lpstr>
      <vt:lpstr>Roboto Condensed Light</vt:lpstr>
      <vt:lpstr>Big Data Infographics by Slidesgo</vt:lpstr>
      <vt:lpstr>Slidesgo Final Pages</vt:lpstr>
      <vt:lpstr>Technology Consulting by Slidesgo</vt:lpstr>
      <vt:lpstr>1_Slidesgo Final Pages</vt:lpstr>
      <vt:lpstr>test</vt:lpstr>
      <vt:lpstr>1_test</vt:lpstr>
      <vt:lpstr>2_Slidesgo Final Pages</vt:lpstr>
      <vt:lpstr>1_Technology Consulting by Slidesgo</vt:lpstr>
      <vt:lpstr>3_Slidesgo Final Pages</vt:lpstr>
      <vt:lpstr>2_test</vt:lpstr>
      <vt:lpstr>4_Slidesgo Final Pages</vt:lpstr>
      <vt:lpstr>2_Technology Consulting by Slidesgo</vt:lpstr>
      <vt:lpstr>5_Slidesgo Final Pages</vt:lpstr>
      <vt:lpstr>Analyse des ventes  d’une librairie avec Python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des ventes d’une   librairie avec Python</dc:title>
  <dc:creator>sarah</dc:creator>
  <cp:lastModifiedBy>sarah</cp:lastModifiedBy>
  <cp:revision>34</cp:revision>
  <dcterms:created xsi:type="dcterms:W3CDTF">2021-09-19T09:23:17Z</dcterms:created>
  <dcterms:modified xsi:type="dcterms:W3CDTF">2022-01-16T13:49:58Z</dcterms:modified>
</cp:coreProperties>
</file>