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64" r:id="rId6"/>
    <p:sldId id="272" r:id="rId7"/>
    <p:sldId id="259" r:id="rId8"/>
    <p:sldId id="265" r:id="rId9"/>
    <p:sldId id="267" r:id="rId10"/>
    <p:sldId id="268" r:id="rId11"/>
    <p:sldId id="269" r:id="rId12"/>
    <p:sldId id="266" r:id="rId13"/>
    <p:sldId id="260" r:id="rId14"/>
    <p:sldId id="261" r:id="rId15"/>
    <p:sldId id="271" r:id="rId16"/>
    <p:sldId id="262" r:id="rId17"/>
    <p:sldId id="27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1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B0632-6B2B-4335-B4E9-B59E0802D8D5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3E46-A6E8-4C76-A137-9DCE4F916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31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60105-4DC0-A1FD-9208-B5F3114EA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56795B-92DF-4C15-88F7-64EFCAB62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F24E6-3DFA-7053-DF41-F76EB79B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0C8B-2806-47DA-B380-0CCF7B2806CC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DE54C3-25E1-561B-8E49-4992DFD2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CB32AE-1CF6-9BA9-DB54-7EB9FF37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8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AA29C-8435-7CBE-0091-1476AA86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DD89D0-581C-E7EB-56B4-51B82A62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B33D6F-D247-F740-7706-640C058C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474A8-6F2E-48D2-B56E-2687281D201D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E258B-3BF1-AA71-81E9-76FB35C9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B7F19F-B843-08B6-E522-EFC8BEF8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65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9E977A-CB5A-1A72-9E74-01178437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D273F9-A6D4-BB5A-B85E-37750CC4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D65F95-1D4F-60F8-C909-E06F2369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F5B9-FE92-454D-9FEB-6704F828E7F5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ED135-CC3A-D748-22DD-ECDAF8E9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BB892-C109-08A5-5699-402D5724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3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2F002-0F00-446A-9908-2DA69AE1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637222-2FDF-F26A-C615-FEAEDF06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1D263-8A6F-6931-F2F7-F05BFA74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A05B-69B3-4242-97C8-2026B2AC9872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8749BA-8DEF-10EE-6006-EE7377D9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60E7C-FA30-86E1-9BFC-D4430F04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F66C8-3A6C-FB88-6D8C-DB1129B5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F3493-EDB5-A92D-E413-A093ECA8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E7AF3-B5BA-1515-B90F-73318013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67F0-4AE0-469D-B3DD-DB9A6BAA0CFB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4E5E3-4BF7-D6C8-C748-94CED93F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06AF1-0CA7-A872-DBE1-63693D11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01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27CEE-4C93-366C-B6A4-C24E93AA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93146-9C57-096F-F442-91ED1FD74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657A84-99A5-1017-E09E-9698B8D6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B98C8D-ECD1-196F-A5FF-119C1196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F6CC-7CF5-4EED-83DE-DCD680A2F78E}" type="datetime1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F21A99-5F28-8C5C-5256-7C7750F3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2941A3-9B4D-253C-A304-D7528C12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D6231-7884-DEF1-4B13-FFBC317A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562A70-AA5D-EBC2-5445-871028DC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D7E73-6D22-9189-502E-21F390EB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B4D602-CB6E-4472-02D2-B04DD8B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6A0A80-5592-9903-C555-9701E94DC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99BF5A-2C80-4683-9AD8-9A9AF3E1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626E-BB51-41B9-BC0E-8F20D9924A38}" type="datetime1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FB8F0E-A91A-0419-B0BB-4E3808DA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DF09D5-C399-E02C-E4A1-0819956E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88D65-2B33-1BDF-F7AA-A4813FC7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D5B34E-370A-BE2A-48C0-4FB39650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685CD-B03C-48E7-A437-4FAFD127C681}" type="datetime1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27D47D-DF78-573B-6A71-B8C8CA0B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655C2F-2E1F-2D12-B39D-0CC69243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93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C4B994-92D0-183B-CDB1-F6C4AA89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446D-4CAE-4F64-B3D4-649ADB6165FF}" type="datetime1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F9A9B2-0E30-40E4-8334-FABA46EB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4F6379-C10F-7384-E34F-9667EBCC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7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EBB15-C34C-0EC4-89FA-D1AE6FB7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0409A-9347-FF68-984E-E8D03A53B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D7949A-6DD8-43D4-F850-03E41BED7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D2DDE-F996-3667-90E7-3891E86D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B06B-B287-49D7-9413-EFE97901BB56}" type="datetime1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642E3E-7FCC-D055-EDE5-AFB536F7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5D854A-4F8A-4A5A-7031-9A552EB3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45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6AEA1-5493-6B83-1682-88E8A35B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2EE325-9250-3D5E-48C0-FEFBCA058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38FED3-5504-250C-69F4-B13603AE3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92D8AE-51C2-00CF-4A6B-855F9B69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18B2E-0465-4A19-B94E-4E5F91D9F353}" type="datetime1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508F1-D4F5-03A3-4CA4-B706F2D1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8A6319-428C-F69B-2608-E7A98A15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5192D-C30A-2AC0-B197-3A2A3636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EBBEF-685E-04C8-CBFB-C332683A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7E762B-CF1B-EEBE-751B-787D47165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BFD02-5120-4E69-BE4B-C0C6B686D59A}" type="datetime1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27745-DFAF-E27E-FD89-A393B55C2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3CD0C-BCB1-00CD-D396-51D79B0E5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9B43-0642-4D0F-AD74-73A75262C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29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933FEC-8D82-95FC-B40A-AF4E9EB6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070" y="2643131"/>
            <a:ext cx="3246401" cy="25757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6C9EEBB-B330-AED2-C51E-A032D9F5C73B}"/>
              </a:ext>
            </a:extLst>
          </p:cNvPr>
          <p:cNvSpPr txBox="1"/>
          <p:nvPr/>
        </p:nvSpPr>
        <p:spPr>
          <a:xfrm>
            <a:off x="2321859" y="652806"/>
            <a:ext cx="71269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0" dirty="0">
                <a:solidFill>
                  <a:schemeClr val="accent2"/>
                </a:solidFill>
                <a:effectLst/>
                <a:latin typeface="Inter"/>
              </a:rPr>
              <a:t>P8 - Déployez un modèle dans le cloud</a:t>
            </a:r>
          </a:p>
        </p:txBody>
      </p:sp>
    </p:spTree>
    <p:extLst>
      <p:ext uri="{BB962C8B-B14F-4D97-AF65-F5344CB8AC3E}">
        <p14:creationId xmlns:p14="http://schemas.microsoft.com/office/powerpoint/2010/main" val="7642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26" y="171048"/>
            <a:ext cx="10515600" cy="70167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621516"/>
                </a:solidFill>
                <a:latin typeface="Inter"/>
              </a:rPr>
              <a:t>Tunnel SSH</a:t>
            </a:r>
            <a:endParaRPr lang="fr-FR" sz="3200">
              <a:solidFill>
                <a:srgbClr val="621516"/>
              </a:solidFill>
              <a:latin typeface="Inter"/>
            </a:endParaRP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05626" y="1404457"/>
            <a:ext cx="17366" cy="504043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Google Shape;664;p64">
            <a:extLst>
              <a:ext uri="{FF2B5EF4-FFF2-40B4-BE49-F238E27FC236}">
                <a16:creationId xmlns:a16="http://schemas.microsoft.com/office/drawing/2014/main" id="{090DDC37-700E-6929-4707-4B5F63E07CDC}"/>
              </a:ext>
            </a:extLst>
          </p:cNvPr>
          <p:cNvSpPr/>
          <p:nvPr/>
        </p:nvSpPr>
        <p:spPr>
          <a:xfrm>
            <a:off x="42673" y="1078552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Google Shape;664;p64">
            <a:extLst>
              <a:ext uri="{FF2B5EF4-FFF2-40B4-BE49-F238E27FC236}">
                <a16:creationId xmlns:a16="http://schemas.microsoft.com/office/drawing/2014/main" id="{0828EE33-D836-FF2C-68DE-849F7EC3DE36}"/>
              </a:ext>
            </a:extLst>
          </p:cNvPr>
          <p:cNvSpPr/>
          <p:nvPr/>
        </p:nvSpPr>
        <p:spPr>
          <a:xfrm>
            <a:off x="60039" y="4341828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Google Shape;664;p64">
            <a:extLst>
              <a:ext uri="{FF2B5EF4-FFF2-40B4-BE49-F238E27FC236}">
                <a16:creationId xmlns:a16="http://schemas.microsoft.com/office/drawing/2014/main" id="{7F571C87-53C4-1354-E46A-02D4ADC253C0}"/>
              </a:ext>
            </a:extLst>
          </p:cNvPr>
          <p:cNvSpPr/>
          <p:nvPr/>
        </p:nvSpPr>
        <p:spPr>
          <a:xfrm>
            <a:off x="42672" y="2656694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610222-7658-B7B4-9178-A8E7CAAF1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109"/>
          <a:stretch/>
        </p:blipFill>
        <p:spPr>
          <a:xfrm>
            <a:off x="1777623" y="946116"/>
            <a:ext cx="8228113" cy="12388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60111E-D9B1-6F37-E2D5-3AD92FFAA7FE}"/>
              </a:ext>
            </a:extLst>
          </p:cNvPr>
          <p:cNvSpPr/>
          <p:nvPr/>
        </p:nvSpPr>
        <p:spPr>
          <a:xfrm>
            <a:off x="5197352" y="1987035"/>
            <a:ext cx="1589041" cy="1979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5EAE079-6AF7-020C-6486-099F07601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6"/>
          <a:stretch/>
        </p:blipFill>
        <p:spPr>
          <a:xfrm>
            <a:off x="2271247" y="2528046"/>
            <a:ext cx="7564163" cy="145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46B4C2-C438-E30F-BEC3-8DCB91816733}"/>
              </a:ext>
            </a:extLst>
          </p:cNvPr>
          <p:cNvSpPr/>
          <p:nvPr/>
        </p:nvSpPr>
        <p:spPr>
          <a:xfrm>
            <a:off x="2271247" y="3301535"/>
            <a:ext cx="7600022" cy="1961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B27FA-4CD8-F419-3235-E822024113D6}"/>
              </a:ext>
            </a:extLst>
          </p:cNvPr>
          <p:cNvSpPr/>
          <p:nvPr/>
        </p:nvSpPr>
        <p:spPr>
          <a:xfrm>
            <a:off x="2288638" y="3774886"/>
            <a:ext cx="7564163" cy="1961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E6C1BD-CFF6-65E9-FB50-7E10FF02E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6" r="9664"/>
          <a:stretch/>
        </p:blipFill>
        <p:spPr>
          <a:xfrm>
            <a:off x="3095441" y="4196318"/>
            <a:ext cx="5290304" cy="1488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2B012B-B1E4-80A7-BB27-5178DA6C4523}"/>
              </a:ext>
            </a:extLst>
          </p:cNvPr>
          <p:cNvSpPr/>
          <p:nvPr/>
        </p:nvSpPr>
        <p:spPr>
          <a:xfrm>
            <a:off x="3509678" y="5382515"/>
            <a:ext cx="4800609" cy="2930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Google Shape;664;p64">
            <a:extLst>
              <a:ext uri="{FF2B5EF4-FFF2-40B4-BE49-F238E27FC236}">
                <a16:creationId xmlns:a16="http://schemas.microsoft.com/office/drawing/2014/main" id="{3483A86F-22B4-5D6F-BD21-9D915764C472}"/>
              </a:ext>
            </a:extLst>
          </p:cNvPr>
          <p:cNvSpPr/>
          <p:nvPr/>
        </p:nvSpPr>
        <p:spPr>
          <a:xfrm>
            <a:off x="60501" y="5919970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2783A58-DE92-194C-B85F-9DD9C1EC9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983" y="5900800"/>
            <a:ext cx="5761219" cy="77730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1E665-201E-88BA-9EA5-BE77B54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6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26" y="171048"/>
            <a:ext cx="10515600" cy="70167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621516"/>
                </a:solidFill>
                <a:latin typeface="Inter"/>
              </a:rPr>
              <a:t>Foxy Proxy</a:t>
            </a:r>
            <a:endParaRPr lang="fr-FR" sz="3200">
              <a:solidFill>
                <a:srgbClr val="621516"/>
              </a:solidFill>
              <a:latin typeface="Inter"/>
            </a:endParaRP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05626" y="1404457"/>
            <a:ext cx="17366" cy="504043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Google Shape;664;p64">
            <a:extLst>
              <a:ext uri="{FF2B5EF4-FFF2-40B4-BE49-F238E27FC236}">
                <a16:creationId xmlns:a16="http://schemas.microsoft.com/office/drawing/2014/main" id="{090DDC37-700E-6929-4707-4B5F63E07CDC}"/>
              </a:ext>
            </a:extLst>
          </p:cNvPr>
          <p:cNvSpPr/>
          <p:nvPr/>
        </p:nvSpPr>
        <p:spPr>
          <a:xfrm>
            <a:off x="42673" y="1078552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0111E-D9B1-6F37-E2D5-3AD92FFAA7FE}"/>
              </a:ext>
            </a:extLst>
          </p:cNvPr>
          <p:cNvSpPr/>
          <p:nvPr/>
        </p:nvSpPr>
        <p:spPr>
          <a:xfrm>
            <a:off x="4410635" y="2106025"/>
            <a:ext cx="1589041" cy="1979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2DD5A1-2179-6F9E-3E49-85C6789F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8" y="1404457"/>
            <a:ext cx="9152413" cy="47324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15B57F8-25BB-CFD0-73B9-8598218F8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8" t="8414"/>
          <a:stretch/>
        </p:blipFill>
        <p:spPr>
          <a:xfrm>
            <a:off x="9197058" y="170444"/>
            <a:ext cx="2789316" cy="158433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80F9BC-7716-A798-E01B-0803A1F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4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52" y="254152"/>
            <a:ext cx="10515600" cy="701675"/>
          </a:xfrm>
        </p:spPr>
        <p:txBody>
          <a:bodyPr>
            <a:normAutofit/>
          </a:bodyPr>
          <a:lstStyle/>
          <a:p>
            <a:r>
              <a:rPr lang="fr-FR" sz="2400">
                <a:solidFill>
                  <a:srgbClr val="621516"/>
                </a:solidFill>
                <a:latin typeface="Inter"/>
              </a:rPr>
              <a:t>AWS IAM </a:t>
            </a:r>
            <a:r>
              <a:rPr lang="fr-FR" sz="1800" i="1">
                <a:solidFill>
                  <a:srgbClr val="621516"/>
                </a:solidFill>
                <a:latin typeface="Inter"/>
              </a:rPr>
              <a:t>(</a:t>
            </a:r>
            <a:r>
              <a:rPr lang="en-US" sz="1800" i="1">
                <a:solidFill>
                  <a:srgbClr val="621516"/>
                </a:solidFill>
                <a:latin typeface="Inter"/>
              </a:rPr>
              <a:t>Amazon Web Services Identity and Access Management)</a:t>
            </a:r>
            <a:endParaRPr lang="fr-FR" sz="2400" i="1">
              <a:solidFill>
                <a:srgbClr val="621516"/>
              </a:solidFill>
              <a:latin typeface="Inter"/>
            </a:endParaRP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292098" y="0"/>
            <a:ext cx="0" cy="6284259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48B41342-13ED-12C2-A48C-1873F910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6" y="955827"/>
            <a:ext cx="3853882" cy="22161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9E20EC-A608-690E-8785-0FEF552D9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10" b="21969"/>
          <a:stretch/>
        </p:blipFill>
        <p:spPr>
          <a:xfrm>
            <a:off x="727082" y="4468803"/>
            <a:ext cx="5494496" cy="9279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1036BE-9A14-A3A5-1548-68AA3475CB81}"/>
              </a:ext>
            </a:extLst>
          </p:cNvPr>
          <p:cNvSpPr txBox="1"/>
          <p:nvPr/>
        </p:nvSpPr>
        <p:spPr>
          <a:xfrm>
            <a:off x="603952" y="3558777"/>
            <a:ext cx="1909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>
                <a:solidFill>
                  <a:srgbClr val="621516"/>
                </a:solidFill>
                <a:latin typeface="Inter"/>
              </a:rPr>
              <a:t>JupyterHub</a:t>
            </a:r>
            <a:endParaRPr lang="fr-FR" sz="280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5301DC-D0FA-0881-BE57-8026E904F1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18"/>
          <a:stretch/>
        </p:blipFill>
        <p:spPr>
          <a:xfrm>
            <a:off x="6989154" y="4401671"/>
            <a:ext cx="4130398" cy="179680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767B82B-4DE6-C0DC-134E-AAE103BCDC69}"/>
              </a:ext>
            </a:extLst>
          </p:cNvPr>
          <p:cNvSpPr txBox="1"/>
          <p:nvPr/>
        </p:nvSpPr>
        <p:spPr>
          <a:xfrm>
            <a:off x="5171694" y="16059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2"/>
                </a:solidFill>
              </a:rPr>
              <a:t>Permet de créer et de gérer des utilisateurs, des groupes et des rôles et de définir les autorisations d'accès pour ces entités.</a:t>
            </a:r>
          </a:p>
        </p:txBody>
      </p:sp>
      <p:sp>
        <p:nvSpPr>
          <p:cNvPr id="14" name="Google Shape;664;p64">
            <a:extLst>
              <a:ext uri="{FF2B5EF4-FFF2-40B4-BE49-F238E27FC236}">
                <a16:creationId xmlns:a16="http://schemas.microsoft.com/office/drawing/2014/main" id="{AC45BA59-7BBD-211E-16DB-56C1017A3C58}"/>
              </a:ext>
            </a:extLst>
          </p:cNvPr>
          <p:cNvSpPr/>
          <p:nvPr/>
        </p:nvSpPr>
        <p:spPr>
          <a:xfrm>
            <a:off x="127558" y="518083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Google Shape;664;p64">
            <a:extLst>
              <a:ext uri="{FF2B5EF4-FFF2-40B4-BE49-F238E27FC236}">
                <a16:creationId xmlns:a16="http://schemas.microsoft.com/office/drawing/2014/main" id="{BEA9989F-00B7-B832-48E8-93C9982DFF00}"/>
              </a:ext>
            </a:extLst>
          </p:cNvPr>
          <p:cNvSpPr/>
          <p:nvPr/>
        </p:nvSpPr>
        <p:spPr>
          <a:xfrm>
            <a:off x="127557" y="3657435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37EA354-0E97-C509-5E93-596F17EAFD55}"/>
              </a:ext>
            </a:extLst>
          </p:cNvPr>
          <p:cNvSpPr txBox="1"/>
          <p:nvPr/>
        </p:nvSpPr>
        <p:spPr>
          <a:xfrm>
            <a:off x="727082" y="5783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accent2"/>
                </a:solidFill>
              </a:rPr>
              <a:t>Fichiers enregistrés dans le bucket S3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0D55A2-6101-2538-E686-B51CD640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0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8" y="330199"/>
            <a:ext cx="10515600" cy="701675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621516"/>
                </a:solidFill>
                <a:latin typeface="Inter"/>
              </a:rPr>
              <a:t>Traitement des images</a:t>
            </a: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0" y="3485677"/>
            <a:ext cx="11456894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577784" y="3336647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06B2FB5C-5158-F0AE-57C0-3C2534BC01E5}"/>
              </a:ext>
            </a:extLst>
          </p:cNvPr>
          <p:cNvSpPr/>
          <p:nvPr/>
        </p:nvSpPr>
        <p:spPr>
          <a:xfrm>
            <a:off x="3709805" y="3315953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Google Shape;664;p64">
            <a:extLst>
              <a:ext uri="{FF2B5EF4-FFF2-40B4-BE49-F238E27FC236}">
                <a16:creationId xmlns:a16="http://schemas.microsoft.com/office/drawing/2014/main" id="{437125F8-1B1A-4EF4-67A7-1BD1FCE0B0B3}"/>
              </a:ext>
            </a:extLst>
          </p:cNvPr>
          <p:cNvSpPr/>
          <p:nvPr/>
        </p:nvSpPr>
        <p:spPr>
          <a:xfrm>
            <a:off x="7073155" y="3308574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Google Shape;664;p64">
            <a:extLst>
              <a:ext uri="{FF2B5EF4-FFF2-40B4-BE49-F238E27FC236}">
                <a16:creationId xmlns:a16="http://schemas.microsoft.com/office/drawing/2014/main" id="{AAB4BF34-2F98-DEA4-1B46-AD42CD4A3524}"/>
              </a:ext>
            </a:extLst>
          </p:cNvPr>
          <p:cNvSpPr/>
          <p:nvPr/>
        </p:nvSpPr>
        <p:spPr>
          <a:xfrm>
            <a:off x="10851568" y="3317539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1FF46D-3224-8C31-BB3A-4CE5B681BB02}"/>
              </a:ext>
            </a:extLst>
          </p:cNvPr>
          <p:cNvSpPr txBox="1"/>
          <p:nvPr/>
        </p:nvSpPr>
        <p:spPr>
          <a:xfrm>
            <a:off x="539066" y="1495494"/>
            <a:ext cx="1577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chemeClr val="accent2"/>
                </a:solidFill>
              </a:rPr>
              <a:t>MobileNetV2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70B99B-777A-8EB4-C506-F3BA7EED746A}"/>
              </a:ext>
            </a:extLst>
          </p:cNvPr>
          <p:cNvSpPr txBox="1"/>
          <p:nvPr/>
        </p:nvSpPr>
        <p:spPr>
          <a:xfrm>
            <a:off x="539066" y="1870671"/>
            <a:ext cx="38273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/>
              <a:t>Modèle modifié afin d’obtenir l’avant-dernière couche qui permet d’obtenir un vecteur des features des images réduits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56A5DD-2A95-D0FA-8F08-2A6BA46E76B6}"/>
              </a:ext>
            </a:extLst>
          </p:cNvPr>
          <p:cNvSpPr txBox="1"/>
          <p:nvPr/>
        </p:nvSpPr>
        <p:spPr>
          <a:xfrm>
            <a:off x="2735365" y="3725131"/>
            <a:ext cx="258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chemeClr val="accent2"/>
                </a:solidFill>
              </a:rPr>
              <a:t>Importation des images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5E4A043-E507-9701-1CC3-F9C5E37D32BB}"/>
              </a:ext>
            </a:extLst>
          </p:cNvPr>
          <p:cNvSpPr txBox="1"/>
          <p:nvPr/>
        </p:nvSpPr>
        <p:spPr>
          <a:xfrm>
            <a:off x="1230784" y="4177736"/>
            <a:ext cx="3906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/>
              <a:t>La fonction </a:t>
            </a:r>
            <a:r>
              <a:rPr lang="fr-FR" b="1" i="1"/>
              <a:t>featurize_udf </a:t>
            </a:r>
            <a:r>
              <a:rPr lang="fr-FR" i="1"/>
              <a:t>est une fonction utilisateur scalaire (Scalar UDF) qui va extraire les vecteurs et les afficher sous forme de colonne Spark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63AEB3-F6E4-B648-018A-05CBC87E05D2}"/>
              </a:ext>
            </a:extLst>
          </p:cNvPr>
          <p:cNvSpPr txBox="1"/>
          <p:nvPr/>
        </p:nvSpPr>
        <p:spPr>
          <a:xfrm>
            <a:off x="5954897" y="1522672"/>
            <a:ext cx="2447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>
                <a:solidFill>
                  <a:schemeClr val="accent2"/>
                </a:solidFill>
              </a:rPr>
              <a:t>Normalisation et ACP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3B206EC-D7BC-5BE2-320B-B981FCA4D440}"/>
              </a:ext>
            </a:extLst>
          </p:cNvPr>
          <p:cNvSpPr txBox="1"/>
          <p:nvPr/>
        </p:nvSpPr>
        <p:spPr>
          <a:xfrm>
            <a:off x="6096000" y="1870289"/>
            <a:ext cx="4347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/>
              <a:t>Application d’un StandardScaler</a:t>
            </a:r>
          </a:p>
          <a:p>
            <a:r>
              <a:rPr lang="fr-FR" i="1"/>
              <a:t>Eboulis des valeurs propres pour conserver 99% de la variance expliquée</a:t>
            </a:r>
          </a:p>
          <a:p>
            <a:endParaRPr lang="fr-FR" i="1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5D298A8-1EC6-D6B8-96FF-24C54F89C868}"/>
              </a:ext>
            </a:extLst>
          </p:cNvPr>
          <p:cNvSpPr txBox="1"/>
          <p:nvPr/>
        </p:nvSpPr>
        <p:spPr>
          <a:xfrm>
            <a:off x="5137520" y="3753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b="1">
                <a:solidFill>
                  <a:schemeClr val="accent2"/>
                </a:solidFill>
              </a:rPr>
              <a:t>Enregistrement dans le bucket S3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125D5C3-19DC-A578-B2DB-D0B8C96E5C5B}"/>
              </a:ext>
            </a:extLst>
          </p:cNvPr>
          <p:cNvSpPr txBox="1"/>
          <p:nvPr/>
        </p:nvSpPr>
        <p:spPr>
          <a:xfrm>
            <a:off x="6421905" y="4177736"/>
            <a:ext cx="4811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/>
              <a:t>Les features sont enregistrées au format </a:t>
            </a:r>
            <a:r>
              <a:rPr lang="fr-FR" b="1" i="1"/>
              <a:t>.parquet </a:t>
            </a:r>
            <a:r>
              <a:rPr lang="fr-FR" i="1"/>
              <a:t>et </a:t>
            </a:r>
            <a:r>
              <a:rPr lang="fr-FR" b="1" i="1"/>
              <a:t>.csv</a:t>
            </a:r>
            <a:endParaRPr lang="fr-FR" i="1"/>
          </a:p>
          <a:p>
            <a:pPr algn="r"/>
            <a:endParaRPr lang="fr-FR" i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5E59E-4DF6-03A2-C65D-D91BFAEF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0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07" y="149006"/>
            <a:ext cx="10515600" cy="701675"/>
          </a:xfrm>
        </p:spPr>
        <p:txBody>
          <a:bodyPr/>
          <a:lstStyle/>
          <a:p>
            <a:r>
              <a:rPr lang="fr-FR">
                <a:solidFill>
                  <a:srgbClr val="621516"/>
                </a:solidFill>
                <a:latin typeface="Inter"/>
              </a:rPr>
              <a:t>Script PySpark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0C560-1862-58CB-02EA-E3E5E906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5" y="5070529"/>
            <a:ext cx="3106271" cy="43369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>
                <a:solidFill>
                  <a:srgbClr val="621516"/>
                </a:solidFill>
              </a:rPr>
              <a:t>Démonstration en ligne</a:t>
            </a: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448607" y="932329"/>
            <a:ext cx="51653" cy="507499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311224" y="1780823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06B2FB5C-5158-F0AE-57C0-3C2534BC01E5}"/>
              </a:ext>
            </a:extLst>
          </p:cNvPr>
          <p:cNvSpPr/>
          <p:nvPr/>
        </p:nvSpPr>
        <p:spPr>
          <a:xfrm>
            <a:off x="337307" y="5124424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28" name="Picture 4" descr="What is PySpark and Why Should I Use It? - The Left Join">
            <a:extLst>
              <a:ext uri="{FF2B5EF4-FFF2-40B4-BE49-F238E27FC236}">
                <a16:creationId xmlns:a16="http://schemas.microsoft.com/office/drawing/2014/main" id="{25C767C3-9DF9-20A1-1F67-428EDD3E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93" y="1105333"/>
            <a:ext cx="3576410" cy="20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D2A0B42-FD9A-935B-C385-F7E7CC0C1419}"/>
              </a:ext>
            </a:extLst>
          </p:cNvPr>
          <p:cNvSpPr txBox="1"/>
          <p:nvPr/>
        </p:nvSpPr>
        <p:spPr>
          <a:xfrm>
            <a:off x="5002336" y="1414225"/>
            <a:ext cx="609600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accent2"/>
                </a:solidFill>
              </a:rPr>
              <a:t>Pyspark est un module Python qui permet d'utiliser l'API Spark pour le </a:t>
            </a:r>
            <a:r>
              <a:rPr lang="fr-FR" sz="2000" b="1">
                <a:solidFill>
                  <a:schemeClr val="accent2"/>
                </a:solidFill>
              </a:rPr>
              <a:t>traitement de données massives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accent2"/>
                </a:solidFill>
              </a:rPr>
              <a:t>Ecrire des programmes en Python pour </a:t>
            </a:r>
            <a:r>
              <a:rPr lang="fr-FR" sz="2000" b="1">
                <a:solidFill>
                  <a:schemeClr val="accent2"/>
                </a:solidFill>
              </a:rPr>
              <a:t>manipuler</a:t>
            </a:r>
            <a:r>
              <a:rPr lang="fr-FR" sz="2000">
                <a:solidFill>
                  <a:schemeClr val="accent2"/>
                </a:solidFill>
              </a:rPr>
              <a:t> et </a:t>
            </a:r>
            <a:r>
              <a:rPr lang="fr-FR" sz="2000" b="1">
                <a:solidFill>
                  <a:schemeClr val="accent2"/>
                </a:solidFill>
              </a:rPr>
              <a:t>analyser</a:t>
            </a:r>
            <a:r>
              <a:rPr lang="fr-FR" sz="2000">
                <a:solidFill>
                  <a:schemeClr val="accent2"/>
                </a:solidFill>
              </a:rPr>
              <a:t> des données à grande échelle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>
                <a:solidFill>
                  <a:schemeClr val="accent2"/>
                </a:solidFill>
              </a:rPr>
              <a:t>Possibilité d'utiliser des bibliothèques Python telles que </a:t>
            </a:r>
            <a:r>
              <a:rPr lang="fr-FR" sz="2000" b="1">
                <a:solidFill>
                  <a:schemeClr val="accent2"/>
                </a:solidFill>
              </a:rPr>
              <a:t>pandas</a:t>
            </a:r>
            <a:r>
              <a:rPr lang="fr-FR" sz="2000">
                <a:solidFill>
                  <a:schemeClr val="accent2"/>
                </a:solidFill>
              </a:rPr>
              <a:t> et </a:t>
            </a:r>
            <a:r>
              <a:rPr lang="fr-FR" sz="2000" b="1">
                <a:solidFill>
                  <a:schemeClr val="accent2"/>
                </a:solidFill>
              </a:rPr>
              <a:t>numpy</a:t>
            </a:r>
            <a:r>
              <a:rPr lang="fr-FR" sz="2000">
                <a:solidFill>
                  <a:schemeClr val="accent2"/>
                </a:solidFill>
              </a:rPr>
              <a:t> avec les fonctionnalités de </a:t>
            </a:r>
            <a:r>
              <a:rPr lang="fr-FR" sz="2000" b="1">
                <a:solidFill>
                  <a:schemeClr val="accent2"/>
                </a:solidFill>
              </a:rPr>
              <a:t>Spark</a:t>
            </a:r>
            <a:r>
              <a:rPr lang="fr-FR" sz="200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7" name="Google Shape;660;p64">
            <a:extLst>
              <a:ext uri="{FF2B5EF4-FFF2-40B4-BE49-F238E27FC236}">
                <a16:creationId xmlns:a16="http://schemas.microsoft.com/office/drawing/2014/main" id="{3F79A274-A895-8B84-9A3B-B1FB639EE2EA}"/>
              </a:ext>
            </a:extLst>
          </p:cNvPr>
          <p:cNvCxnSpPr>
            <a:cxnSpLocks/>
          </p:cNvCxnSpPr>
          <p:nvPr/>
        </p:nvCxnSpPr>
        <p:spPr>
          <a:xfrm flipV="1">
            <a:off x="11752524" y="1165286"/>
            <a:ext cx="0" cy="5692714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17A8F7E-84A6-885B-597A-73E71DE3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62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07" y="149006"/>
            <a:ext cx="10515600" cy="701675"/>
          </a:xfrm>
        </p:spPr>
        <p:txBody>
          <a:bodyPr/>
          <a:lstStyle/>
          <a:p>
            <a:r>
              <a:rPr lang="fr-FR">
                <a:solidFill>
                  <a:srgbClr val="621516"/>
                </a:solidFill>
                <a:latin typeface="Inter"/>
              </a:rPr>
              <a:t>RGPD</a:t>
            </a: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285654" y="0"/>
            <a:ext cx="7238" cy="5080558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121485" y="1165286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2A0B42-FD9A-935B-C385-F7E7CC0C1419}"/>
              </a:ext>
            </a:extLst>
          </p:cNvPr>
          <p:cNvSpPr txBox="1"/>
          <p:nvPr/>
        </p:nvSpPr>
        <p:spPr>
          <a:xfrm>
            <a:off x="748180" y="36638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621516"/>
                </a:solidFill>
              </a:rPr>
              <a:t>Paires de clés d’authentification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621516"/>
                </a:solidFill>
              </a:rPr>
              <a:t>Tunnel SSH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621516"/>
                </a:solidFill>
              </a:rPr>
              <a:t>Serveurs situés sur le territoire européen </a:t>
            </a:r>
          </a:p>
        </p:txBody>
      </p:sp>
      <p:pic>
        <p:nvPicPr>
          <p:cNvPr id="1026" name="Picture 2" descr="AWS IAM Exploitation - Security Risk Advisors">
            <a:extLst>
              <a:ext uri="{FF2B5EF4-FFF2-40B4-BE49-F238E27FC236}">
                <a16:creationId xmlns:a16="http://schemas.microsoft.com/office/drawing/2014/main" id="{5A3B085C-441E-B6F1-BB78-3AE490BC9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4" r="32260" b="2744"/>
          <a:stretch/>
        </p:blipFill>
        <p:spPr bwMode="auto">
          <a:xfrm>
            <a:off x="1450622" y="716105"/>
            <a:ext cx="1082085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mazon S3 Online Storage">
            <a:extLst>
              <a:ext uri="{FF2B5EF4-FFF2-40B4-BE49-F238E27FC236}">
                <a16:creationId xmlns:a16="http://schemas.microsoft.com/office/drawing/2014/main" id="{9AB7D889-7A5F-20A3-2CD9-7CBAE5F1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708" y="976573"/>
            <a:ext cx="1789528" cy="134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C2 : Comment crée une instance sur AWS - SysReseau.net">
            <a:extLst>
              <a:ext uri="{FF2B5EF4-FFF2-40B4-BE49-F238E27FC236}">
                <a16:creationId xmlns:a16="http://schemas.microsoft.com/office/drawing/2014/main" id="{990A3172-5C7A-E3EB-03E4-D3B725D9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185" y="683949"/>
            <a:ext cx="1510098" cy="16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MR : Instancier son cluster Hadoop simplement - Publicis Sapient  Engineering - Engineering Done Right">
            <a:extLst>
              <a:ext uri="{FF2B5EF4-FFF2-40B4-BE49-F238E27FC236}">
                <a16:creationId xmlns:a16="http://schemas.microsoft.com/office/drawing/2014/main" id="{544D3C98-34FC-257E-94F7-3760EAD3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89" y="853379"/>
            <a:ext cx="1213395" cy="1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oogle Shape;660;p64">
            <a:extLst>
              <a:ext uri="{FF2B5EF4-FFF2-40B4-BE49-F238E27FC236}">
                <a16:creationId xmlns:a16="http://schemas.microsoft.com/office/drawing/2014/main" id="{6524A970-825C-25A1-24C6-D92BD7182F54}"/>
              </a:ext>
            </a:extLst>
          </p:cNvPr>
          <p:cNvCxnSpPr>
            <a:cxnSpLocks/>
          </p:cNvCxnSpPr>
          <p:nvPr/>
        </p:nvCxnSpPr>
        <p:spPr>
          <a:xfrm flipV="1">
            <a:off x="11752524" y="1165286"/>
            <a:ext cx="0" cy="5692714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06B2FB5C-5158-F0AE-57C0-3C2534BC01E5}"/>
              </a:ext>
            </a:extLst>
          </p:cNvPr>
          <p:cNvSpPr/>
          <p:nvPr/>
        </p:nvSpPr>
        <p:spPr>
          <a:xfrm>
            <a:off x="113570" y="3679590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A6CC34-9F19-9B71-3C0A-B065082F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8" y="139231"/>
            <a:ext cx="10515600" cy="701675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rgbClr val="621516"/>
                </a:solidFill>
                <a:latin typeface="Inter"/>
              </a:rPr>
              <a:t>Conclusion</a:t>
            </a: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5569638" y="-26894"/>
            <a:ext cx="15049" cy="5118847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5412771" y="1135816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06B2FB5C-5158-F0AE-57C0-3C2534BC01E5}"/>
              </a:ext>
            </a:extLst>
          </p:cNvPr>
          <p:cNvSpPr/>
          <p:nvPr/>
        </p:nvSpPr>
        <p:spPr>
          <a:xfrm>
            <a:off x="5412770" y="2408817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Google Shape;664;p64">
            <a:extLst>
              <a:ext uri="{FF2B5EF4-FFF2-40B4-BE49-F238E27FC236}">
                <a16:creationId xmlns:a16="http://schemas.microsoft.com/office/drawing/2014/main" id="{437125F8-1B1A-4EF4-67A7-1BD1FCE0B0B3}"/>
              </a:ext>
            </a:extLst>
          </p:cNvPr>
          <p:cNvSpPr/>
          <p:nvPr/>
        </p:nvSpPr>
        <p:spPr>
          <a:xfrm>
            <a:off x="5420668" y="3534761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Google Shape;664;p64">
            <a:extLst>
              <a:ext uri="{FF2B5EF4-FFF2-40B4-BE49-F238E27FC236}">
                <a16:creationId xmlns:a16="http://schemas.microsoft.com/office/drawing/2014/main" id="{AAB4BF34-2F98-DEA4-1B46-AD42CD4A3524}"/>
              </a:ext>
            </a:extLst>
          </p:cNvPr>
          <p:cNvSpPr/>
          <p:nvPr/>
        </p:nvSpPr>
        <p:spPr>
          <a:xfrm>
            <a:off x="5420668" y="4321353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oogle Shape;664;p64">
            <a:extLst>
              <a:ext uri="{FF2B5EF4-FFF2-40B4-BE49-F238E27FC236}">
                <a16:creationId xmlns:a16="http://schemas.microsoft.com/office/drawing/2014/main" id="{DD4A1D37-8606-5F66-4731-7391D5B8DFCA}"/>
              </a:ext>
            </a:extLst>
          </p:cNvPr>
          <p:cNvSpPr/>
          <p:nvPr/>
        </p:nvSpPr>
        <p:spPr>
          <a:xfrm>
            <a:off x="5421736" y="1788002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B2C91F-0FDA-31DD-D7B1-5E190B25F649}"/>
              </a:ext>
            </a:extLst>
          </p:cNvPr>
          <p:cNvSpPr txBox="1"/>
          <p:nvPr/>
        </p:nvSpPr>
        <p:spPr>
          <a:xfrm>
            <a:off x="1194570" y="1135152"/>
            <a:ext cx="4081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800" b="0" i="0">
                <a:solidFill>
                  <a:srgbClr val="271A38"/>
                </a:solidFill>
                <a:effectLst/>
                <a:latin typeface="Inter"/>
              </a:rPr>
              <a:t>Création de l’environnement simplifié avec les solutions AWS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C5D7D0-B034-9ED8-A9C8-68031FF88DB5}"/>
              </a:ext>
            </a:extLst>
          </p:cNvPr>
          <p:cNvSpPr txBox="1"/>
          <p:nvPr/>
        </p:nvSpPr>
        <p:spPr>
          <a:xfrm>
            <a:off x="885977" y="2174719"/>
            <a:ext cx="4500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800">
                <a:solidFill>
                  <a:srgbClr val="271A38"/>
                </a:solidFill>
                <a:latin typeface="Inter"/>
              </a:rPr>
              <a:t>EC2 permet de gérer le passage à l’échelle du volume des données en allouant plus de ressources en fonction des besoins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65C607-BFFC-B096-289F-588D03018924}"/>
              </a:ext>
            </a:extLst>
          </p:cNvPr>
          <p:cNvSpPr txBox="1"/>
          <p:nvPr/>
        </p:nvSpPr>
        <p:spPr>
          <a:xfrm>
            <a:off x="1703295" y="3500250"/>
            <a:ext cx="368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800">
                <a:solidFill>
                  <a:srgbClr val="271A38"/>
                </a:solidFill>
                <a:latin typeface="Inter"/>
              </a:rPr>
              <a:t>Gestion des droits d’accès avec IAM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1814638-DBF9-46A8-3106-4250209F598E}"/>
              </a:ext>
            </a:extLst>
          </p:cNvPr>
          <p:cNvSpPr txBox="1"/>
          <p:nvPr/>
        </p:nvSpPr>
        <p:spPr>
          <a:xfrm>
            <a:off x="3806684" y="5641678"/>
            <a:ext cx="3683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FR" sz="1800" b="1">
                <a:solidFill>
                  <a:srgbClr val="271A38"/>
                </a:solidFill>
                <a:latin typeface="Inter"/>
              </a:rPr>
              <a:t>FLEXIBLE ET ECONOMIQUE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A06EBF1-6561-AF3D-09E4-B7A58FA7DC96}"/>
              </a:ext>
            </a:extLst>
          </p:cNvPr>
          <p:cNvSpPr txBox="1"/>
          <p:nvPr/>
        </p:nvSpPr>
        <p:spPr>
          <a:xfrm>
            <a:off x="5985983" y="16277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>
                <a:solidFill>
                  <a:srgbClr val="271A38"/>
                </a:solidFill>
                <a:latin typeface="Inter"/>
              </a:rPr>
              <a:t>Problème de compatibilité entre certaines librairies</a:t>
            </a:r>
          </a:p>
          <a:p>
            <a:pPr marL="0" indent="0" algn="l">
              <a:buNone/>
            </a:pPr>
            <a:r>
              <a:rPr lang="fr-FR">
                <a:solidFill>
                  <a:srgbClr val="271A38"/>
                </a:solidFill>
                <a:latin typeface="Inter"/>
              </a:rPr>
              <a:t>lors de la création du cluster.</a:t>
            </a:r>
            <a:endParaRPr lang="fr-FR" sz="1800">
              <a:solidFill>
                <a:srgbClr val="271A38"/>
              </a:solidFill>
              <a:latin typeface="Inter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FB8ADD3-4B66-00BE-B98C-7FCC8F99E91B}"/>
              </a:ext>
            </a:extLst>
          </p:cNvPr>
          <p:cNvSpPr txBox="1"/>
          <p:nvPr/>
        </p:nvSpPr>
        <p:spPr>
          <a:xfrm>
            <a:off x="1758945" y="4236938"/>
            <a:ext cx="3572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800">
                <a:solidFill>
                  <a:srgbClr val="271A38"/>
                </a:solidFill>
                <a:latin typeface="Inter"/>
              </a:rPr>
              <a:t>Gestion des pannes par les ingénieurs Amazon</a:t>
            </a:r>
          </a:p>
        </p:txBody>
      </p:sp>
      <p:sp>
        <p:nvSpPr>
          <p:cNvPr id="24" name="Google Shape;664;p64">
            <a:extLst>
              <a:ext uri="{FF2B5EF4-FFF2-40B4-BE49-F238E27FC236}">
                <a16:creationId xmlns:a16="http://schemas.microsoft.com/office/drawing/2014/main" id="{9A4F0D10-261F-2D15-5E3D-6507B2B4AE66}"/>
              </a:ext>
            </a:extLst>
          </p:cNvPr>
          <p:cNvSpPr/>
          <p:nvPr/>
        </p:nvSpPr>
        <p:spPr>
          <a:xfrm>
            <a:off x="5420865" y="2971789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676F31-BF79-263F-3DC9-70920C98CDD3}"/>
              </a:ext>
            </a:extLst>
          </p:cNvPr>
          <p:cNvSpPr txBox="1"/>
          <p:nvPr/>
        </p:nvSpPr>
        <p:spPr>
          <a:xfrm>
            <a:off x="5985983" y="27615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>
                <a:solidFill>
                  <a:srgbClr val="271A38"/>
                </a:solidFill>
                <a:latin typeface="Inter"/>
              </a:rPr>
              <a:t>Déterminer en amont le format optimal de l’image afin de réduire les coûts de production mais aussi conserver une qualité de classificaiton optimale. (voir annexe)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D46C1A-EB84-77D7-62A7-F8572B1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6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23E4693F-463A-3A55-86C6-92E0B22C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" y="1346704"/>
            <a:ext cx="5957622" cy="45051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D243F8-1C92-22D0-C556-9E48F011B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6"/>
          <a:stretch/>
        </p:blipFill>
        <p:spPr>
          <a:xfrm>
            <a:off x="6073077" y="1550893"/>
            <a:ext cx="6010421" cy="44249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8" y="330199"/>
            <a:ext cx="10515600" cy="701675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621516"/>
                </a:solidFill>
                <a:latin typeface="Inter"/>
              </a:rPr>
              <a:t>Annexe : ACP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7BAF82-B185-D22C-401C-52EB77F7997E}"/>
              </a:ext>
            </a:extLst>
          </p:cNvPr>
          <p:cNvSpPr txBox="1"/>
          <p:nvPr/>
        </p:nvSpPr>
        <p:spPr>
          <a:xfrm>
            <a:off x="1103075" y="5786509"/>
            <a:ext cx="444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621516"/>
                </a:solidFill>
                <a:latin typeface="Inter"/>
              </a:rPr>
              <a:t>110  240                                                    723</a:t>
            </a:r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48E4570-4C51-3D2A-5FEB-DFD1BF3E767D}"/>
              </a:ext>
            </a:extLst>
          </p:cNvPr>
          <p:cNvSpPr txBox="1"/>
          <p:nvPr/>
        </p:nvSpPr>
        <p:spPr>
          <a:xfrm>
            <a:off x="6793531" y="5786509"/>
            <a:ext cx="4815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621516"/>
                </a:solidFill>
                <a:latin typeface="Inter"/>
              </a:rPr>
              <a:t>          </a:t>
            </a:r>
            <a:r>
              <a:rPr lang="fr-FR">
                <a:solidFill>
                  <a:srgbClr val="621516"/>
                </a:solidFill>
                <a:latin typeface="Inter"/>
              </a:rPr>
              <a:t>106</a:t>
            </a:r>
            <a:r>
              <a:rPr lang="fr-FR" sz="1800">
                <a:solidFill>
                  <a:srgbClr val="621516"/>
                </a:solidFill>
                <a:latin typeface="Inter"/>
              </a:rPr>
              <a:t>        233			       767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9B098A-616E-03C0-6F4C-1642ED95490F}"/>
              </a:ext>
            </a:extLst>
          </p:cNvPr>
          <p:cNvSpPr txBox="1"/>
          <p:nvPr/>
        </p:nvSpPr>
        <p:spPr>
          <a:xfrm>
            <a:off x="2137508" y="1066852"/>
            <a:ext cx="2836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>
                <a:solidFill>
                  <a:srgbClr val="271A38"/>
                </a:solidFill>
                <a:latin typeface="Inter"/>
              </a:rPr>
              <a:t>Format image : 100 x 100</a:t>
            </a:r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7077B90-FCB3-FA93-6775-07375E0AE771}"/>
              </a:ext>
            </a:extLst>
          </p:cNvPr>
          <p:cNvSpPr txBox="1"/>
          <p:nvPr/>
        </p:nvSpPr>
        <p:spPr>
          <a:xfrm>
            <a:off x="7942730" y="1066852"/>
            <a:ext cx="268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>
                <a:solidFill>
                  <a:srgbClr val="271A38"/>
                </a:solidFill>
                <a:latin typeface="Inter"/>
              </a:rPr>
              <a:t>Format original : 320 x 260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FFC818-E43D-6940-EFE7-837053F3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53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8" y="330199"/>
            <a:ext cx="10515600" cy="701675"/>
          </a:xfrm>
        </p:spPr>
        <p:txBody>
          <a:bodyPr/>
          <a:lstStyle/>
          <a:p>
            <a:r>
              <a:rPr lang="fr-FR" dirty="0">
                <a:solidFill>
                  <a:srgbClr val="621516"/>
                </a:solidFill>
                <a:latin typeface="Inter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0C560-1862-58CB-02EA-E3E5E906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165"/>
            <a:ext cx="10515600" cy="42887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0" i="0" dirty="0">
                <a:solidFill>
                  <a:srgbClr val="271A38"/>
                </a:solidFill>
                <a:effectLst/>
                <a:latin typeface="Inter"/>
              </a:rPr>
              <a:t>Mission et données</a:t>
            </a:r>
          </a:p>
          <a:p>
            <a:pPr marL="0" indent="0" algn="l">
              <a:buNone/>
            </a:pPr>
            <a:r>
              <a:rPr lang="fr-FR" sz="2400" b="0" i="0" dirty="0">
                <a:solidFill>
                  <a:srgbClr val="271A38"/>
                </a:solidFill>
                <a:effectLst/>
                <a:latin typeface="Inter"/>
              </a:rPr>
              <a:t>Environnement Big Data</a:t>
            </a:r>
          </a:p>
          <a:p>
            <a:pPr marL="0" indent="0" algn="l">
              <a:buNone/>
            </a:pPr>
            <a:r>
              <a:rPr lang="fr-FR" sz="2400" b="0" i="0" dirty="0">
                <a:solidFill>
                  <a:srgbClr val="271A38"/>
                </a:solidFill>
                <a:effectLst/>
                <a:latin typeface="Inter"/>
              </a:rPr>
              <a:t>Chaîne de traitement des images </a:t>
            </a:r>
          </a:p>
          <a:p>
            <a:pPr marL="0" indent="0" algn="l">
              <a:buNone/>
            </a:pPr>
            <a:r>
              <a:rPr lang="fr-FR" sz="2400" b="0" i="0" dirty="0">
                <a:solidFill>
                  <a:srgbClr val="271A38"/>
                </a:solidFill>
                <a:effectLst/>
                <a:latin typeface="Inter"/>
              </a:rPr>
              <a:t>Démonstration d’exécution du script </a:t>
            </a:r>
            <a:r>
              <a:rPr lang="fr-FR" sz="2400" b="0" i="0" dirty="0" err="1">
                <a:solidFill>
                  <a:srgbClr val="271A38"/>
                </a:solidFill>
                <a:effectLst/>
                <a:latin typeface="Inter"/>
              </a:rPr>
              <a:t>PYSpark</a:t>
            </a:r>
            <a:r>
              <a:rPr lang="fr-FR" sz="2400" b="0" i="0">
                <a:solidFill>
                  <a:srgbClr val="271A38"/>
                </a:solidFill>
                <a:effectLst/>
                <a:latin typeface="Inter"/>
              </a:rPr>
              <a:t> sur le Cloud</a:t>
            </a:r>
          </a:p>
          <a:p>
            <a:pPr marL="0" indent="0" algn="l">
              <a:buNone/>
            </a:pPr>
            <a:r>
              <a:rPr lang="fr-FR" sz="2400" b="0" i="0">
                <a:solidFill>
                  <a:srgbClr val="271A38"/>
                </a:solidFill>
                <a:effectLst/>
                <a:latin typeface="Inter"/>
              </a:rPr>
              <a:t>RGPD </a:t>
            </a:r>
          </a:p>
          <a:p>
            <a:pPr marL="0" indent="0" algn="l">
              <a:buNone/>
            </a:pPr>
            <a:r>
              <a:rPr lang="fr-FR" sz="2400" b="0" i="0">
                <a:solidFill>
                  <a:srgbClr val="271A38"/>
                </a:solidFill>
                <a:effectLst/>
                <a:latin typeface="Inter"/>
              </a:rPr>
              <a:t>Conclusion</a:t>
            </a:r>
          </a:p>
          <a:p>
            <a:pPr marL="0" indent="0" algn="l">
              <a:buNone/>
            </a:pPr>
            <a:endParaRPr lang="fr-FR" sz="2400"/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448607" y="932329"/>
            <a:ext cx="51653" cy="507499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292098" y="1924025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06B2FB5C-5158-F0AE-57C0-3C2534BC01E5}"/>
              </a:ext>
            </a:extLst>
          </p:cNvPr>
          <p:cNvSpPr/>
          <p:nvPr/>
        </p:nvSpPr>
        <p:spPr>
          <a:xfrm>
            <a:off x="302260" y="2408328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Google Shape;664;p64">
            <a:extLst>
              <a:ext uri="{FF2B5EF4-FFF2-40B4-BE49-F238E27FC236}">
                <a16:creationId xmlns:a16="http://schemas.microsoft.com/office/drawing/2014/main" id="{437125F8-1B1A-4EF4-67A7-1BD1FCE0B0B3}"/>
              </a:ext>
            </a:extLst>
          </p:cNvPr>
          <p:cNvSpPr/>
          <p:nvPr/>
        </p:nvSpPr>
        <p:spPr>
          <a:xfrm>
            <a:off x="301063" y="2865317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Google Shape;664;p64">
            <a:extLst>
              <a:ext uri="{FF2B5EF4-FFF2-40B4-BE49-F238E27FC236}">
                <a16:creationId xmlns:a16="http://schemas.microsoft.com/office/drawing/2014/main" id="{AAB4BF34-2F98-DEA4-1B46-AD42CD4A3524}"/>
              </a:ext>
            </a:extLst>
          </p:cNvPr>
          <p:cNvSpPr/>
          <p:nvPr/>
        </p:nvSpPr>
        <p:spPr>
          <a:xfrm>
            <a:off x="311225" y="3322725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oogle Shape;664;p64">
            <a:extLst>
              <a:ext uri="{FF2B5EF4-FFF2-40B4-BE49-F238E27FC236}">
                <a16:creationId xmlns:a16="http://schemas.microsoft.com/office/drawing/2014/main" id="{DD4A1D37-8606-5F66-4731-7391D5B8DFCA}"/>
              </a:ext>
            </a:extLst>
          </p:cNvPr>
          <p:cNvSpPr/>
          <p:nvPr/>
        </p:nvSpPr>
        <p:spPr>
          <a:xfrm>
            <a:off x="320188" y="3788892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Google Shape;664;p64">
            <a:extLst>
              <a:ext uri="{FF2B5EF4-FFF2-40B4-BE49-F238E27FC236}">
                <a16:creationId xmlns:a16="http://schemas.microsoft.com/office/drawing/2014/main" id="{6E4D1A46-5BF8-CD23-BA29-4B4D45BC9C9A}"/>
              </a:ext>
            </a:extLst>
          </p:cNvPr>
          <p:cNvSpPr/>
          <p:nvPr/>
        </p:nvSpPr>
        <p:spPr>
          <a:xfrm>
            <a:off x="329153" y="4286614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B813CF3-C481-0C95-E31D-6881DA1C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8" y="330199"/>
            <a:ext cx="10515600" cy="701675"/>
          </a:xfrm>
        </p:spPr>
        <p:txBody>
          <a:bodyPr/>
          <a:lstStyle/>
          <a:p>
            <a:r>
              <a:rPr lang="fr-FR">
                <a:solidFill>
                  <a:srgbClr val="621516"/>
                </a:solidFill>
                <a:latin typeface="Inter"/>
              </a:rPr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0C560-1862-58CB-02EA-E3E5E906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165"/>
            <a:ext cx="10515600" cy="42887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sz="2400" b="0" i="0">
              <a:solidFill>
                <a:srgbClr val="271A38"/>
              </a:solidFill>
              <a:effectLst/>
              <a:latin typeface="Inter"/>
            </a:endParaRPr>
          </a:p>
          <a:p>
            <a:pPr marL="0" indent="0" algn="l">
              <a:buNone/>
            </a:pPr>
            <a:endParaRPr lang="fr-FR" sz="2400"/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549898" y="1031874"/>
            <a:ext cx="24386" cy="5145089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06B2FB5C-5158-F0AE-57C0-3C2534BC01E5}"/>
              </a:ext>
            </a:extLst>
          </p:cNvPr>
          <p:cNvSpPr/>
          <p:nvPr/>
        </p:nvSpPr>
        <p:spPr>
          <a:xfrm>
            <a:off x="5386945" y="2586733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Google Shape;664;p64">
            <a:extLst>
              <a:ext uri="{FF2B5EF4-FFF2-40B4-BE49-F238E27FC236}">
                <a16:creationId xmlns:a16="http://schemas.microsoft.com/office/drawing/2014/main" id="{AAB4BF34-2F98-DEA4-1B46-AD42CD4A3524}"/>
              </a:ext>
            </a:extLst>
          </p:cNvPr>
          <p:cNvSpPr/>
          <p:nvPr/>
        </p:nvSpPr>
        <p:spPr>
          <a:xfrm>
            <a:off x="5375087" y="3495857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879141E-E3C9-6DD8-E5BE-063A76B6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46" y="917569"/>
            <a:ext cx="1702140" cy="13505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E52512C-B28A-1355-F3EB-4D45E0F18D44}"/>
              </a:ext>
            </a:extLst>
          </p:cNvPr>
          <p:cNvSpPr txBox="1"/>
          <p:nvPr/>
        </p:nvSpPr>
        <p:spPr>
          <a:xfrm>
            <a:off x="292098" y="2828826"/>
            <a:ext cx="4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b="0" i="0">
              <a:solidFill>
                <a:srgbClr val="271A38"/>
              </a:solidFill>
              <a:effectLst/>
              <a:latin typeface="Inter"/>
            </a:endParaRPr>
          </a:p>
          <a:p>
            <a:endParaRPr lang="fr-FR"/>
          </a:p>
        </p:txBody>
      </p:sp>
      <p:cxnSp>
        <p:nvCxnSpPr>
          <p:cNvPr id="7" name="Google Shape;378;p55">
            <a:extLst>
              <a:ext uri="{FF2B5EF4-FFF2-40B4-BE49-F238E27FC236}">
                <a16:creationId xmlns:a16="http://schemas.microsoft.com/office/drawing/2014/main" id="{7EACF03C-F691-334D-145E-17DB0F540E54}"/>
              </a:ext>
            </a:extLst>
          </p:cNvPr>
          <p:cNvCxnSpPr>
            <a:cxnSpLocks/>
          </p:cNvCxnSpPr>
          <p:nvPr/>
        </p:nvCxnSpPr>
        <p:spPr>
          <a:xfrm>
            <a:off x="4847845" y="2749685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78;p55">
            <a:extLst>
              <a:ext uri="{FF2B5EF4-FFF2-40B4-BE49-F238E27FC236}">
                <a16:creationId xmlns:a16="http://schemas.microsoft.com/office/drawing/2014/main" id="{16632936-82DF-49D5-1025-8B9408F51C2B}"/>
              </a:ext>
            </a:extLst>
          </p:cNvPr>
          <p:cNvCxnSpPr>
            <a:cxnSpLocks/>
          </p:cNvCxnSpPr>
          <p:nvPr/>
        </p:nvCxnSpPr>
        <p:spPr>
          <a:xfrm>
            <a:off x="5709957" y="3646157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664;p64">
            <a:extLst>
              <a:ext uri="{FF2B5EF4-FFF2-40B4-BE49-F238E27FC236}">
                <a16:creationId xmlns:a16="http://schemas.microsoft.com/office/drawing/2014/main" id="{04711212-353C-3518-16B2-2D58074A9FB2}"/>
              </a:ext>
            </a:extLst>
          </p:cNvPr>
          <p:cNvSpPr/>
          <p:nvPr/>
        </p:nvSpPr>
        <p:spPr>
          <a:xfrm>
            <a:off x="5411331" y="4570732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5" name="Google Shape;378;p55">
            <a:extLst>
              <a:ext uri="{FF2B5EF4-FFF2-40B4-BE49-F238E27FC236}">
                <a16:creationId xmlns:a16="http://schemas.microsoft.com/office/drawing/2014/main" id="{1CCDB741-583E-3D2C-D326-DA673B2E5E83}"/>
              </a:ext>
            </a:extLst>
          </p:cNvPr>
          <p:cNvCxnSpPr>
            <a:cxnSpLocks/>
          </p:cNvCxnSpPr>
          <p:nvPr/>
        </p:nvCxnSpPr>
        <p:spPr>
          <a:xfrm>
            <a:off x="4872231" y="4733684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210FC3F-E619-B010-1C83-9590758B8BE8}"/>
              </a:ext>
            </a:extLst>
          </p:cNvPr>
          <p:cNvSpPr txBox="1"/>
          <p:nvPr/>
        </p:nvSpPr>
        <p:spPr>
          <a:xfrm>
            <a:off x="1452291" y="2447364"/>
            <a:ext cx="3293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/>
              <a:t>Créer une application qui donne des informations sur un fruit </a:t>
            </a:r>
          </a:p>
          <a:p>
            <a:pPr algn="r"/>
            <a:r>
              <a:rPr lang="fr-FR"/>
              <a:t>Photographié</a:t>
            </a:r>
          </a:p>
          <a:p>
            <a:pPr algn="r"/>
            <a:endParaRPr lang="fr-FR"/>
          </a:p>
          <a:p>
            <a:pPr algn="r"/>
            <a:endParaRPr lang="fr-FR"/>
          </a:p>
          <a:p>
            <a:pPr algn="r"/>
            <a:endParaRPr lang="fr-FR"/>
          </a:p>
          <a:p>
            <a:pPr algn="r"/>
            <a:endParaRPr lang="fr-FR"/>
          </a:p>
          <a:p>
            <a:pPr algn="r"/>
            <a:r>
              <a:rPr lang="fr-FR"/>
              <a:t>Développer des robots cueilleurs intelligents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13CEE6-2943-90CE-679E-1E3711E50428}"/>
              </a:ext>
            </a:extLst>
          </p:cNvPr>
          <p:cNvSpPr txBox="1"/>
          <p:nvPr/>
        </p:nvSpPr>
        <p:spPr>
          <a:xfrm>
            <a:off x="6657408" y="2588313"/>
            <a:ext cx="482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>
                <a:solidFill>
                  <a:srgbClr val="271A38"/>
                </a:solidFill>
                <a:effectLst/>
                <a:latin typeface="Inter"/>
              </a:rPr>
              <a:t>Compléter la chaîne de traitement en prenant en compte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71A38"/>
                </a:solidFill>
                <a:effectLst/>
                <a:latin typeface="Inter"/>
              </a:rPr>
              <a:t>le passage à l’échelle  des volumes de données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271A38"/>
                </a:solidFill>
                <a:latin typeface="Inter"/>
              </a:rPr>
              <a:t>Ajoutant une réduction de dimensions (ACP)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0" i="0">
                <a:solidFill>
                  <a:srgbClr val="271A38"/>
                </a:solidFill>
                <a:effectLst/>
                <a:latin typeface="Inter"/>
              </a:rPr>
              <a:t>Respectant les contraintes du RGPD</a:t>
            </a:r>
          </a:p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10D06-0786-2AAB-C6D8-05B61A6C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42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8" y="330199"/>
            <a:ext cx="10515600" cy="701675"/>
          </a:xfrm>
        </p:spPr>
        <p:txBody>
          <a:bodyPr/>
          <a:lstStyle/>
          <a:p>
            <a:r>
              <a:rPr lang="fr-FR">
                <a:solidFill>
                  <a:srgbClr val="621516"/>
                </a:solidFill>
                <a:latin typeface="Inter"/>
              </a:rPr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0C560-1862-58CB-02EA-E3E5E906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412"/>
            <a:ext cx="10515600" cy="50115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fr-FR" sz="2400" b="0" i="0">
              <a:solidFill>
                <a:srgbClr val="271A38"/>
              </a:solidFill>
              <a:effectLst/>
              <a:latin typeface="Inter"/>
            </a:endParaRPr>
          </a:p>
          <a:p>
            <a:pPr marL="0" indent="0" algn="l">
              <a:buNone/>
            </a:pPr>
            <a:endParaRPr lang="fr-FR" sz="2400"/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448607" y="932329"/>
            <a:ext cx="42436" cy="5127812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292098" y="1287530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oogle Shape;664;p64">
            <a:extLst>
              <a:ext uri="{FF2B5EF4-FFF2-40B4-BE49-F238E27FC236}">
                <a16:creationId xmlns:a16="http://schemas.microsoft.com/office/drawing/2014/main" id="{DD4A1D37-8606-5F66-4731-7391D5B8DFCA}"/>
              </a:ext>
            </a:extLst>
          </p:cNvPr>
          <p:cNvSpPr/>
          <p:nvPr/>
        </p:nvSpPr>
        <p:spPr>
          <a:xfrm>
            <a:off x="320188" y="3788892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ABC6B36-8E49-FBD0-D2D8-D57503F3C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68"/>
          <a:stretch/>
        </p:blipFill>
        <p:spPr>
          <a:xfrm>
            <a:off x="1354888" y="1351967"/>
            <a:ext cx="4576773" cy="1576855"/>
          </a:xfrm>
          <a:prstGeom prst="rect">
            <a:avLst/>
          </a:prstGeom>
        </p:spPr>
      </p:pic>
      <p:cxnSp>
        <p:nvCxnSpPr>
          <p:cNvPr id="18" name="Google Shape;378;p55">
            <a:extLst>
              <a:ext uri="{FF2B5EF4-FFF2-40B4-BE49-F238E27FC236}">
                <a16:creationId xmlns:a16="http://schemas.microsoft.com/office/drawing/2014/main" id="{1B2E75D6-F391-C069-D9CE-0FA3D236F272}"/>
              </a:ext>
            </a:extLst>
          </p:cNvPr>
          <p:cNvCxnSpPr>
            <a:cxnSpLocks/>
          </p:cNvCxnSpPr>
          <p:nvPr/>
        </p:nvCxnSpPr>
        <p:spPr>
          <a:xfrm>
            <a:off x="4943564" y="2749686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378;p55">
            <a:extLst>
              <a:ext uri="{FF2B5EF4-FFF2-40B4-BE49-F238E27FC236}">
                <a16:creationId xmlns:a16="http://schemas.microsoft.com/office/drawing/2014/main" id="{F42C2B93-E3A4-B266-865A-7D9CC8D72382}"/>
              </a:ext>
            </a:extLst>
          </p:cNvPr>
          <p:cNvCxnSpPr>
            <a:cxnSpLocks/>
          </p:cNvCxnSpPr>
          <p:nvPr/>
        </p:nvCxnSpPr>
        <p:spPr>
          <a:xfrm>
            <a:off x="626968" y="1458768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378;p55">
            <a:extLst>
              <a:ext uri="{FF2B5EF4-FFF2-40B4-BE49-F238E27FC236}">
                <a16:creationId xmlns:a16="http://schemas.microsoft.com/office/drawing/2014/main" id="{5194D00C-52C4-EDD0-543D-A7F5089AA064}"/>
              </a:ext>
            </a:extLst>
          </p:cNvPr>
          <p:cNvCxnSpPr>
            <a:cxnSpLocks/>
          </p:cNvCxnSpPr>
          <p:nvPr/>
        </p:nvCxnSpPr>
        <p:spPr>
          <a:xfrm>
            <a:off x="649380" y="3959921"/>
            <a:ext cx="1367679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F8D1BB91-8CB2-CB1A-FAFF-44C363E6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55" y="1352118"/>
            <a:ext cx="5212459" cy="17048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2C8BE5-7A1E-B4A9-F158-65A97F846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493"/>
          <a:stretch/>
        </p:blipFill>
        <p:spPr>
          <a:xfrm>
            <a:off x="2176107" y="3573327"/>
            <a:ext cx="3473263" cy="28272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DDF3309-B6DF-9D67-2C16-90F759E86D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43"/>
          <a:stretch/>
        </p:blipFill>
        <p:spPr>
          <a:xfrm>
            <a:off x="6706919" y="3573162"/>
            <a:ext cx="3589331" cy="279650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F7600-B6A3-9699-D931-4A142716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6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4" y="171483"/>
            <a:ext cx="10515600" cy="701675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621516"/>
                </a:solidFill>
                <a:latin typeface="Inter"/>
              </a:rPr>
              <a:t>Environnement Big Data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0C560-1862-58CB-02EA-E3E5E906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600" y="831027"/>
            <a:ext cx="1600200" cy="564777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fr-FR" sz="4000" b="1">
                <a:solidFill>
                  <a:schemeClr val="accent2"/>
                </a:solidFill>
                <a:latin typeface="Inter"/>
              </a:rPr>
              <a:t>V</a:t>
            </a:r>
            <a:r>
              <a:rPr lang="fr-FR" sz="3200" b="1">
                <a:solidFill>
                  <a:srgbClr val="621516"/>
                </a:solidFill>
                <a:latin typeface="Inter"/>
              </a:rPr>
              <a:t>olume</a:t>
            </a:r>
            <a:endParaRPr lang="fr-FR" sz="3200" b="1"/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5726431" y="0"/>
            <a:ext cx="0" cy="4061012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5563478" y="1069899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oogle Shape;664;p64">
            <a:extLst>
              <a:ext uri="{FF2B5EF4-FFF2-40B4-BE49-F238E27FC236}">
                <a16:creationId xmlns:a16="http://schemas.microsoft.com/office/drawing/2014/main" id="{DD4A1D37-8606-5F66-4731-7391D5B8DFCA}"/>
              </a:ext>
            </a:extLst>
          </p:cNvPr>
          <p:cNvSpPr/>
          <p:nvPr/>
        </p:nvSpPr>
        <p:spPr>
          <a:xfrm>
            <a:off x="5558434" y="1959201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8" name="Google Shape;378;p55">
            <a:extLst>
              <a:ext uri="{FF2B5EF4-FFF2-40B4-BE49-F238E27FC236}">
                <a16:creationId xmlns:a16="http://schemas.microsoft.com/office/drawing/2014/main" id="{1B2E75D6-F391-C069-D9CE-0FA3D236F272}"/>
              </a:ext>
            </a:extLst>
          </p:cNvPr>
          <p:cNvCxnSpPr>
            <a:cxnSpLocks/>
          </p:cNvCxnSpPr>
          <p:nvPr/>
        </p:nvCxnSpPr>
        <p:spPr>
          <a:xfrm>
            <a:off x="5884339" y="2122153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378;p55">
            <a:extLst>
              <a:ext uri="{FF2B5EF4-FFF2-40B4-BE49-F238E27FC236}">
                <a16:creationId xmlns:a16="http://schemas.microsoft.com/office/drawing/2014/main" id="{F42C2B93-E3A4-B266-865A-7D9CC8D72382}"/>
              </a:ext>
            </a:extLst>
          </p:cNvPr>
          <p:cNvCxnSpPr>
            <a:cxnSpLocks/>
          </p:cNvCxnSpPr>
          <p:nvPr/>
        </p:nvCxnSpPr>
        <p:spPr>
          <a:xfrm>
            <a:off x="5010798" y="1223886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664;p64">
            <a:extLst>
              <a:ext uri="{FF2B5EF4-FFF2-40B4-BE49-F238E27FC236}">
                <a16:creationId xmlns:a16="http://schemas.microsoft.com/office/drawing/2014/main" id="{CF534946-6908-E3A9-BD21-51F2CB578DD2}"/>
              </a:ext>
            </a:extLst>
          </p:cNvPr>
          <p:cNvSpPr/>
          <p:nvPr/>
        </p:nvSpPr>
        <p:spPr>
          <a:xfrm>
            <a:off x="5558434" y="2883938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8" name="Google Shape;378;p55">
            <a:extLst>
              <a:ext uri="{FF2B5EF4-FFF2-40B4-BE49-F238E27FC236}">
                <a16:creationId xmlns:a16="http://schemas.microsoft.com/office/drawing/2014/main" id="{950F11F0-67BE-7A24-E88A-A4CD78BAA570}"/>
              </a:ext>
            </a:extLst>
          </p:cNvPr>
          <p:cNvCxnSpPr>
            <a:cxnSpLocks/>
          </p:cNvCxnSpPr>
          <p:nvPr/>
        </p:nvCxnSpPr>
        <p:spPr>
          <a:xfrm>
            <a:off x="5005754" y="3055855"/>
            <a:ext cx="5391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CED44D8-AD0F-A985-CEA1-F171EE407EDB}"/>
              </a:ext>
            </a:extLst>
          </p:cNvPr>
          <p:cNvSpPr txBox="1"/>
          <p:nvPr/>
        </p:nvSpPr>
        <p:spPr>
          <a:xfrm>
            <a:off x="6465570" y="1605258"/>
            <a:ext cx="1844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4000" b="1">
                <a:solidFill>
                  <a:schemeClr val="accent2"/>
                </a:solidFill>
                <a:latin typeface="Inter"/>
              </a:rPr>
              <a:t>V</a:t>
            </a:r>
            <a:r>
              <a:rPr lang="fr-FR" sz="3200" b="1">
                <a:solidFill>
                  <a:srgbClr val="621516"/>
                </a:solidFill>
                <a:latin typeface="Inter"/>
              </a:rPr>
              <a:t>élocité</a:t>
            </a:r>
            <a:endParaRPr lang="fr-FR" sz="3200" b="1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7A4AC2-4212-CF24-A279-79FDE6CB47EB}"/>
              </a:ext>
            </a:extLst>
          </p:cNvPr>
          <p:cNvSpPr txBox="1"/>
          <p:nvPr/>
        </p:nvSpPr>
        <p:spPr>
          <a:xfrm>
            <a:off x="2973498" y="2591550"/>
            <a:ext cx="19482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4000" b="1">
                <a:solidFill>
                  <a:schemeClr val="accent2"/>
                </a:solidFill>
                <a:latin typeface="Inter"/>
              </a:rPr>
              <a:t>V</a:t>
            </a:r>
            <a:r>
              <a:rPr lang="fr-FR" sz="3200" b="1">
                <a:solidFill>
                  <a:srgbClr val="621516"/>
                </a:solidFill>
                <a:latin typeface="Inter"/>
              </a:rPr>
              <a:t>ariété</a:t>
            </a:r>
            <a:endParaRPr lang="fr-FR" sz="3200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A30CEE-7EB4-7995-7CF3-A92E3DE06C09}"/>
              </a:ext>
            </a:extLst>
          </p:cNvPr>
          <p:cNvSpPr txBox="1"/>
          <p:nvPr/>
        </p:nvSpPr>
        <p:spPr>
          <a:xfrm>
            <a:off x="1207451" y="1395804"/>
            <a:ext cx="371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>
                <a:solidFill>
                  <a:srgbClr val="621516"/>
                </a:solidFill>
              </a:rPr>
              <a:t>Quantité de données générées et stockées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1C9DDC-5CC1-8CEC-F0D9-75F7C4F368EE}"/>
              </a:ext>
            </a:extLst>
          </p:cNvPr>
          <p:cNvSpPr txBox="1"/>
          <p:nvPr/>
        </p:nvSpPr>
        <p:spPr>
          <a:xfrm>
            <a:off x="6423439" y="2313144"/>
            <a:ext cx="4737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>
                <a:solidFill>
                  <a:srgbClr val="621516"/>
                </a:solidFill>
              </a:rPr>
              <a:t>Vitesse à laquelle les données sont générées, traitées et analysées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AF4437E-B3B1-999E-5CE0-5E653B6FD861}"/>
              </a:ext>
            </a:extLst>
          </p:cNvPr>
          <p:cNvSpPr txBox="1"/>
          <p:nvPr/>
        </p:nvSpPr>
        <p:spPr>
          <a:xfrm>
            <a:off x="1738622" y="3299436"/>
            <a:ext cx="3248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>
                <a:solidFill>
                  <a:srgbClr val="621516"/>
                </a:solidFill>
              </a:rPr>
              <a:t>Différentes sources et types de données générées</a:t>
            </a:r>
          </a:p>
        </p:txBody>
      </p:sp>
      <p:pic>
        <p:nvPicPr>
          <p:cNvPr id="2050" name="Picture 2" descr="Apache Spark — Wikipédia">
            <a:extLst>
              <a:ext uri="{FF2B5EF4-FFF2-40B4-BE49-F238E27FC236}">
                <a16:creationId xmlns:a16="http://schemas.microsoft.com/office/drawing/2014/main" id="{51CF5752-91F1-E331-C875-BE033A51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382" y="428079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9079D1-D753-F22A-724C-A66B68BB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29" y="4660143"/>
            <a:ext cx="42005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98B130A-32E2-4680-53CD-A6D9B70295A9}"/>
              </a:ext>
            </a:extLst>
          </p:cNvPr>
          <p:cNvSpPr txBox="1"/>
          <p:nvPr/>
        </p:nvSpPr>
        <p:spPr>
          <a:xfrm>
            <a:off x="2696100" y="6028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>
                <a:solidFill>
                  <a:srgbClr val="621516"/>
                </a:solidFill>
              </a:rPr>
              <a:t>Framework pour le traitement de données à grande échelle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750EE9-19CE-AE4B-7DD1-E52D9156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7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0" y="3567953"/>
            <a:ext cx="5726431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664;p64">
            <a:extLst>
              <a:ext uri="{FF2B5EF4-FFF2-40B4-BE49-F238E27FC236}">
                <a16:creationId xmlns:a16="http://schemas.microsoft.com/office/drawing/2014/main" id="{3927824F-01BE-C875-961D-5DF05F72A87A}"/>
              </a:ext>
            </a:extLst>
          </p:cNvPr>
          <p:cNvSpPr/>
          <p:nvPr/>
        </p:nvSpPr>
        <p:spPr>
          <a:xfrm>
            <a:off x="301197" y="1521872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oogle Shape;664;p64">
            <a:extLst>
              <a:ext uri="{FF2B5EF4-FFF2-40B4-BE49-F238E27FC236}">
                <a16:creationId xmlns:a16="http://schemas.microsoft.com/office/drawing/2014/main" id="{DD4A1D37-8606-5F66-4731-7391D5B8DFCA}"/>
              </a:ext>
            </a:extLst>
          </p:cNvPr>
          <p:cNvSpPr/>
          <p:nvPr/>
        </p:nvSpPr>
        <p:spPr>
          <a:xfrm>
            <a:off x="296153" y="2411174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A30CEE-7EB4-7995-7CF3-A92E3DE06C09}"/>
              </a:ext>
            </a:extLst>
          </p:cNvPr>
          <p:cNvSpPr txBox="1"/>
          <p:nvPr/>
        </p:nvSpPr>
        <p:spPr>
          <a:xfrm>
            <a:off x="891608" y="1523759"/>
            <a:ext cx="3850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>
                <a:solidFill>
                  <a:srgbClr val="621516"/>
                </a:solidFill>
              </a:rPr>
              <a:t>Hadoop Distributed File System (HDFS)</a:t>
            </a:r>
            <a:r>
              <a:rPr lang="fr-FR" i="1">
                <a:solidFill>
                  <a:srgbClr val="621516"/>
                </a:solidFill>
              </a:rPr>
              <a:t> </a:t>
            </a:r>
          </a:p>
          <a:p>
            <a:endParaRPr lang="fr-FR" b="1" i="1">
              <a:solidFill>
                <a:srgbClr val="621516"/>
              </a:solidFill>
            </a:endParaRPr>
          </a:p>
          <a:p>
            <a:endParaRPr lang="fr-FR" b="1" i="1">
              <a:solidFill>
                <a:srgbClr val="621516"/>
              </a:solidFill>
            </a:endParaRPr>
          </a:p>
          <a:p>
            <a:r>
              <a:rPr lang="fr-FR" b="1" i="1">
                <a:solidFill>
                  <a:srgbClr val="621516"/>
                </a:solidFill>
              </a:rPr>
              <a:t>MapReduce</a:t>
            </a:r>
          </a:p>
          <a:p>
            <a:endParaRPr lang="fr-FR" i="1">
              <a:solidFill>
                <a:srgbClr val="621516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1C9DDC-5CC1-8CEC-F0D9-75F7C4F368EE}"/>
              </a:ext>
            </a:extLst>
          </p:cNvPr>
          <p:cNvSpPr txBox="1"/>
          <p:nvPr/>
        </p:nvSpPr>
        <p:spPr>
          <a:xfrm>
            <a:off x="861564" y="4909228"/>
            <a:ext cx="4737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>
                <a:solidFill>
                  <a:srgbClr val="621516"/>
                </a:solidFill>
              </a:rPr>
              <a:t>Traite en temps réél les données en mémoire</a:t>
            </a:r>
          </a:p>
          <a:p>
            <a:endParaRPr lang="fr-FR" b="1" i="1">
              <a:solidFill>
                <a:srgbClr val="621516"/>
              </a:solidFill>
            </a:endParaRPr>
          </a:p>
          <a:p>
            <a:endParaRPr lang="fr-FR" b="1" i="1">
              <a:solidFill>
                <a:srgbClr val="621516"/>
              </a:solidFill>
            </a:endParaRPr>
          </a:p>
          <a:p>
            <a:r>
              <a:rPr lang="fr-FR" b="1" i="1">
                <a:solidFill>
                  <a:srgbClr val="621516"/>
                </a:solidFill>
              </a:rPr>
              <a:t>RDD (Resilient Distributed Datasets)</a:t>
            </a:r>
          </a:p>
        </p:txBody>
      </p:sp>
      <p:pic>
        <p:nvPicPr>
          <p:cNvPr id="2050" name="Picture 2" descr="Apache Spark — Wikipédia">
            <a:extLst>
              <a:ext uri="{FF2B5EF4-FFF2-40B4-BE49-F238E27FC236}">
                <a16:creationId xmlns:a16="http://schemas.microsoft.com/office/drawing/2014/main" id="{51CF5752-91F1-E331-C875-BE033A511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3" y="3647863"/>
            <a:ext cx="1643831" cy="8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9079D1-D753-F22A-724C-A66B68BB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869475"/>
            <a:ext cx="2036061" cy="5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98B130A-32E2-4680-53CD-A6D9B70295A9}"/>
              </a:ext>
            </a:extLst>
          </p:cNvPr>
          <p:cNvSpPr txBox="1"/>
          <p:nvPr/>
        </p:nvSpPr>
        <p:spPr>
          <a:xfrm>
            <a:off x="139456" y="163389"/>
            <a:ext cx="7974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solidFill>
                  <a:srgbClr val="621516"/>
                </a:solidFill>
              </a:rPr>
              <a:t>Framework</a:t>
            </a:r>
            <a:r>
              <a:rPr lang="fr-FR" b="1">
                <a:solidFill>
                  <a:srgbClr val="621516"/>
                </a:solidFill>
              </a:rPr>
              <a:t> </a:t>
            </a:r>
            <a:r>
              <a:rPr lang="fr-FR" sz="2400" b="1">
                <a:solidFill>
                  <a:srgbClr val="621516"/>
                </a:solidFill>
              </a:rPr>
              <a:t>pour le traitement de données à grande échelle</a:t>
            </a:r>
            <a:endParaRPr lang="fr-FR" b="1">
              <a:solidFill>
                <a:srgbClr val="621516"/>
              </a:solidFill>
            </a:endParaRPr>
          </a:p>
        </p:txBody>
      </p:sp>
      <p:sp>
        <p:nvSpPr>
          <p:cNvPr id="26" name="Google Shape;664;p64">
            <a:extLst>
              <a:ext uri="{FF2B5EF4-FFF2-40B4-BE49-F238E27FC236}">
                <a16:creationId xmlns:a16="http://schemas.microsoft.com/office/drawing/2014/main" id="{AA46A652-3E92-A028-C648-10381EF5F1BC}"/>
              </a:ext>
            </a:extLst>
          </p:cNvPr>
          <p:cNvSpPr/>
          <p:nvPr/>
        </p:nvSpPr>
        <p:spPr>
          <a:xfrm>
            <a:off x="309863" y="4877464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Google Shape;664;p64">
            <a:extLst>
              <a:ext uri="{FF2B5EF4-FFF2-40B4-BE49-F238E27FC236}">
                <a16:creationId xmlns:a16="http://schemas.microsoft.com/office/drawing/2014/main" id="{81A9D239-0A4E-C9A3-FEFD-8208EBAA1E5B}"/>
              </a:ext>
            </a:extLst>
          </p:cNvPr>
          <p:cNvSpPr/>
          <p:nvPr/>
        </p:nvSpPr>
        <p:spPr>
          <a:xfrm>
            <a:off x="304819" y="5766766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4D2EEB1-26D2-D7A8-3B68-6ADCA1362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266" y="625054"/>
            <a:ext cx="5809130" cy="2692774"/>
          </a:xfrm>
          <a:prstGeom prst="rect">
            <a:avLst/>
          </a:prstGeom>
        </p:spPr>
      </p:pic>
      <p:pic>
        <p:nvPicPr>
          <p:cNvPr id="2048" name="Image 2047">
            <a:extLst>
              <a:ext uri="{FF2B5EF4-FFF2-40B4-BE49-F238E27FC236}">
                <a16:creationId xmlns:a16="http://schemas.microsoft.com/office/drawing/2014/main" id="{D953E89E-FDB3-D283-55A2-D0B4907C9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116" y="3640300"/>
            <a:ext cx="4546972" cy="305431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DDAA070-B41D-A322-27EE-9D1B3E45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1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rvices et produits de cloud Amazon | AWS">
            <a:extLst>
              <a:ext uri="{FF2B5EF4-FFF2-40B4-BE49-F238E27FC236}">
                <a16:creationId xmlns:a16="http://schemas.microsoft.com/office/drawing/2014/main" id="{B6AE96C0-BD25-E4B9-5A32-53E101DDF8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8" y="960073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98" y="330199"/>
            <a:ext cx="10515600" cy="701675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rgbClr val="621516"/>
                </a:solidFill>
                <a:latin typeface="Inter"/>
              </a:rPr>
              <a:t>Création de l’environnement</a:t>
            </a: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618003" y="2922273"/>
            <a:ext cx="10327341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Google Shape;664;p64">
            <a:extLst>
              <a:ext uri="{FF2B5EF4-FFF2-40B4-BE49-F238E27FC236}">
                <a16:creationId xmlns:a16="http://schemas.microsoft.com/office/drawing/2014/main" id="{06B2FB5C-5158-F0AE-57C0-3C2534BC01E5}"/>
              </a:ext>
            </a:extLst>
          </p:cNvPr>
          <p:cNvSpPr/>
          <p:nvPr/>
        </p:nvSpPr>
        <p:spPr>
          <a:xfrm>
            <a:off x="2329008" y="2746069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Amazon S3 Online Storage">
            <a:extLst>
              <a:ext uri="{FF2B5EF4-FFF2-40B4-BE49-F238E27FC236}">
                <a16:creationId xmlns:a16="http://schemas.microsoft.com/office/drawing/2014/main" id="{7A6CE556-C205-1B69-C303-61CA0F4A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07" y="4797566"/>
            <a:ext cx="1789528" cy="134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2 : Comment crée une instance sur AWS - SysReseau.net">
            <a:extLst>
              <a:ext uri="{FF2B5EF4-FFF2-40B4-BE49-F238E27FC236}">
                <a16:creationId xmlns:a16="http://schemas.microsoft.com/office/drawing/2014/main" id="{CF9643D3-7C34-F7F0-D376-3BB796C4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22" y="4611495"/>
            <a:ext cx="1510098" cy="161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R : Instancier son cluster Hadoop simplement - Publicis Sapient  Engineering - Engineering Done Right">
            <a:extLst>
              <a:ext uri="{FF2B5EF4-FFF2-40B4-BE49-F238E27FC236}">
                <a16:creationId xmlns:a16="http://schemas.microsoft.com/office/drawing/2014/main" id="{B4E7E295-487A-CDFA-046B-BEE2F651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089" y="4693029"/>
            <a:ext cx="1213395" cy="1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664;p64">
            <a:extLst>
              <a:ext uri="{FF2B5EF4-FFF2-40B4-BE49-F238E27FC236}">
                <a16:creationId xmlns:a16="http://schemas.microsoft.com/office/drawing/2014/main" id="{09957BA3-D738-98B4-FDED-951D7134FB2B}"/>
              </a:ext>
            </a:extLst>
          </p:cNvPr>
          <p:cNvSpPr/>
          <p:nvPr/>
        </p:nvSpPr>
        <p:spPr>
          <a:xfrm>
            <a:off x="5618719" y="2774069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Google Shape;664;p64">
            <a:extLst>
              <a:ext uri="{FF2B5EF4-FFF2-40B4-BE49-F238E27FC236}">
                <a16:creationId xmlns:a16="http://schemas.microsoft.com/office/drawing/2014/main" id="{090DDC37-700E-6929-4707-4B5F63E07CDC}"/>
              </a:ext>
            </a:extLst>
          </p:cNvPr>
          <p:cNvSpPr/>
          <p:nvPr/>
        </p:nvSpPr>
        <p:spPr>
          <a:xfrm>
            <a:off x="9435835" y="2765634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408CEE-9848-5273-278E-36F203F6382B}"/>
              </a:ext>
            </a:extLst>
          </p:cNvPr>
          <p:cNvSpPr txBox="1"/>
          <p:nvPr/>
        </p:nvSpPr>
        <p:spPr>
          <a:xfrm>
            <a:off x="950029" y="3267731"/>
            <a:ext cx="30838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>
                <a:solidFill>
                  <a:srgbClr val="621516"/>
                </a:solidFill>
              </a:rPr>
              <a:t> </a:t>
            </a:r>
            <a:r>
              <a:rPr lang="fr-FR" b="1" i="1">
                <a:solidFill>
                  <a:schemeClr val="accent2"/>
                </a:solidFill>
              </a:rPr>
              <a:t>Stocker et récupérer de très grandes quantités de données, de manière fiable et sécurisée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667F3A5-98DC-45C4-B0D1-32D9A2BBFAEE}"/>
              </a:ext>
            </a:extLst>
          </p:cNvPr>
          <p:cNvSpPr txBox="1"/>
          <p:nvPr/>
        </p:nvSpPr>
        <p:spPr>
          <a:xfrm>
            <a:off x="4305298" y="3263941"/>
            <a:ext cx="3020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>
                <a:solidFill>
                  <a:srgbClr val="621516"/>
                </a:solidFill>
              </a:rPr>
              <a:t>Permet de lancer et de gérer des instances de serveurs virtuels en ligne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F527754-62E4-533E-CA3B-26EDFFAF7CCD}"/>
              </a:ext>
            </a:extLst>
          </p:cNvPr>
          <p:cNvSpPr txBox="1"/>
          <p:nvPr/>
        </p:nvSpPr>
        <p:spPr>
          <a:xfrm>
            <a:off x="7691718" y="3263941"/>
            <a:ext cx="3980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>
                <a:solidFill>
                  <a:schemeClr val="accent2"/>
                </a:solidFill>
              </a:rPr>
              <a:t>Permet de traiter et d'analyser de grandes quantités de données en utilisant Hadoop et Spark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C7E7BAB-3BCA-3F64-020C-76C80CAF5C16}"/>
              </a:ext>
            </a:extLst>
          </p:cNvPr>
          <p:cNvSpPr txBox="1"/>
          <p:nvPr/>
        </p:nvSpPr>
        <p:spPr>
          <a:xfrm>
            <a:off x="1146865" y="6193652"/>
            <a:ext cx="2689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/>
              <a:t> (Simple Storage Service)</a:t>
            </a:r>
          </a:p>
        </p:txBody>
      </p: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BEE38DBE-D5BC-E77C-3CF8-6ECB32B9A8F5}"/>
              </a:ext>
            </a:extLst>
          </p:cNvPr>
          <p:cNvSpPr txBox="1"/>
          <p:nvPr/>
        </p:nvSpPr>
        <p:spPr>
          <a:xfrm>
            <a:off x="4397005" y="6193652"/>
            <a:ext cx="2861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/>
              <a:t> (Elastic Compute Cloud)</a:t>
            </a:r>
          </a:p>
        </p:txBody>
      </p: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6EF127CE-6248-AA93-E598-5725540E31C4}"/>
              </a:ext>
            </a:extLst>
          </p:cNvPr>
          <p:cNvSpPr txBox="1"/>
          <p:nvPr/>
        </p:nvSpPr>
        <p:spPr>
          <a:xfrm>
            <a:off x="7577658" y="6193652"/>
            <a:ext cx="371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/>
              <a:t> (Elastic MapReduce)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F8CBF2-B7C2-7575-6275-5D88902C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2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26" y="171048"/>
            <a:ext cx="10515600" cy="70167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621516"/>
                </a:solidFill>
                <a:latin typeface="Inter"/>
              </a:rPr>
              <a:t>S3</a:t>
            </a:r>
            <a:r>
              <a:rPr lang="fr-FR" sz="3200">
                <a:solidFill>
                  <a:srgbClr val="621516"/>
                </a:solidFill>
                <a:latin typeface="Inter"/>
              </a:rPr>
              <a:t> (Simple Storage Service) </a:t>
            </a: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</p:cNvCxnSpPr>
          <p:nvPr/>
        </p:nvCxnSpPr>
        <p:spPr>
          <a:xfrm>
            <a:off x="205626" y="702782"/>
            <a:ext cx="0" cy="3303705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Google Shape;664;p64">
            <a:extLst>
              <a:ext uri="{FF2B5EF4-FFF2-40B4-BE49-F238E27FC236}">
                <a16:creationId xmlns:a16="http://schemas.microsoft.com/office/drawing/2014/main" id="{090DDC37-700E-6929-4707-4B5F63E07CDC}"/>
              </a:ext>
            </a:extLst>
          </p:cNvPr>
          <p:cNvSpPr/>
          <p:nvPr/>
        </p:nvSpPr>
        <p:spPr>
          <a:xfrm>
            <a:off x="11040518" y="523031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229B25F-49A7-41BD-0335-3DE63453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0" y="1189632"/>
            <a:ext cx="5186261" cy="33037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44C9DC3-3309-D218-7BA1-78B5A247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16" y="1403336"/>
            <a:ext cx="3966882" cy="440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42F9883-E642-0504-6001-49D223039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1" y="4810245"/>
            <a:ext cx="4229467" cy="1082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C2431E-C2C7-87F2-22E6-96031E283C47}"/>
              </a:ext>
            </a:extLst>
          </p:cNvPr>
          <p:cNvSpPr/>
          <p:nvPr/>
        </p:nvSpPr>
        <p:spPr>
          <a:xfrm>
            <a:off x="1165412" y="4206465"/>
            <a:ext cx="1264024" cy="1882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B6CC36-198A-1687-D46C-9E56FA84517A}"/>
              </a:ext>
            </a:extLst>
          </p:cNvPr>
          <p:cNvSpPr/>
          <p:nvPr/>
        </p:nvSpPr>
        <p:spPr>
          <a:xfrm>
            <a:off x="6840816" y="1810871"/>
            <a:ext cx="729733" cy="340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7115B8-3434-A304-1735-061F944D3A0E}"/>
              </a:ext>
            </a:extLst>
          </p:cNvPr>
          <p:cNvSpPr/>
          <p:nvPr/>
        </p:nvSpPr>
        <p:spPr>
          <a:xfrm>
            <a:off x="6840815" y="1468149"/>
            <a:ext cx="3432737" cy="2351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2631CF-0ED1-DA17-E96D-23630342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1B7CE-5DE7-C850-9504-68E9AC1B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26" y="171048"/>
            <a:ext cx="10515600" cy="701675"/>
          </a:xfrm>
        </p:spPr>
        <p:txBody>
          <a:bodyPr>
            <a:normAutofit/>
          </a:bodyPr>
          <a:lstStyle/>
          <a:p>
            <a:r>
              <a:rPr lang="fr-FR" sz="3200" b="1">
                <a:solidFill>
                  <a:srgbClr val="621516"/>
                </a:solidFill>
                <a:latin typeface="Inter"/>
              </a:rPr>
              <a:t>EMR</a:t>
            </a:r>
            <a:r>
              <a:rPr lang="fr-FR" sz="3200">
                <a:solidFill>
                  <a:srgbClr val="621516"/>
                </a:solidFill>
                <a:latin typeface="Inter"/>
              </a:rPr>
              <a:t> (Elastic MapReduce) </a:t>
            </a:r>
          </a:p>
        </p:txBody>
      </p:sp>
      <p:cxnSp>
        <p:nvCxnSpPr>
          <p:cNvPr id="4" name="Google Shape;660;p64">
            <a:extLst>
              <a:ext uri="{FF2B5EF4-FFF2-40B4-BE49-F238E27FC236}">
                <a16:creationId xmlns:a16="http://schemas.microsoft.com/office/drawing/2014/main" id="{475732D6-5667-1D08-E541-A581862D317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05626" y="1404457"/>
            <a:ext cx="17366" cy="504043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Google Shape;664;p64">
            <a:extLst>
              <a:ext uri="{FF2B5EF4-FFF2-40B4-BE49-F238E27FC236}">
                <a16:creationId xmlns:a16="http://schemas.microsoft.com/office/drawing/2014/main" id="{090DDC37-700E-6929-4707-4B5F63E07CDC}"/>
              </a:ext>
            </a:extLst>
          </p:cNvPr>
          <p:cNvSpPr/>
          <p:nvPr/>
        </p:nvSpPr>
        <p:spPr>
          <a:xfrm>
            <a:off x="42673" y="1078552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AB3E82-CEA7-3C1F-3110-89F125361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3" b="25676"/>
          <a:stretch/>
        </p:blipFill>
        <p:spPr>
          <a:xfrm>
            <a:off x="6024282" y="142563"/>
            <a:ext cx="4625788" cy="12618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7D05D6-998C-EAEE-B1E3-4CC48D450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28"/>
          <a:stretch/>
        </p:blipFill>
        <p:spPr>
          <a:xfrm>
            <a:off x="385945" y="1078552"/>
            <a:ext cx="5037257" cy="14093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9C96DB1-60E2-3171-6CA4-9CD7AFFF3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11" y="1958011"/>
            <a:ext cx="4328128" cy="16356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F687EDB-56A3-F223-6DD7-09A118638E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40"/>
          <a:stretch/>
        </p:blipFill>
        <p:spPr>
          <a:xfrm>
            <a:off x="468130" y="3188280"/>
            <a:ext cx="6498814" cy="115072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6A6E058-2AD3-98F5-80DB-0463B9A20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30" y="5204087"/>
            <a:ext cx="7224386" cy="1150720"/>
          </a:xfrm>
          <a:prstGeom prst="rect">
            <a:avLst/>
          </a:prstGeom>
        </p:spPr>
      </p:pic>
      <p:sp>
        <p:nvSpPr>
          <p:cNvPr id="17" name="Google Shape;664;p64">
            <a:extLst>
              <a:ext uri="{FF2B5EF4-FFF2-40B4-BE49-F238E27FC236}">
                <a16:creationId xmlns:a16="http://schemas.microsoft.com/office/drawing/2014/main" id="{0828EE33-D836-FF2C-68DE-849F7EC3DE36}"/>
              </a:ext>
            </a:extLst>
          </p:cNvPr>
          <p:cNvSpPr/>
          <p:nvPr/>
        </p:nvSpPr>
        <p:spPr>
          <a:xfrm>
            <a:off x="54813" y="3527587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" name="Google Shape;660;p64">
            <a:extLst>
              <a:ext uri="{FF2B5EF4-FFF2-40B4-BE49-F238E27FC236}">
                <a16:creationId xmlns:a16="http://schemas.microsoft.com/office/drawing/2014/main" id="{368B1468-C94C-8E41-3CA1-DF37E1F045A6}"/>
              </a:ext>
            </a:extLst>
          </p:cNvPr>
          <p:cNvCxnSpPr>
            <a:cxnSpLocks/>
          </p:cNvCxnSpPr>
          <p:nvPr/>
        </p:nvCxnSpPr>
        <p:spPr>
          <a:xfrm>
            <a:off x="11921948" y="1438447"/>
            <a:ext cx="17366" cy="504043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" name="Google Shape;664;p64">
            <a:extLst>
              <a:ext uri="{FF2B5EF4-FFF2-40B4-BE49-F238E27FC236}">
                <a16:creationId xmlns:a16="http://schemas.microsoft.com/office/drawing/2014/main" id="{195B1A8B-A284-D3CB-DF42-EF82A28903CB}"/>
              </a:ext>
            </a:extLst>
          </p:cNvPr>
          <p:cNvSpPr/>
          <p:nvPr/>
        </p:nvSpPr>
        <p:spPr>
          <a:xfrm>
            <a:off x="11758995" y="2740226"/>
            <a:ext cx="325905" cy="325905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Google Shape;664;p64">
            <a:extLst>
              <a:ext uri="{FF2B5EF4-FFF2-40B4-BE49-F238E27FC236}">
                <a16:creationId xmlns:a16="http://schemas.microsoft.com/office/drawing/2014/main" id="{7F571C87-53C4-1354-E46A-02D4ADC253C0}"/>
              </a:ext>
            </a:extLst>
          </p:cNvPr>
          <p:cNvSpPr/>
          <p:nvPr/>
        </p:nvSpPr>
        <p:spPr>
          <a:xfrm>
            <a:off x="60039" y="5517883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7DD1500-65BB-2EC4-CB7F-90C4715988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29" r="14049"/>
          <a:stretch/>
        </p:blipFill>
        <p:spPr>
          <a:xfrm>
            <a:off x="8189661" y="4279291"/>
            <a:ext cx="3487856" cy="1082134"/>
          </a:xfrm>
          <a:prstGeom prst="rect">
            <a:avLst/>
          </a:prstGeom>
        </p:spPr>
      </p:pic>
      <p:sp>
        <p:nvSpPr>
          <p:cNvPr id="28" name="Google Shape;664;p64">
            <a:extLst>
              <a:ext uri="{FF2B5EF4-FFF2-40B4-BE49-F238E27FC236}">
                <a16:creationId xmlns:a16="http://schemas.microsoft.com/office/drawing/2014/main" id="{297230BD-F38F-70B3-82C3-CC01AD96B774}"/>
              </a:ext>
            </a:extLst>
          </p:cNvPr>
          <p:cNvSpPr/>
          <p:nvPr/>
        </p:nvSpPr>
        <p:spPr>
          <a:xfrm>
            <a:off x="11776361" y="4520281"/>
            <a:ext cx="325905" cy="325905"/>
          </a:xfrm>
          <a:prstGeom prst="ellipse">
            <a:avLst/>
          </a:prstGeom>
          <a:solidFill>
            <a:srgbClr val="621516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6C467B-2625-7A13-8449-88DB3378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29B43-0642-4D0F-AD74-73A75262CEA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9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548</Words>
  <Application>Microsoft Office PowerPoint</Application>
  <PresentationFormat>Grand écran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Thème Office</vt:lpstr>
      <vt:lpstr>Présentation PowerPoint</vt:lpstr>
      <vt:lpstr>Sommaire</vt:lpstr>
      <vt:lpstr>Mission</vt:lpstr>
      <vt:lpstr>Données</vt:lpstr>
      <vt:lpstr>Environnement Big Data : </vt:lpstr>
      <vt:lpstr>Présentation PowerPoint</vt:lpstr>
      <vt:lpstr>Création de l’environnement</vt:lpstr>
      <vt:lpstr>S3 (Simple Storage Service) </vt:lpstr>
      <vt:lpstr>EMR (Elastic MapReduce) </vt:lpstr>
      <vt:lpstr>Tunnel SSH</vt:lpstr>
      <vt:lpstr>Foxy Proxy</vt:lpstr>
      <vt:lpstr>AWS IAM (Amazon Web Services Identity and Access Management)</vt:lpstr>
      <vt:lpstr>Traitement des images</vt:lpstr>
      <vt:lpstr>Script PySpark</vt:lpstr>
      <vt:lpstr>RGPD</vt:lpstr>
      <vt:lpstr>Conclusion</vt:lpstr>
      <vt:lpstr>Annexe : ACP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sarah</dc:creator>
  <cp:lastModifiedBy>sarah</cp:lastModifiedBy>
  <cp:revision>15</cp:revision>
  <dcterms:created xsi:type="dcterms:W3CDTF">2023-03-24T12:20:54Z</dcterms:created>
  <dcterms:modified xsi:type="dcterms:W3CDTF">2023-03-29T13:06:48Z</dcterms:modified>
</cp:coreProperties>
</file>