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307" r:id="rId4"/>
    <p:sldId id="257" r:id="rId5"/>
    <p:sldId id="277" r:id="rId6"/>
    <p:sldId id="278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09" r:id="rId22"/>
    <p:sldId id="295" r:id="rId23"/>
    <p:sldId id="296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10" r:id="rId32"/>
    <p:sldId id="312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A54"/>
    <a:srgbClr val="0C344D"/>
    <a:srgbClr val="D684BD"/>
    <a:srgbClr val="845B53"/>
    <a:srgbClr val="9372B2"/>
    <a:srgbClr val="C03D3E"/>
    <a:srgbClr val="3A923A"/>
    <a:srgbClr val="E1812C"/>
    <a:srgbClr val="3274A1"/>
    <a:srgbClr val="65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82" d="100"/>
          <a:sy n="82" d="100"/>
        </p:scale>
        <p:origin x="17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59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A51AAEE-0C40-4431-8F34-5B869DC3F8B9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4354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908050"/>
            <a:ext cx="40354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133600"/>
            <a:ext cx="4037012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864D2-8E66-4EAD-9C57-460BCC05F151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77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765175"/>
            <a:ext cx="20510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765175"/>
            <a:ext cx="6003925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53B37-515B-4403-A046-B4836839A4E8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8537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F34D7-8768-42E7-B826-81C09AD561F7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238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DAB28-A5F8-4136-B261-54F9064C6B95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44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EFD5C-3BBA-431D-BF8B-4D6D3797338B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161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0B850-CD12-48E6-8BB5-2DF90D8D2428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563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8F1E6-686C-4075-BD00-90236798062B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458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32FB-45B4-4ADE-BF18-9FE74756554A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815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827E9-A8BA-4CA9-AD04-8899AFCBA824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1919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0FEFB-B17F-4158-AD93-6173FC319E86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070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3DFCD-9978-4C87-B20C-0F6EBB85B276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655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129AE-F5AB-42D9-B07C-487A35373A96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826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3E55A-B4FB-44D4-91F7-8F909CAC2CED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8430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9EF0F-5448-47FB-9484-707D18E98FAF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9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C2589-C303-4CDA-B1CF-79CADD29ECA9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16113"/>
            <a:ext cx="402748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27488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70DAD-6922-4766-B2DF-A7417D898A90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75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C843B-A8DA-4C32-946C-5ECBA96BDBCC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01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25B66-B830-4079-B038-7A89410205E3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29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2E5C7-34F7-49C9-AFCC-617D9EDA1B83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73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56643-4788-4FA0-8974-A8A6F2AEE995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135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95702-779A-49B6-8B4F-11F92008D153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713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0737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FD202C8B-7E56-4600-887C-6307ADB9193D}" type="slidenum">
              <a:rPr lang="ru-RU" altLang="ru-RU"/>
              <a:pPr/>
              <a:t>‹N°›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CA49DF67-8E35-4785-9BBA-43364F851B02}" type="slidenum">
              <a:rPr lang="ru-RU" altLang="ru-RU"/>
              <a:pPr/>
              <a:t>‹N°›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39552" y="542784"/>
            <a:ext cx="5760566" cy="1439863"/>
          </a:xfrm>
        </p:spPr>
        <p:txBody>
          <a:bodyPr/>
          <a:lstStyle/>
          <a:p>
            <a:r>
              <a:rPr lang="fr-FR" sz="3200" b="1" i="0" dirty="0">
                <a:effectLst/>
                <a:latin typeface="Montserrat" panose="00000500000000000000" pitchFamily="2" charset="0"/>
              </a:rPr>
              <a:t>Analysez des données de systèmes éducatifs</a:t>
            </a:r>
            <a:endParaRPr lang="en-US" altLang="ru-RU" sz="3200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39750" y="2420888"/>
            <a:ext cx="4032250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P2 Sarah </a:t>
            </a:r>
            <a:r>
              <a:rPr lang="en-US" altLang="ru-RU" b="0" dirty="0" err="1"/>
              <a:t>Khomsi</a:t>
            </a:r>
            <a:endParaRPr lang="uk-UA" altLang="ru-RU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60286-4A30-B204-9129-98EACEB1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042FE8-172E-336A-0F06-CBC3DD2B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80"/>
            <a:ext cx="7535206" cy="402843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FCE4B-B6DB-9FAD-F5B9-F3178BC565CD}"/>
              </a:ext>
            </a:extLst>
          </p:cNvPr>
          <p:cNvSpPr txBox="1"/>
          <p:nvPr/>
        </p:nvSpPr>
        <p:spPr>
          <a:xfrm>
            <a:off x="591884" y="4797152"/>
            <a:ext cx="740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15 colonnes contiennent plus de 80% de données manquantes.</a:t>
            </a:r>
          </a:p>
        </p:txBody>
      </p:sp>
    </p:spTree>
    <p:extLst>
      <p:ext uri="{BB962C8B-B14F-4D97-AF65-F5344CB8AC3E}">
        <p14:creationId xmlns:p14="http://schemas.microsoft.com/office/powerpoint/2010/main" val="6489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E1124-65D1-BC75-EA6F-883C6B60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BCBBDC-59D1-E743-C448-1355E109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4664"/>
            <a:ext cx="7475847" cy="407840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587345-C856-D4D1-B3AF-2B349B43D6C3}"/>
              </a:ext>
            </a:extLst>
          </p:cNvPr>
          <p:cNvSpPr txBox="1"/>
          <p:nvPr/>
        </p:nvSpPr>
        <p:spPr>
          <a:xfrm>
            <a:off x="162169" y="4641781"/>
            <a:ext cx="88196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accent2"/>
                </a:solidFill>
              </a:rPr>
              <a:t>Learning </a:t>
            </a:r>
            <a:r>
              <a:rPr lang="fr-FR" sz="1600" b="0" dirty="0" err="1">
                <a:solidFill>
                  <a:schemeClr val="accent2"/>
                </a:solidFill>
              </a:rPr>
              <a:t>Outcomes</a:t>
            </a:r>
            <a:r>
              <a:rPr lang="fr-FR" sz="1600" b="0" dirty="0">
                <a:solidFill>
                  <a:schemeClr val="accent2"/>
                </a:solidFill>
              </a:rPr>
              <a:t> : </a:t>
            </a:r>
            <a:r>
              <a:rPr lang="fr-FR" sz="1600" b="0" dirty="0">
                <a:solidFill>
                  <a:schemeClr val="bg1"/>
                </a:solidFill>
              </a:rPr>
              <a:t>Niveau d'apprentissage des élèves en lecture, en mathématiques et en 		        sciences.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 err="1">
                <a:solidFill>
                  <a:schemeClr val="accent2"/>
                </a:solidFill>
              </a:rPr>
              <a:t>Attainment</a:t>
            </a:r>
            <a:r>
              <a:rPr lang="fr-FR" sz="1600" b="0" dirty="0">
                <a:solidFill>
                  <a:schemeClr val="accent2"/>
                </a:solidFill>
              </a:rPr>
              <a:t> :</a:t>
            </a:r>
            <a:r>
              <a:rPr lang="fr-FR" sz="1600" b="0" dirty="0">
                <a:solidFill>
                  <a:schemeClr val="bg1"/>
                </a:solidFill>
              </a:rPr>
              <a:t> Niveau d'instruction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accent2"/>
                </a:solidFill>
              </a:rPr>
              <a:t>Education </a:t>
            </a:r>
            <a:r>
              <a:rPr lang="fr-FR" sz="1600" b="0" dirty="0" err="1">
                <a:solidFill>
                  <a:schemeClr val="accent2"/>
                </a:solidFill>
              </a:rPr>
              <a:t>Equality</a:t>
            </a:r>
            <a:r>
              <a:rPr lang="fr-FR" sz="1600" b="0" dirty="0">
                <a:solidFill>
                  <a:schemeClr val="accent2"/>
                </a:solidFill>
              </a:rPr>
              <a:t> : </a:t>
            </a:r>
            <a:r>
              <a:rPr lang="fr-FR" sz="1600" b="0" dirty="0">
                <a:solidFill>
                  <a:schemeClr val="bg1"/>
                </a:solidFill>
              </a:rPr>
              <a:t>équité dans l'éducation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 err="1">
                <a:solidFill>
                  <a:schemeClr val="accent2"/>
                </a:solidFill>
              </a:rPr>
              <a:t>Secondary</a:t>
            </a:r>
            <a:r>
              <a:rPr lang="fr-FR" sz="1600" b="0" dirty="0">
                <a:solidFill>
                  <a:schemeClr val="accent2"/>
                </a:solidFill>
              </a:rPr>
              <a:t> :</a:t>
            </a:r>
            <a:r>
              <a:rPr lang="fr-FR" sz="1600" b="0" dirty="0">
                <a:solidFill>
                  <a:schemeClr val="bg1"/>
                </a:solidFill>
              </a:rPr>
              <a:t> Taux brut de scolarisation en secondaire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 err="1">
                <a:solidFill>
                  <a:schemeClr val="accent2"/>
                </a:solidFill>
              </a:rPr>
              <a:t>Primary</a:t>
            </a:r>
            <a:r>
              <a:rPr lang="fr-FR" sz="1600" b="0" dirty="0">
                <a:solidFill>
                  <a:schemeClr val="accent2"/>
                </a:solidFill>
              </a:rPr>
              <a:t> :</a:t>
            </a:r>
            <a:r>
              <a:rPr lang="fr-FR" sz="1600" b="0" dirty="0">
                <a:solidFill>
                  <a:schemeClr val="bg1"/>
                </a:solidFill>
              </a:rPr>
              <a:t> Taux brut de scolarisation en primaire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accent2"/>
                </a:solidFill>
              </a:rPr>
              <a:t>Population :</a:t>
            </a:r>
            <a:r>
              <a:rPr lang="fr-FR" sz="1600" b="0" dirty="0">
                <a:solidFill>
                  <a:schemeClr val="bg1"/>
                </a:solidFill>
              </a:rPr>
              <a:t> Calcul de la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 err="1">
                <a:solidFill>
                  <a:schemeClr val="accent2"/>
                </a:solidFill>
              </a:rPr>
              <a:t>Tertiary</a:t>
            </a:r>
            <a:r>
              <a:rPr lang="fr-FR" sz="1600" b="0" dirty="0">
                <a:solidFill>
                  <a:schemeClr val="accent2"/>
                </a:solidFill>
              </a:rPr>
              <a:t> :</a:t>
            </a:r>
            <a:r>
              <a:rPr lang="fr-FR" sz="1600" b="0" dirty="0">
                <a:solidFill>
                  <a:schemeClr val="bg1"/>
                </a:solidFill>
              </a:rPr>
              <a:t> Taux brut de scolarisation en enseignement supérieur</a:t>
            </a:r>
          </a:p>
        </p:txBody>
      </p:sp>
    </p:spTree>
    <p:extLst>
      <p:ext uri="{BB962C8B-B14F-4D97-AF65-F5344CB8AC3E}">
        <p14:creationId xmlns:p14="http://schemas.microsoft.com/office/powerpoint/2010/main" val="202236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41AB93-D0E6-89EC-54C1-F2FAB34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16EBF3-348A-A114-A125-9DE75212C91C}"/>
              </a:ext>
            </a:extLst>
          </p:cNvPr>
          <p:cNvSpPr txBox="1"/>
          <p:nvPr/>
        </p:nvSpPr>
        <p:spPr>
          <a:xfrm>
            <a:off x="306760" y="692696"/>
            <a:ext cx="6929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Conclusion de l'analyse exploratoire de mes 5 fichiers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</a:t>
            </a:r>
            <a:r>
              <a:rPr lang="fr-FR" dirty="0">
                <a:solidFill>
                  <a:schemeClr val="accent2"/>
                </a:solidFill>
              </a:rPr>
              <a:t>Country</a:t>
            </a:r>
            <a:r>
              <a:rPr lang="fr-FR" b="0" dirty="0">
                <a:solidFill>
                  <a:schemeClr val="bg1"/>
                </a:solidFill>
              </a:rPr>
              <a:t> contient des données descriptives pour chaque pays (Nom, code </a:t>
            </a:r>
            <a:r>
              <a:rPr lang="fr-FR" b="0" dirty="0" err="1">
                <a:solidFill>
                  <a:schemeClr val="bg1"/>
                </a:solidFill>
              </a:rPr>
              <a:t>pays,region</a:t>
            </a:r>
            <a:r>
              <a:rPr lang="fr-FR" b="0" dirty="0">
                <a:solidFill>
                  <a:schemeClr val="bg1"/>
                </a:solidFill>
              </a:rPr>
              <a:t>, niveau de revenu)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</a:t>
            </a:r>
            <a:r>
              <a:rPr lang="fr-FR" dirty="0" err="1">
                <a:solidFill>
                  <a:schemeClr val="accent2"/>
                </a:solidFill>
              </a:rPr>
              <a:t>Country_series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0" dirty="0">
                <a:solidFill>
                  <a:schemeClr val="bg1"/>
                </a:solidFill>
              </a:rPr>
              <a:t>comprend la liste des indicateurs par pays et la source d'information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</a:t>
            </a:r>
            <a:r>
              <a:rPr lang="fr-FR" dirty="0">
                <a:solidFill>
                  <a:schemeClr val="accent2"/>
                </a:solidFill>
              </a:rPr>
              <a:t>Data</a:t>
            </a:r>
            <a:r>
              <a:rPr lang="fr-FR" b="0" dirty="0">
                <a:solidFill>
                  <a:schemeClr val="bg1"/>
                </a:solidFill>
              </a:rPr>
              <a:t> contient les données numériques des indicateurs par pays entre 1970 jusqu'à 2050 (prévisions)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</a:t>
            </a:r>
            <a:r>
              <a:rPr lang="fr-FR" dirty="0">
                <a:solidFill>
                  <a:schemeClr val="accent2"/>
                </a:solidFill>
              </a:rPr>
              <a:t>Note</a:t>
            </a:r>
            <a:r>
              <a:rPr lang="fr-FR" b="0" dirty="0">
                <a:solidFill>
                  <a:schemeClr val="bg1"/>
                </a:solidFill>
              </a:rPr>
              <a:t> contient la liste des indicateurs et l'année à laquelle ils ont été publiés.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</a:t>
            </a:r>
            <a:r>
              <a:rPr lang="fr-FR" dirty="0" err="1">
                <a:solidFill>
                  <a:schemeClr val="accent2"/>
                </a:solidFill>
              </a:rPr>
              <a:t>Series</a:t>
            </a:r>
            <a:r>
              <a:rPr lang="fr-FR" b="0" dirty="0">
                <a:solidFill>
                  <a:schemeClr val="bg1"/>
                </a:solidFill>
              </a:rPr>
              <a:t> contient la liste des indicateurs regroupés par thème et leur définition.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Les fichiers </a:t>
            </a:r>
            <a:r>
              <a:rPr lang="fr-FR" dirty="0">
                <a:solidFill>
                  <a:schemeClr val="accent2"/>
                </a:solidFill>
              </a:rPr>
              <a:t>Country et Data </a:t>
            </a:r>
            <a:r>
              <a:rPr lang="fr-FR" b="0" dirty="0">
                <a:solidFill>
                  <a:schemeClr val="bg1"/>
                </a:solidFill>
              </a:rPr>
              <a:t>vont me permettre de regrouper les données numériques par pays.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Les fichiers </a:t>
            </a:r>
            <a:r>
              <a:rPr lang="fr-FR" dirty="0">
                <a:solidFill>
                  <a:schemeClr val="accent2"/>
                </a:solidFill>
              </a:rPr>
              <a:t>Data, Note et </a:t>
            </a:r>
            <a:r>
              <a:rPr lang="fr-FR" dirty="0" err="1">
                <a:solidFill>
                  <a:schemeClr val="accent2"/>
                </a:solidFill>
              </a:rPr>
              <a:t>Series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0" dirty="0">
                <a:solidFill>
                  <a:schemeClr val="bg1"/>
                </a:solidFill>
              </a:rPr>
              <a:t>vont me permettre d'affiner mes recherches pour trouver les indicateurs les plus pertinents.</a:t>
            </a:r>
          </a:p>
        </p:txBody>
      </p:sp>
    </p:spTree>
    <p:extLst>
      <p:ext uri="{BB962C8B-B14F-4D97-AF65-F5344CB8AC3E}">
        <p14:creationId xmlns:p14="http://schemas.microsoft.com/office/powerpoint/2010/main" val="381852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FBFB8-6C5B-7E85-EA4D-A6F9E428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D401A5-9D49-F982-ED3B-70DBF733475C}"/>
              </a:ext>
            </a:extLst>
          </p:cNvPr>
          <p:cNvSpPr txBox="1"/>
          <p:nvPr/>
        </p:nvSpPr>
        <p:spPr>
          <a:xfrm>
            <a:off x="251520" y="889844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Sélection des indicateurs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Rappel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Academy</a:t>
            </a:r>
            <a:r>
              <a:rPr lang="fr-FR" dirty="0">
                <a:solidFill>
                  <a:schemeClr val="bg1"/>
                </a:solidFill>
              </a:rPr>
              <a:t> est une start-up qui propose des contenus de formation en ligne pour un public de niveau lycée et université.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Choix des indicateurs: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Revenu : </a:t>
            </a:r>
            <a:r>
              <a:rPr lang="fr-FR" dirty="0">
                <a:solidFill>
                  <a:schemeClr val="bg1"/>
                </a:solidFill>
              </a:rPr>
              <a:t>pays ayant des niveaux de revenus moyen à haut.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Public visé : </a:t>
            </a:r>
            <a:r>
              <a:rPr lang="fr-FR" dirty="0">
                <a:solidFill>
                  <a:schemeClr val="bg1"/>
                </a:solidFill>
              </a:rPr>
              <a:t>élèves du niveau secondaire et niveau supérieur.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Démographie : </a:t>
            </a:r>
            <a:r>
              <a:rPr lang="fr-FR" dirty="0">
                <a:solidFill>
                  <a:schemeClr val="bg1"/>
                </a:solidFill>
              </a:rPr>
              <a:t>nombre d'habitants par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Stabilité : </a:t>
            </a:r>
            <a:r>
              <a:rPr lang="fr-FR" dirty="0">
                <a:solidFill>
                  <a:schemeClr val="bg1"/>
                </a:solidFill>
              </a:rPr>
              <a:t>pays politiquement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Accès à Internet : </a:t>
            </a:r>
            <a:r>
              <a:rPr lang="fr-FR" dirty="0">
                <a:solidFill>
                  <a:schemeClr val="bg1"/>
                </a:solidFill>
              </a:rPr>
              <a:t>pays pourvu d'un réseau internet stable.</a:t>
            </a:r>
          </a:p>
        </p:txBody>
      </p:sp>
    </p:spTree>
    <p:extLst>
      <p:ext uri="{BB962C8B-B14F-4D97-AF65-F5344CB8AC3E}">
        <p14:creationId xmlns:p14="http://schemas.microsoft.com/office/powerpoint/2010/main" val="223825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16C552-820C-F01C-C656-9716AC7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9DEE5F-0E0B-DF83-8A27-5CA3A1A1A670}"/>
              </a:ext>
            </a:extLst>
          </p:cNvPr>
          <p:cNvSpPr txBox="1"/>
          <p:nvPr/>
        </p:nvSpPr>
        <p:spPr>
          <a:xfrm>
            <a:off x="179512" y="20475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Indicateur de revenu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BF79DC-646B-E497-A66E-AB1B5E9A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4" y="4293096"/>
            <a:ext cx="8541896" cy="144016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A06D79-DF03-C9DB-B6C9-2BFFE89B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946693"/>
            <a:ext cx="5667375" cy="306705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6437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A49CB-D8FC-3516-03AD-10AA9A99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5C348D-DE8B-0656-1071-C35E8FA3F469}"/>
              </a:ext>
            </a:extLst>
          </p:cNvPr>
          <p:cNvSpPr txBox="1"/>
          <p:nvPr/>
        </p:nvSpPr>
        <p:spPr>
          <a:xfrm>
            <a:off x="25354" y="15700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Indicateur Public visé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4A2043-F5C1-A080-09CA-A71F4E521491}"/>
              </a:ext>
            </a:extLst>
          </p:cNvPr>
          <p:cNvSpPr txBox="1"/>
          <p:nvPr/>
        </p:nvSpPr>
        <p:spPr>
          <a:xfrm>
            <a:off x="97361" y="672413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Indicateur pour les études secondaires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56EFB03-6285-4289-9CCB-6D221A6C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2" y="1287597"/>
            <a:ext cx="8362950" cy="8763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EAEECA4-8652-E2C7-A61E-03C15A23D958}"/>
              </a:ext>
            </a:extLst>
          </p:cNvPr>
          <p:cNvSpPr txBox="1"/>
          <p:nvPr/>
        </p:nvSpPr>
        <p:spPr>
          <a:xfrm>
            <a:off x="76062" y="3166815"/>
            <a:ext cx="54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Indicateur pour les études supérieures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2C6CD87-A261-9EEB-B264-608C75BCA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09"/>
          <a:stretch/>
        </p:blipFill>
        <p:spPr>
          <a:xfrm>
            <a:off x="358882" y="3927514"/>
            <a:ext cx="8115300" cy="61155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4644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4BFEEC-5C8E-C6B1-483F-1EAD848D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9B2FAC-7FE9-6D0C-C40C-0088392C9DCD}"/>
              </a:ext>
            </a:extLst>
          </p:cNvPr>
          <p:cNvSpPr txBox="1"/>
          <p:nvPr/>
        </p:nvSpPr>
        <p:spPr>
          <a:xfrm>
            <a:off x="169776" y="260648"/>
            <a:ext cx="567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Indicateur démographique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54BA3-D138-2A12-FA23-32B73858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4" y="836712"/>
            <a:ext cx="7162800" cy="8096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AD530CC-1A73-4274-4AC7-86F5358F9E0A}"/>
              </a:ext>
            </a:extLst>
          </p:cNvPr>
          <p:cNvSpPr txBox="1"/>
          <p:nvPr/>
        </p:nvSpPr>
        <p:spPr>
          <a:xfrm>
            <a:off x="169776" y="18721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Indicateur Stabilité politique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6EC795-B00E-46D2-3B69-C4EA2554E9DD}"/>
              </a:ext>
            </a:extLst>
          </p:cNvPr>
          <p:cNvSpPr txBox="1"/>
          <p:nvPr/>
        </p:nvSpPr>
        <p:spPr>
          <a:xfrm>
            <a:off x="305880" y="2241468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chemeClr val="bg1"/>
                </a:solidFill>
              </a:rPr>
              <a:t>Après avoir effectué des recherches sur le site de la banque mondiale, j'ai trouvé la référence de l'indicateur : </a:t>
            </a:r>
            <a:r>
              <a:rPr lang="fr-FR" sz="1600" b="0" dirty="0">
                <a:solidFill>
                  <a:schemeClr val="accent2"/>
                </a:solidFill>
              </a:rPr>
              <a:t>PV.EST</a:t>
            </a:r>
            <a:r>
              <a:rPr lang="fr-FR" sz="1600" b="0" dirty="0">
                <a:solidFill>
                  <a:schemeClr val="bg1"/>
                </a:solidFill>
              </a:rPr>
              <a:t> qui correspond à la stabilité politique et absence de violence/terrorisme : estimation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88144D0-7201-5C90-40D8-26FE0197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7" y="3180607"/>
            <a:ext cx="7884368" cy="91351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1261EE-B3EB-23A2-F21A-69F38D0DB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7" y="4869160"/>
            <a:ext cx="7884368" cy="75247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A463DA0-875B-C929-6646-E296C77B9016}"/>
              </a:ext>
            </a:extLst>
          </p:cNvPr>
          <p:cNvSpPr txBox="1"/>
          <p:nvPr/>
        </p:nvSpPr>
        <p:spPr>
          <a:xfrm>
            <a:off x="169776" y="44142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Indicateur Internet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FAC5F3-8E8D-3841-D73E-FD4268658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77" r="17207"/>
          <a:stretch/>
        </p:blipFill>
        <p:spPr>
          <a:xfrm>
            <a:off x="241784" y="5887616"/>
            <a:ext cx="7570576" cy="68977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9770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D1216B-C46A-E1CC-B11C-58D9AC37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15A864-3CE1-875C-2AE7-A8898A300C8A}"/>
              </a:ext>
            </a:extLst>
          </p:cNvPr>
          <p:cNvSpPr txBox="1"/>
          <p:nvPr/>
        </p:nvSpPr>
        <p:spPr>
          <a:xfrm>
            <a:off x="107504" y="146964"/>
            <a:ext cx="5742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Préparation des données sélectionnées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589468-F3A0-D8AE-1291-DCA6668CE0DC}"/>
              </a:ext>
            </a:extLst>
          </p:cNvPr>
          <p:cNvSpPr txBox="1"/>
          <p:nvPr/>
        </p:nvSpPr>
        <p:spPr>
          <a:xfrm>
            <a:off x="251520" y="6851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chemeClr val="accent2"/>
                </a:solidFill>
                <a:effectLst/>
              </a:rPr>
              <a:t>Valeurs manquantes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97FCB08-934A-31F8-EEE2-0BCFF2A9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452320" cy="374266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1958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DCE9F-B1B6-33EA-285D-479EBA2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290D9-85E1-C0D0-8D3D-20C3895638A4}"/>
              </a:ext>
            </a:extLst>
          </p:cNvPr>
          <p:cNvSpPr txBox="1"/>
          <p:nvPr/>
        </p:nvSpPr>
        <p:spPr>
          <a:xfrm>
            <a:off x="127936" y="1591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chemeClr val="accent2"/>
                </a:solidFill>
                <a:effectLst/>
              </a:rPr>
              <a:t>Choix des années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21B337-4534-D6DE-439F-50F9D3C4C6EB}"/>
              </a:ext>
            </a:extLst>
          </p:cNvPr>
          <p:cNvSpPr txBox="1"/>
          <p:nvPr/>
        </p:nvSpPr>
        <p:spPr>
          <a:xfrm>
            <a:off x="4676170" y="98072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chemeClr val="bg1"/>
                </a:solidFill>
                <a:effectLst/>
              </a:rPr>
              <a:t>Les valeurs manquantes sont </a:t>
            </a:r>
          </a:p>
          <a:p>
            <a:pPr algn="l"/>
            <a:r>
              <a:rPr lang="fr-FR" sz="1600" dirty="0">
                <a:solidFill>
                  <a:schemeClr val="bg1"/>
                </a:solidFill>
              </a:rPr>
              <a:t>Imputées avec la méthode </a:t>
            </a:r>
            <a:r>
              <a:rPr lang="fr-FR" sz="1600" dirty="0" err="1">
                <a:solidFill>
                  <a:schemeClr val="bg1"/>
                </a:solidFill>
              </a:rPr>
              <a:t>fillna</a:t>
            </a:r>
            <a:endParaRPr lang="fr-FR" sz="1600" dirty="0">
              <a:solidFill>
                <a:schemeClr val="bg1"/>
              </a:solidFill>
            </a:endParaRPr>
          </a:p>
          <a:p>
            <a:pPr algn="l"/>
            <a:endParaRPr lang="fr-FR" sz="1600" dirty="0">
              <a:solidFill>
                <a:schemeClr val="bg1"/>
              </a:solidFill>
            </a:endParaRPr>
          </a:p>
          <a:p>
            <a:pPr algn="l"/>
            <a:r>
              <a:rPr lang="fr-FR" sz="1600" dirty="0">
                <a:solidFill>
                  <a:schemeClr val="bg1"/>
                </a:solidFill>
              </a:rPr>
              <a:t>Je conserve les années de 2002 à 2015 pour 198 pays.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FAE6AB-E5EE-00B4-1A60-329B3026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" y="908720"/>
            <a:ext cx="4405964" cy="48965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1143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2FE67-A0EE-27A8-2D4F-9DA3A2C9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66D1C-F766-9399-6A4C-2FB4E3AFB13C}"/>
              </a:ext>
            </a:extLst>
          </p:cNvPr>
          <p:cNvSpPr/>
          <p:nvPr/>
        </p:nvSpPr>
        <p:spPr bwMode="auto">
          <a:xfrm>
            <a:off x="251520" y="6080731"/>
            <a:ext cx="216024" cy="168525"/>
          </a:xfrm>
          <a:prstGeom prst="rect">
            <a:avLst/>
          </a:prstGeom>
          <a:solidFill>
            <a:srgbClr val="3274A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60489-7D50-B511-8E7B-DB11B21D8AC6}"/>
              </a:ext>
            </a:extLst>
          </p:cNvPr>
          <p:cNvSpPr/>
          <p:nvPr/>
        </p:nvSpPr>
        <p:spPr bwMode="auto">
          <a:xfrm>
            <a:off x="1547664" y="6068888"/>
            <a:ext cx="216024" cy="168525"/>
          </a:xfrm>
          <a:prstGeom prst="rect">
            <a:avLst/>
          </a:prstGeom>
          <a:solidFill>
            <a:srgbClr val="E1812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A00CF-198C-D55E-E316-B675BC03B737}"/>
              </a:ext>
            </a:extLst>
          </p:cNvPr>
          <p:cNvSpPr/>
          <p:nvPr/>
        </p:nvSpPr>
        <p:spPr bwMode="auto">
          <a:xfrm>
            <a:off x="3826488" y="6068888"/>
            <a:ext cx="216024" cy="168525"/>
          </a:xfrm>
          <a:prstGeom prst="rect">
            <a:avLst/>
          </a:prstGeom>
          <a:solidFill>
            <a:srgbClr val="3A923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20F11-24E6-502F-7FD5-24DA6A1FD66D}"/>
              </a:ext>
            </a:extLst>
          </p:cNvPr>
          <p:cNvSpPr/>
          <p:nvPr/>
        </p:nvSpPr>
        <p:spPr bwMode="auto">
          <a:xfrm>
            <a:off x="6564796" y="6080730"/>
            <a:ext cx="216024" cy="168525"/>
          </a:xfrm>
          <a:prstGeom prst="rect">
            <a:avLst/>
          </a:prstGeom>
          <a:solidFill>
            <a:srgbClr val="C03D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6F37FA-4372-61A4-5DDC-D06606358FE0}"/>
              </a:ext>
            </a:extLst>
          </p:cNvPr>
          <p:cNvSpPr/>
          <p:nvPr/>
        </p:nvSpPr>
        <p:spPr bwMode="auto">
          <a:xfrm>
            <a:off x="251520" y="6534688"/>
            <a:ext cx="216024" cy="168525"/>
          </a:xfrm>
          <a:prstGeom prst="rect">
            <a:avLst/>
          </a:prstGeom>
          <a:solidFill>
            <a:srgbClr val="9372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96843-22F5-3D88-D4FC-26DB1DEFC1D3}"/>
              </a:ext>
            </a:extLst>
          </p:cNvPr>
          <p:cNvSpPr/>
          <p:nvPr/>
        </p:nvSpPr>
        <p:spPr bwMode="auto">
          <a:xfrm>
            <a:off x="3181164" y="6530671"/>
            <a:ext cx="216024" cy="168525"/>
          </a:xfrm>
          <a:prstGeom prst="rect">
            <a:avLst/>
          </a:prstGeom>
          <a:solidFill>
            <a:srgbClr val="845B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5E93F-D114-038A-34BC-136CDE14601B}"/>
              </a:ext>
            </a:extLst>
          </p:cNvPr>
          <p:cNvSpPr/>
          <p:nvPr/>
        </p:nvSpPr>
        <p:spPr bwMode="auto">
          <a:xfrm>
            <a:off x="5292080" y="6530671"/>
            <a:ext cx="216024" cy="168525"/>
          </a:xfrm>
          <a:prstGeom prst="rect">
            <a:avLst/>
          </a:prstGeom>
          <a:solidFill>
            <a:srgbClr val="D684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AF6D2A-894E-FF62-3DC9-A23A59DC6259}"/>
              </a:ext>
            </a:extLst>
          </p:cNvPr>
          <p:cNvSpPr txBox="1"/>
          <p:nvPr/>
        </p:nvSpPr>
        <p:spPr>
          <a:xfrm>
            <a:off x="457200" y="5996779"/>
            <a:ext cx="8363272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fr-FR" sz="1400" b="0" i="0" dirty="0">
                <a:solidFill>
                  <a:schemeClr val="bg1"/>
                </a:solidFill>
                <a:effectLst/>
              </a:rPr>
              <a:t>South Asia          </a:t>
            </a:r>
            <a:r>
              <a:rPr lang="fr-FR" sz="1400" b="0" dirty="0">
                <a:solidFill>
                  <a:schemeClr val="bg1"/>
                </a:solidFill>
              </a:rPr>
              <a:t>Europe and Central Asia         Middle East and North </a:t>
            </a:r>
            <a:r>
              <a:rPr lang="fr-FR" sz="1400" b="0" dirty="0" err="1">
                <a:solidFill>
                  <a:schemeClr val="bg1"/>
                </a:solidFill>
              </a:rPr>
              <a:t>Africa</a:t>
            </a:r>
            <a:r>
              <a:rPr lang="fr-FR" sz="1400" b="0" dirty="0">
                <a:solidFill>
                  <a:schemeClr val="bg1"/>
                </a:solidFill>
              </a:rPr>
              <a:t>          </a:t>
            </a:r>
            <a:r>
              <a:rPr lang="fr-FR" sz="1400" b="0" dirty="0" err="1">
                <a:solidFill>
                  <a:schemeClr val="bg1"/>
                </a:solidFill>
              </a:rPr>
              <a:t>Sub-Saharan</a:t>
            </a:r>
            <a:r>
              <a:rPr lang="fr-FR" sz="1400" b="0" dirty="0">
                <a:solidFill>
                  <a:schemeClr val="bg1"/>
                </a:solidFill>
              </a:rPr>
              <a:t> </a:t>
            </a:r>
            <a:r>
              <a:rPr lang="fr-FR" sz="1400" b="0" dirty="0" err="1">
                <a:solidFill>
                  <a:schemeClr val="bg1"/>
                </a:solidFill>
              </a:rPr>
              <a:t>Africa</a:t>
            </a:r>
            <a:r>
              <a:rPr lang="fr-FR" sz="1400" b="0" dirty="0">
                <a:solidFill>
                  <a:schemeClr val="bg1"/>
                </a:solidFill>
              </a:rPr>
              <a:t>  </a:t>
            </a:r>
          </a:p>
          <a:p>
            <a:pPr>
              <a:spcBef>
                <a:spcPts val="100"/>
              </a:spcBef>
            </a:pPr>
            <a:endParaRPr lang="fr-FR" sz="1400" b="0" dirty="0">
              <a:solidFill>
                <a:schemeClr val="bg1"/>
              </a:solidFill>
            </a:endParaRPr>
          </a:p>
          <a:p>
            <a:pPr>
              <a:spcBef>
                <a:spcPts val="100"/>
              </a:spcBef>
            </a:pPr>
            <a:r>
              <a:rPr lang="fr-FR" sz="1400" b="0" dirty="0">
                <a:solidFill>
                  <a:schemeClr val="bg1"/>
                </a:solidFill>
              </a:rPr>
              <a:t>Latin American and Caribbean            East Asia and Pacific           North America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BDB222-43EA-3F2C-BCCD-F160EC4F65FE}"/>
              </a:ext>
            </a:extLst>
          </p:cNvPr>
          <p:cNvSpPr txBox="1"/>
          <p:nvPr/>
        </p:nvSpPr>
        <p:spPr>
          <a:xfrm>
            <a:off x="151249" y="112848"/>
            <a:ext cx="7877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Ordre de grandeur des indicateurs par région en 2015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22F734-BF42-4065-9B71-832989D0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9" y="667943"/>
            <a:ext cx="3946672" cy="248668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30D042-57DF-6281-B5EF-4411571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692696"/>
            <a:ext cx="3744416" cy="25058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467C76-39AC-8084-B5E8-82552E86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356992"/>
            <a:ext cx="3981744" cy="25778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ED70897-ACC1-22E9-C861-0991313B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648"/>
            <a:ext cx="3231737" cy="16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94C7-B400-44B7-BB90-44DAA4C55197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211C02-F8E2-EC7E-8FE4-C53CDEA94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6840538" cy="431329"/>
          </a:xfrm>
        </p:spPr>
        <p:txBody>
          <a:bodyPr/>
          <a:lstStyle/>
          <a:p>
            <a:r>
              <a:rPr lang="en-US" altLang="ru-RU" sz="2400" dirty="0">
                <a:solidFill>
                  <a:schemeClr val="accent2"/>
                </a:solidFill>
              </a:rPr>
              <a:t>SOMMAIRE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430AE8-0009-91D7-0A35-82CE9C94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80" y="1248866"/>
            <a:ext cx="6840538" cy="405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ru-RU" sz="1800" b="0" kern="0" dirty="0"/>
              <a:t>Exploration des fichiers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Conclusion de l’analyse exploratoire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Sélection des indicateurs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Préparation des données sélectionnées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Analyse des données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Evolution des indicateurs des pays sélectionnés</a:t>
            </a:r>
          </a:p>
          <a:p>
            <a:pPr>
              <a:lnSpc>
                <a:spcPct val="90000"/>
              </a:lnSpc>
            </a:pPr>
            <a:endParaRPr lang="fr-FR" altLang="ru-RU" sz="1800" b="0" kern="0" dirty="0"/>
          </a:p>
          <a:p>
            <a:pPr>
              <a:lnSpc>
                <a:spcPct val="90000"/>
              </a:lnSpc>
            </a:pPr>
            <a:r>
              <a:rPr lang="fr-FR" altLang="ru-RU" sz="1800" b="0" kern="0" dirty="0"/>
              <a:t>Conclusion</a:t>
            </a:r>
            <a:endParaRPr lang="uk-UA" altLang="ru-RU" sz="1800" b="0" kern="0" dirty="0"/>
          </a:p>
          <a:p>
            <a:pPr marL="0" indent="0">
              <a:lnSpc>
                <a:spcPct val="90000"/>
              </a:lnSpc>
              <a:buNone/>
            </a:pPr>
            <a:endParaRPr lang="en-US" altLang="ru-RU" sz="1800" b="0" kern="0" dirty="0"/>
          </a:p>
        </p:txBody>
      </p:sp>
    </p:spTree>
    <p:extLst>
      <p:ext uri="{BB962C8B-B14F-4D97-AF65-F5344CB8AC3E}">
        <p14:creationId xmlns:p14="http://schemas.microsoft.com/office/powerpoint/2010/main" val="103490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2FE67-A0EE-27A8-2D4F-9DA3A2C9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53561"/>
            <a:ext cx="2133600" cy="268287"/>
          </a:xfrm>
        </p:spPr>
        <p:txBody>
          <a:bodyPr/>
          <a:lstStyle/>
          <a:p>
            <a:fld id="{F853DFCD-9978-4C87-B20C-0F6EBB85B276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66D1C-F766-9399-6A4C-2FB4E3AFB13C}"/>
              </a:ext>
            </a:extLst>
          </p:cNvPr>
          <p:cNvSpPr/>
          <p:nvPr/>
        </p:nvSpPr>
        <p:spPr bwMode="auto">
          <a:xfrm>
            <a:off x="333872" y="6064792"/>
            <a:ext cx="216024" cy="168525"/>
          </a:xfrm>
          <a:prstGeom prst="rect">
            <a:avLst/>
          </a:prstGeom>
          <a:solidFill>
            <a:srgbClr val="3274A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60489-7D50-B511-8E7B-DB11B21D8AC6}"/>
              </a:ext>
            </a:extLst>
          </p:cNvPr>
          <p:cNvSpPr/>
          <p:nvPr/>
        </p:nvSpPr>
        <p:spPr bwMode="auto">
          <a:xfrm>
            <a:off x="1630016" y="6052949"/>
            <a:ext cx="216024" cy="168525"/>
          </a:xfrm>
          <a:prstGeom prst="rect">
            <a:avLst/>
          </a:prstGeom>
          <a:solidFill>
            <a:srgbClr val="E1812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A00CF-198C-D55E-E316-B675BC03B737}"/>
              </a:ext>
            </a:extLst>
          </p:cNvPr>
          <p:cNvSpPr/>
          <p:nvPr/>
        </p:nvSpPr>
        <p:spPr bwMode="auto">
          <a:xfrm>
            <a:off x="3908840" y="6052949"/>
            <a:ext cx="216024" cy="168525"/>
          </a:xfrm>
          <a:prstGeom prst="rect">
            <a:avLst/>
          </a:prstGeom>
          <a:solidFill>
            <a:srgbClr val="3A923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20F11-24E6-502F-7FD5-24DA6A1FD66D}"/>
              </a:ext>
            </a:extLst>
          </p:cNvPr>
          <p:cNvSpPr/>
          <p:nvPr/>
        </p:nvSpPr>
        <p:spPr bwMode="auto">
          <a:xfrm>
            <a:off x="6647148" y="6064791"/>
            <a:ext cx="216024" cy="168525"/>
          </a:xfrm>
          <a:prstGeom prst="rect">
            <a:avLst/>
          </a:prstGeom>
          <a:solidFill>
            <a:srgbClr val="C03D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6F37FA-4372-61A4-5DDC-D06606358FE0}"/>
              </a:ext>
            </a:extLst>
          </p:cNvPr>
          <p:cNvSpPr/>
          <p:nvPr/>
        </p:nvSpPr>
        <p:spPr bwMode="auto">
          <a:xfrm>
            <a:off x="333872" y="6518749"/>
            <a:ext cx="216024" cy="168525"/>
          </a:xfrm>
          <a:prstGeom prst="rect">
            <a:avLst/>
          </a:prstGeom>
          <a:solidFill>
            <a:srgbClr val="9372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96843-22F5-3D88-D4FC-26DB1DEFC1D3}"/>
              </a:ext>
            </a:extLst>
          </p:cNvPr>
          <p:cNvSpPr/>
          <p:nvPr/>
        </p:nvSpPr>
        <p:spPr bwMode="auto">
          <a:xfrm>
            <a:off x="3263516" y="6514732"/>
            <a:ext cx="216024" cy="168525"/>
          </a:xfrm>
          <a:prstGeom prst="rect">
            <a:avLst/>
          </a:prstGeom>
          <a:solidFill>
            <a:srgbClr val="845B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5E93F-D114-038A-34BC-136CDE14601B}"/>
              </a:ext>
            </a:extLst>
          </p:cNvPr>
          <p:cNvSpPr/>
          <p:nvPr/>
        </p:nvSpPr>
        <p:spPr bwMode="auto">
          <a:xfrm>
            <a:off x="5374432" y="6514732"/>
            <a:ext cx="216024" cy="168525"/>
          </a:xfrm>
          <a:prstGeom prst="rect">
            <a:avLst/>
          </a:prstGeom>
          <a:solidFill>
            <a:srgbClr val="D684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AF6D2A-894E-FF62-3DC9-A23A59DC6259}"/>
              </a:ext>
            </a:extLst>
          </p:cNvPr>
          <p:cNvSpPr txBox="1"/>
          <p:nvPr/>
        </p:nvSpPr>
        <p:spPr>
          <a:xfrm>
            <a:off x="539552" y="5980840"/>
            <a:ext cx="8363272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fr-FR" sz="1400" b="0" i="0" dirty="0">
                <a:solidFill>
                  <a:schemeClr val="bg1"/>
                </a:solidFill>
                <a:effectLst/>
              </a:rPr>
              <a:t>South Asia          </a:t>
            </a:r>
            <a:r>
              <a:rPr lang="fr-FR" sz="1400" b="0" dirty="0">
                <a:solidFill>
                  <a:schemeClr val="bg1"/>
                </a:solidFill>
              </a:rPr>
              <a:t>Europe and Central Asia         Middle East and North </a:t>
            </a:r>
            <a:r>
              <a:rPr lang="fr-FR" sz="1400" b="0" dirty="0" err="1">
                <a:solidFill>
                  <a:schemeClr val="bg1"/>
                </a:solidFill>
              </a:rPr>
              <a:t>Africa</a:t>
            </a:r>
            <a:r>
              <a:rPr lang="fr-FR" sz="1400" b="0" dirty="0">
                <a:solidFill>
                  <a:schemeClr val="bg1"/>
                </a:solidFill>
              </a:rPr>
              <a:t>          </a:t>
            </a:r>
            <a:r>
              <a:rPr lang="fr-FR" sz="1400" b="0" dirty="0" err="1">
                <a:solidFill>
                  <a:schemeClr val="bg1"/>
                </a:solidFill>
              </a:rPr>
              <a:t>Sub-Saharan</a:t>
            </a:r>
            <a:r>
              <a:rPr lang="fr-FR" sz="1400" b="0" dirty="0">
                <a:solidFill>
                  <a:schemeClr val="bg1"/>
                </a:solidFill>
              </a:rPr>
              <a:t> </a:t>
            </a:r>
            <a:r>
              <a:rPr lang="fr-FR" sz="1400" b="0" dirty="0" err="1">
                <a:solidFill>
                  <a:schemeClr val="bg1"/>
                </a:solidFill>
              </a:rPr>
              <a:t>Africa</a:t>
            </a:r>
            <a:r>
              <a:rPr lang="fr-FR" sz="1400" b="0" dirty="0">
                <a:solidFill>
                  <a:schemeClr val="bg1"/>
                </a:solidFill>
              </a:rPr>
              <a:t>  </a:t>
            </a:r>
          </a:p>
          <a:p>
            <a:pPr>
              <a:spcBef>
                <a:spcPts val="100"/>
              </a:spcBef>
            </a:pPr>
            <a:endParaRPr lang="fr-FR" sz="1400" b="0" dirty="0">
              <a:solidFill>
                <a:schemeClr val="bg1"/>
              </a:solidFill>
            </a:endParaRPr>
          </a:p>
          <a:p>
            <a:pPr>
              <a:spcBef>
                <a:spcPts val="100"/>
              </a:spcBef>
            </a:pPr>
            <a:r>
              <a:rPr lang="fr-FR" sz="1400" b="0" dirty="0">
                <a:solidFill>
                  <a:schemeClr val="bg1"/>
                </a:solidFill>
              </a:rPr>
              <a:t>Latin American and Caribbean            East Asia and Pacific           North America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BDB222-43EA-3F2C-BCCD-F160EC4F65FE}"/>
              </a:ext>
            </a:extLst>
          </p:cNvPr>
          <p:cNvSpPr txBox="1"/>
          <p:nvPr/>
        </p:nvSpPr>
        <p:spPr>
          <a:xfrm>
            <a:off x="151249" y="112848"/>
            <a:ext cx="7877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Ordre de grandeur des indicateurs par région en 2015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1E2CFA-398A-E477-00F7-98372326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787425"/>
            <a:ext cx="3608785" cy="238298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5256B6-9E75-7007-BC47-D56D4A71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4" y="3336676"/>
            <a:ext cx="3734500" cy="24659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14EA01-F900-70EC-8C45-09B2F73B0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64" y="812552"/>
            <a:ext cx="3749588" cy="236650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A9D4C10-71F6-D7F0-A0F5-2AD416D9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599" y="3350897"/>
            <a:ext cx="3231737" cy="16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844639-8F69-F46F-B8CC-5614291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BF6852-FD39-06BC-A31E-6AA6DCC17632}"/>
              </a:ext>
            </a:extLst>
          </p:cNvPr>
          <p:cNvSpPr txBox="1"/>
          <p:nvPr/>
        </p:nvSpPr>
        <p:spPr>
          <a:xfrm>
            <a:off x="215820" y="299173"/>
            <a:ext cx="6301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ACP (Analyse en composantes principales)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sz="1600" dirty="0">
                <a:solidFill>
                  <a:schemeClr val="accent2"/>
                </a:solidFill>
              </a:rPr>
              <a:t>Pays retirés : USA / Inde / Chine</a:t>
            </a:r>
          </a:p>
          <a:p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00947-B7C5-BFB1-678E-8BB1717B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0" y="1700808"/>
            <a:ext cx="4108726" cy="380792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515AE9-B7B0-963B-5363-01760ED0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701527"/>
            <a:ext cx="3960440" cy="38298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9297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DDCAD-936E-82EE-2DE9-3A62FE36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5739CA-3F53-29E0-F9C7-BA9F2C508734}"/>
              </a:ext>
            </a:extLst>
          </p:cNvPr>
          <p:cNvSpPr txBox="1"/>
          <p:nvPr/>
        </p:nvSpPr>
        <p:spPr>
          <a:xfrm>
            <a:off x="179512" y="620688"/>
            <a:ext cx="617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Classification ascendante hiérarchique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64549-9266-7234-0E4C-AD9B6968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7565"/>
            <a:ext cx="4642005" cy="345561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0A3346-9C1D-7AA3-FB45-656EE72F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519930"/>
            <a:ext cx="3776668" cy="35179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3284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6780CE-AE58-AC11-D094-54F766E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8EA7B8-6D89-8E71-0101-12438224B0E1}"/>
              </a:ext>
            </a:extLst>
          </p:cNvPr>
          <p:cNvSpPr txBox="1"/>
          <p:nvPr/>
        </p:nvSpPr>
        <p:spPr>
          <a:xfrm>
            <a:off x="179512" y="188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Clustermap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D18449-9D49-6429-13C1-8D2DAB60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8" y="855119"/>
            <a:ext cx="6457724" cy="531018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8478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3889A-F255-1726-0691-F75A2A93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A684F7-8450-601A-28BA-9E00743DBC2B}"/>
              </a:ext>
            </a:extLst>
          </p:cNvPr>
          <p:cNvSpPr txBox="1"/>
          <p:nvPr/>
        </p:nvSpPr>
        <p:spPr>
          <a:xfrm>
            <a:off x="202433" y="260648"/>
            <a:ext cx="873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Choix des clusters et évolution du potentiel des pays sélectionnés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B55295-EBE3-8AFF-22C2-0BFC1D01E4D8}"/>
              </a:ext>
            </a:extLst>
          </p:cNvPr>
          <p:cNvSpPr txBox="1"/>
          <p:nvPr/>
        </p:nvSpPr>
        <p:spPr>
          <a:xfrm>
            <a:off x="1835696" y="618752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Nombre de pays sélectionnés : 21 + USA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48A558-CBC6-5BC2-7691-8DB2ED0B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06789"/>
            <a:ext cx="6032519" cy="524442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7476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A2189-76FC-653C-5969-B50227F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519415-D3DA-7044-D43E-DFFF041436AA}"/>
              </a:ext>
            </a:extLst>
          </p:cNvPr>
          <p:cNvSpPr txBox="1"/>
          <p:nvPr/>
        </p:nvSpPr>
        <p:spPr>
          <a:xfrm>
            <a:off x="179512" y="260648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démographique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705DF7-D9E2-5069-34B6-93C5E271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19418"/>
            <a:ext cx="8234053" cy="501916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6224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5216D-3297-EC6D-034F-43A3B11E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6B5F71-D844-E93E-CECD-C285EF7480B5}"/>
              </a:ext>
            </a:extLst>
          </p:cNvPr>
          <p:cNvSpPr txBox="1"/>
          <p:nvPr/>
        </p:nvSpPr>
        <p:spPr>
          <a:xfrm>
            <a:off x="251519" y="130558"/>
            <a:ext cx="721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de revenus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4EC7DF-37F3-6584-7BF4-78074D64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636460" cy="46654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6789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78E793-AA3F-A2B1-13F4-B5FB1AFC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7D502E-4E62-5864-10A3-877D3726A3C7}"/>
              </a:ext>
            </a:extLst>
          </p:cNvPr>
          <p:cNvSpPr txBox="1"/>
          <p:nvPr/>
        </p:nvSpPr>
        <p:spPr>
          <a:xfrm>
            <a:off x="179512" y="188640"/>
            <a:ext cx="734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Etudes Secondaires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7F3D6-6160-AF0B-847C-B5A2C593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1" y="1000473"/>
            <a:ext cx="8103707" cy="495679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6547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8A3453-CF69-F7C9-EE47-48068B8D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CCFAE8-8C15-BB1E-F030-9625F35C8FEF}"/>
              </a:ext>
            </a:extLst>
          </p:cNvPr>
          <p:cNvSpPr txBox="1"/>
          <p:nvPr/>
        </p:nvSpPr>
        <p:spPr>
          <a:xfrm>
            <a:off x="179512" y="18864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Etudes Supérieures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AFBA08-148A-D7E5-CC31-84117126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687559" cy="471932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6360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1DBE-07FF-F87C-0C85-65650692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A3BE77-BEB8-7A12-3539-82ACE9A7D9F8}"/>
              </a:ext>
            </a:extLst>
          </p:cNvPr>
          <p:cNvSpPr txBox="1"/>
          <p:nvPr/>
        </p:nvSpPr>
        <p:spPr>
          <a:xfrm>
            <a:off x="251520" y="18864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Internet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F7D049-9243-D969-6318-8D5E64F3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0" y="928464"/>
            <a:ext cx="8361599" cy="514625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819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23725" y="980728"/>
            <a:ext cx="4392737" cy="2592288"/>
          </a:xfrm>
        </p:spPr>
        <p:txBody>
          <a:bodyPr/>
          <a:lstStyle/>
          <a:p>
            <a:r>
              <a:rPr lang="fr-FR" sz="1600" b="0" dirty="0"/>
              <a:t>Ce fichier comprend 32 colonnes et 241 lignes.</a:t>
            </a:r>
          </a:p>
          <a:p>
            <a:r>
              <a:rPr lang="fr-FR" sz="1600" b="0" dirty="0"/>
              <a:t>Les colonnes 0 à 4 donnent des informations sur le nom du pays.</a:t>
            </a:r>
          </a:p>
          <a:p>
            <a:r>
              <a:rPr lang="fr-FR" sz="1600" b="0" dirty="0"/>
              <a:t>La colonne 5 indique la monnaie locale.</a:t>
            </a:r>
          </a:p>
          <a:p>
            <a:r>
              <a:rPr lang="fr-FR" sz="1600" b="0" dirty="0"/>
              <a:t>La colonne 6 donne des précisions supplémentaires sur un événement lié à l'économie du pays.</a:t>
            </a:r>
          </a:p>
          <a:p>
            <a:r>
              <a:rPr lang="fr-FR" sz="1600" b="0" dirty="0"/>
              <a:t>La colonne 7 indique la région où se situe le pays.</a:t>
            </a:r>
          </a:p>
          <a:p>
            <a:r>
              <a:rPr lang="fr-FR" sz="1600" b="0" dirty="0"/>
              <a:t>La colonne 8 indique le niveau de revenus</a:t>
            </a:r>
          </a:p>
          <a:p>
            <a:r>
              <a:rPr lang="fr-FR" sz="1600" dirty="0"/>
              <a:t>Les colonnes 9 </a:t>
            </a:r>
            <a:r>
              <a:rPr lang="fr-FR" sz="1600" b="0" dirty="0"/>
              <a:t>à 30 concernent des indicateurs sociaux et économiques du pays.</a:t>
            </a:r>
          </a:p>
          <a:p>
            <a:r>
              <a:rPr lang="fr-FR" sz="1600" b="0" dirty="0">
                <a:solidFill>
                  <a:schemeClr val="accent2"/>
                </a:solidFill>
              </a:rPr>
              <a:t>Plusieurs colonnes sont des descriptions et ne contiennent pas de données numériques</a:t>
            </a:r>
          </a:p>
          <a:p>
            <a:r>
              <a:rPr lang="fr-FR" sz="1600" b="0" dirty="0">
                <a:solidFill>
                  <a:schemeClr val="accent2"/>
                </a:solidFill>
              </a:rPr>
              <a:t>La colonne Short Name comprend aussi le nom de régions et des classes sociales</a:t>
            </a:r>
          </a:p>
          <a:p>
            <a:r>
              <a:rPr lang="fr-FR" sz="1600" b="0" dirty="0"/>
              <a:t>La dernière colonne ne contient aucune données.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94C7-B400-44B7-BB90-44DAA4C55197}" type="slidenum">
              <a:rPr lang="ru-RU" altLang="ru-RU"/>
              <a:pPr/>
              <a:t>3</a:t>
            </a:fld>
            <a:endParaRPr lang="ru-RU" altLang="ru-RU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10A237-CC05-5F0D-28D8-04C9FD4B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8" y="1124744"/>
            <a:ext cx="4204324" cy="4325937"/>
          </a:xfrm>
          <a:prstGeom prst="rec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CAEAF71-9E07-391C-AA21-4E42C1786820}"/>
              </a:ext>
            </a:extLst>
          </p:cNvPr>
          <p:cNvSpPr txBox="1"/>
          <p:nvPr/>
        </p:nvSpPr>
        <p:spPr>
          <a:xfrm>
            <a:off x="107504" y="5025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Fichier EdStatsCountry.csv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1DBE-07FF-F87C-0C85-65650692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A3BE77-BEB8-7A12-3539-82ACE9A7D9F8}"/>
              </a:ext>
            </a:extLst>
          </p:cNvPr>
          <p:cNvSpPr txBox="1"/>
          <p:nvPr/>
        </p:nvSpPr>
        <p:spPr>
          <a:xfrm>
            <a:off x="251520" y="18864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Evolution de l’indicateur Stabilité politique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9E6CD9-BB02-3F06-DCD8-C17D2240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7" y="906656"/>
            <a:ext cx="8416306" cy="504468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7250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1DBE-07FF-F87C-0C85-65650692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627B3-B7FB-E1DF-9709-FC027D84921E}"/>
              </a:ext>
            </a:extLst>
          </p:cNvPr>
          <p:cNvSpPr txBox="1"/>
          <p:nvPr/>
        </p:nvSpPr>
        <p:spPr>
          <a:xfrm>
            <a:off x="204301" y="4046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Conclusion</a:t>
            </a: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09779-A83B-98A7-B979-2D61B13B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5" y="959564"/>
            <a:ext cx="8342689" cy="493887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AA1B58-E5B3-C9E9-825C-1D73A467DBFA}"/>
              </a:ext>
            </a:extLst>
          </p:cNvPr>
          <p:cNvSpPr txBox="1"/>
          <p:nvPr/>
        </p:nvSpPr>
        <p:spPr>
          <a:xfrm>
            <a:off x="400655" y="6237312"/>
            <a:ext cx="762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Norvège, Suisse, Ireland, Allemagne et Pays-Bas</a:t>
            </a:r>
          </a:p>
        </p:txBody>
      </p:sp>
    </p:spTree>
    <p:extLst>
      <p:ext uri="{BB962C8B-B14F-4D97-AF65-F5344CB8AC3E}">
        <p14:creationId xmlns:p14="http://schemas.microsoft.com/office/powerpoint/2010/main" val="6933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B634E-4D38-0F82-82F3-219A5C3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" y="-23828"/>
            <a:ext cx="8207375" cy="1150938"/>
          </a:xfrm>
        </p:spPr>
        <p:txBody>
          <a:bodyPr/>
          <a:lstStyle/>
          <a:p>
            <a:r>
              <a:rPr lang="fr-FR" sz="2000" dirty="0">
                <a:solidFill>
                  <a:schemeClr val="accent2"/>
                </a:solidFill>
              </a:rPr>
              <a:t>Nombre de valeurs manquantes par colonne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B1FA00-81FD-CF6C-CF46-CB6E36A8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48"/>
          <a:stretch/>
        </p:blipFill>
        <p:spPr>
          <a:xfrm>
            <a:off x="318354" y="1147394"/>
            <a:ext cx="8207375" cy="3909532"/>
          </a:xfrm>
          <a:ln w="38100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CFB6F-9200-CE83-2EFE-BA51934F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A5A29-A779-F272-F494-21C8E6BCDB66}"/>
              </a:ext>
            </a:extLst>
          </p:cNvPr>
          <p:cNvSpPr txBox="1"/>
          <p:nvPr/>
        </p:nvSpPr>
        <p:spPr>
          <a:xfrm>
            <a:off x="457197" y="5230877"/>
            <a:ext cx="7929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bg1"/>
                </a:solidFill>
              </a:rPr>
              <a:t>** Remarque : le fichier ne contient pas de doublon </a:t>
            </a:r>
          </a:p>
        </p:txBody>
      </p:sp>
    </p:spTree>
    <p:extLst>
      <p:ext uri="{BB962C8B-B14F-4D97-AF65-F5344CB8AC3E}">
        <p14:creationId xmlns:p14="http://schemas.microsoft.com/office/powerpoint/2010/main" val="13482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43A57-317D-CCD0-1A04-D87CC09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2" y="108897"/>
            <a:ext cx="8207375" cy="1150938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Fichier EdStatsCountry-Series.csv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742B4-545C-19D0-021D-73FEFE7E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5</a:t>
            </a:fld>
            <a:endParaRPr lang="ru-RU" altLang="ru-RU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9FC070-523E-56C7-0909-F695B837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2" y="1081781"/>
            <a:ext cx="3705225" cy="20574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1B6D34-DDD3-A005-4742-4A0B6B13FD17}"/>
              </a:ext>
            </a:extLst>
          </p:cNvPr>
          <p:cNvSpPr txBox="1"/>
          <p:nvPr/>
        </p:nvSpPr>
        <p:spPr>
          <a:xfrm>
            <a:off x="4355976" y="1231945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Ce fichier comprend 4 colonnes et 613 lignes.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 colonne </a:t>
            </a:r>
            <a:r>
              <a:rPr lang="fr-FR" sz="1400" b="0" kern="0" dirty="0">
                <a:solidFill>
                  <a:srgbClr val="FFFFFF"/>
                </a:solidFill>
                <a:latin typeface="Georgia"/>
              </a:rPr>
              <a:t>0 correspond au code du pays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 colonne 1 correspond au</a:t>
            </a:r>
            <a:r>
              <a:rPr lang="fr-FR" sz="1400" b="0" kern="0" dirty="0">
                <a:solidFill>
                  <a:srgbClr val="FFFFFF"/>
                </a:solidFill>
                <a:latin typeface="Georgia"/>
              </a:rPr>
              <a:t>  code de l’indicateur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 colonne 2 indique la source des données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 colonne 3 est une colonne vide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sz="1400" b="0" kern="0" dirty="0">
                <a:solidFill>
                  <a:srgbClr val="FFFFFF"/>
                </a:solidFill>
                <a:latin typeface="Georgia"/>
              </a:rPr>
              <a:t>Le fichier ne contient pas de doublons ni de valeurs manquantes (excepté la colonne 3)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D4F15D-5F78-A8A7-3A6F-4FD0512E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32" y="3855263"/>
            <a:ext cx="4808365" cy="280784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AD8006-4F12-ABFF-9C03-B03AF1EC20EE}"/>
              </a:ext>
            </a:extLst>
          </p:cNvPr>
          <p:cNvSpPr txBox="1"/>
          <p:nvPr/>
        </p:nvSpPr>
        <p:spPr>
          <a:xfrm>
            <a:off x="163512" y="3379838"/>
            <a:ext cx="585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accent2"/>
                </a:solidFill>
              </a:rPr>
              <a:t>Répartition des codes indicateurs p</a:t>
            </a:r>
            <a:r>
              <a:rPr lang="fr-FR" b="0" dirty="0">
                <a:solidFill>
                  <a:schemeClr val="accent2"/>
                </a:solidFill>
              </a:rPr>
              <a:t>ar pays</a:t>
            </a:r>
          </a:p>
        </p:txBody>
      </p:sp>
    </p:spTree>
    <p:extLst>
      <p:ext uri="{BB962C8B-B14F-4D97-AF65-F5344CB8AC3E}">
        <p14:creationId xmlns:p14="http://schemas.microsoft.com/office/powerpoint/2010/main" val="26461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D36DE7-6C0E-5D1D-3C5A-27488F84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797C49-AC15-F0DD-E7F3-1803013DD7D0}"/>
              </a:ext>
            </a:extLst>
          </p:cNvPr>
          <p:cNvSpPr txBox="1"/>
          <p:nvPr/>
        </p:nvSpPr>
        <p:spPr>
          <a:xfrm>
            <a:off x="107504" y="260648"/>
            <a:ext cx="6048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Fichier EdStatsData.csv</a:t>
            </a:r>
            <a:endParaRPr lang="fr-FR" sz="2000" dirty="0">
              <a:solidFill>
                <a:schemeClr val="accent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14902A-054E-C83F-58EB-25751803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97853"/>
            <a:ext cx="3502581" cy="578874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A54900-58F7-2685-9F93-6610DB947D8B}"/>
              </a:ext>
            </a:extLst>
          </p:cNvPr>
          <p:cNvSpPr txBox="1"/>
          <p:nvPr/>
        </p:nvSpPr>
        <p:spPr>
          <a:xfrm>
            <a:off x="3995936" y="675362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bg1"/>
                </a:solidFill>
              </a:rPr>
              <a:t>Ce fichier comprend 70 colonnes et 886930 lignes.</a:t>
            </a:r>
          </a:p>
          <a:p>
            <a:r>
              <a:rPr lang="fr-FR" b="0" dirty="0">
                <a:solidFill>
                  <a:schemeClr val="bg1"/>
                </a:solidFill>
              </a:rPr>
              <a:t>Il est constitué de 3 parties:</a:t>
            </a:r>
          </a:p>
          <a:p>
            <a:endParaRPr lang="fr-FR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Colonne 0 à 1 : Nom et code du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Colonne 2 à 3 : Nom et code de l'indicateur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Colonne 4 à 68 : représentent une année (compris entre 1970 à 2017 (saut de 1 an) puis 2020 jusqu'à 2100 (saut de 5 ans))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La dernière colonne est une colonne vide.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bg1"/>
                </a:solidFill>
              </a:rPr>
              <a:t>Le fichier ne contient pas de doublon</a:t>
            </a:r>
          </a:p>
        </p:txBody>
      </p:sp>
    </p:spTree>
    <p:extLst>
      <p:ext uri="{BB962C8B-B14F-4D97-AF65-F5344CB8AC3E}">
        <p14:creationId xmlns:p14="http://schemas.microsoft.com/office/powerpoint/2010/main" val="229721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DF5C53-2A8F-F4BA-F9BD-6C8316B5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7</a:t>
            </a:fld>
            <a:endParaRPr lang="ru-RU" altLang="ru-RU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D7E94F-FA8C-9343-1C8A-DA8660F8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3"/>
          <a:stretch/>
        </p:blipFill>
        <p:spPr>
          <a:xfrm>
            <a:off x="267312" y="1052736"/>
            <a:ext cx="8609376" cy="328248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D7F621-95A0-3862-C843-3757388EBCE0}"/>
              </a:ext>
            </a:extLst>
          </p:cNvPr>
          <p:cNvSpPr txBox="1"/>
          <p:nvPr/>
        </p:nvSpPr>
        <p:spPr>
          <a:xfrm>
            <a:off x="107504" y="188640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accent2"/>
                </a:solidFill>
              </a:rPr>
              <a:t>Données manquantes par colonne</a:t>
            </a:r>
          </a:p>
        </p:txBody>
      </p:sp>
    </p:spTree>
    <p:extLst>
      <p:ext uri="{BB962C8B-B14F-4D97-AF65-F5344CB8AC3E}">
        <p14:creationId xmlns:p14="http://schemas.microsoft.com/office/powerpoint/2010/main" val="16536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AA245D-2B54-717A-7BBA-7197307CB746}"/>
              </a:ext>
            </a:extLst>
          </p:cNvPr>
          <p:cNvSpPr/>
          <p:nvPr/>
        </p:nvSpPr>
        <p:spPr bwMode="auto">
          <a:xfrm>
            <a:off x="232453" y="3584024"/>
            <a:ext cx="5184576" cy="31092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CEE93A-BDDD-25F4-AF30-A934FB5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3CB9DD-DC10-89F8-8F4D-D7AF8BA8FE54}"/>
              </a:ext>
            </a:extLst>
          </p:cNvPr>
          <p:cNvSpPr txBox="1"/>
          <p:nvPr/>
        </p:nvSpPr>
        <p:spPr>
          <a:xfrm>
            <a:off x="107504" y="243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</a:rPr>
              <a:t>Fichier EdStatsFootNote.csv</a:t>
            </a:r>
            <a:endParaRPr lang="fr-FR" sz="1800" dirty="0">
              <a:solidFill>
                <a:schemeClr val="accent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E33B9B-8FAA-F4A6-322F-391B704A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601"/>
            <a:ext cx="3667125" cy="23622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BF30F1C-B300-5F3B-D571-136ECA310120}"/>
              </a:ext>
            </a:extLst>
          </p:cNvPr>
          <p:cNvSpPr txBox="1"/>
          <p:nvPr/>
        </p:nvSpPr>
        <p:spPr>
          <a:xfrm>
            <a:off x="4114800" y="980728"/>
            <a:ext cx="4572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b="0" dirty="0">
                <a:solidFill>
                  <a:schemeClr val="bg1"/>
                </a:solidFill>
              </a:rPr>
              <a:t>Ce fichier comprend 5 colonnes et 643638 lignes.</a:t>
            </a:r>
          </a:p>
          <a:p>
            <a:endParaRPr lang="fr-FR" sz="15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0" dirty="0">
                <a:solidFill>
                  <a:schemeClr val="bg1"/>
                </a:solidFill>
              </a:rPr>
              <a:t>La colonne </a:t>
            </a:r>
            <a:r>
              <a:rPr lang="fr-FR" sz="1500" b="0" dirty="0" err="1">
                <a:solidFill>
                  <a:schemeClr val="bg1"/>
                </a:solidFill>
              </a:rPr>
              <a:t>CountryCode</a:t>
            </a:r>
            <a:r>
              <a:rPr lang="fr-FR" sz="1500" b="0" dirty="0">
                <a:solidFill>
                  <a:schemeClr val="bg1"/>
                </a:solidFill>
              </a:rPr>
              <a:t> donne le code du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0" dirty="0">
                <a:solidFill>
                  <a:schemeClr val="bg1"/>
                </a:solidFill>
              </a:rPr>
              <a:t>La colonne </a:t>
            </a:r>
            <a:r>
              <a:rPr lang="fr-FR" sz="1500" b="0" dirty="0" err="1">
                <a:solidFill>
                  <a:schemeClr val="bg1"/>
                </a:solidFill>
              </a:rPr>
              <a:t>SeriesCode</a:t>
            </a:r>
            <a:r>
              <a:rPr lang="fr-FR" sz="1500" b="0" dirty="0">
                <a:solidFill>
                  <a:schemeClr val="bg1"/>
                </a:solidFill>
              </a:rPr>
              <a:t> donne le code de l'indicateur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0" dirty="0">
                <a:solidFill>
                  <a:schemeClr val="bg1"/>
                </a:solidFill>
              </a:rPr>
              <a:t>La colonne </a:t>
            </a:r>
            <a:r>
              <a:rPr lang="fr-FR" sz="1500" b="0" dirty="0" err="1">
                <a:solidFill>
                  <a:schemeClr val="bg1"/>
                </a:solidFill>
              </a:rPr>
              <a:t>Year</a:t>
            </a:r>
            <a:r>
              <a:rPr lang="fr-FR" sz="1500" b="0" dirty="0">
                <a:solidFill>
                  <a:schemeClr val="bg1"/>
                </a:solidFill>
              </a:rPr>
              <a:t> correspond à l'année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0" dirty="0">
                <a:solidFill>
                  <a:schemeClr val="bg1"/>
                </a:solidFill>
              </a:rPr>
              <a:t>La colonne DESCRIPTION correspond à la source de l'indicateur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0" dirty="0">
                <a:solidFill>
                  <a:schemeClr val="bg1"/>
                </a:solidFill>
              </a:rPr>
              <a:t>Pas de doublons ni de valeurs manquantes mis à part la dernière colonne qui est vide.</a:t>
            </a:r>
          </a:p>
          <a:p>
            <a:endParaRPr lang="fr-FR" sz="1500" b="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59EDB-B3BD-6FC1-D44F-983F9B85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1" y="3651151"/>
            <a:ext cx="4964521" cy="301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93410B-772B-8478-DD9F-615957AC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DFCD-9978-4C87-B20C-0F6EBB85B276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8CD84-90F9-FA13-178F-D1D15C7E1334}"/>
              </a:ext>
            </a:extLst>
          </p:cNvPr>
          <p:cNvSpPr txBox="1"/>
          <p:nvPr/>
        </p:nvSpPr>
        <p:spPr>
          <a:xfrm>
            <a:off x="179512" y="188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Fichier EdStatsSeries.csv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81CF9B-3673-F69F-E064-531AF49A3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5"/>
          <a:stretch/>
        </p:blipFill>
        <p:spPr>
          <a:xfrm>
            <a:off x="167544" y="836712"/>
            <a:ext cx="4392488" cy="419737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AC65E2D-DE4E-8703-D4B0-A4CCD2D05EF0}"/>
              </a:ext>
            </a:extLst>
          </p:cNvPr>
          <p:cNvSpPr txBox="1"/>
          <p:nvPr/>
        </p:nvSpPr>
        <p:spPr>
          <a:xfrm>
            <a:off x="4751512" y="811740"/>
            <a:ext cx="356388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chemeClr val="bg1"/>
                </a:solidFill>
              </a:rPr>
              <a:t>Ce fichier comprend 21 colonnes et 3665 lignes.</a:t>
            </a:r>
          </a:p>
          <a:p>
            <a:endParaRPr lang="fr-FR" sz="16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bg1"/>
                </a:solidFill>
              </a:rPr>
              <a:t>Les colonnes nous donnent des indications sur les thèmes des indicateurs et des informations sociales et économiques de chaque pays.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bg1"/>
                </a:solidFill>
              </a:rPr>
              <a:t>Chaque indicateur est rattaché à un thème de la colonne 'Topic'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bg1"/>
                </a:solidFill>
              </a:rPr>
              <a:t>La dernière colonne est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bg1"/>
                </a:solidFill>
              </a:rPr>
              <a:t>Le fichier ne contient pas de doublons</a:t>
            </a:r>
          </a:p>
          <a:p>
            <a:endParaRPr lang="fr-FR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7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883</TotalTime>
  <Words>984</Words>
  <Application>Microsoft Office PowerPoint</Application>
  <PresentationFormat>Affichage à l'écran (4:3)</PresentationFormat>
  <Paragraphs>161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Georgia</vt:lpstr>
      <vt:lpstr>Montserrat</vt:lpstr>
      <vt:lpstr>template</vt:lpstr>
      <vt:lpstr>Custom Design</vt:lpstr>
      <vt:lpstr>Analysez des données de systèmes éducatifs</vt:lpstr>
      <vt:lpstr>SOMMAIRE</vt:lpstr>
      <vt:lpstr>Présentation PowerPoint</vt:lpstr>
      <vt:lpstr>Nombre de valeurs manquantes par colonne</vt:lpstr>
      <vt:lpstr>Fichier EdStatsCountry-Series.csv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sarah</cp:lastModifiedBy>
  <cp:revision>25</cp:revision>
  <dcterms:created xsi:type="dcterms:W3CDTF">2018-02-22T15:22:47Z</dcterms:created>
  <dcterms:modified xsi:type="dcterms:W3CDTF">2022-08-05T08:54:22Z</dcterms:modified>
</cp:coreProperties>
</file>