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5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9CE0469-ECA4-4EAE-AD6E-ED613F2F0E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00044-CD8F-4FB9-A16E-FCBAED7DB7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3F913-E9FA-4A81-AA8F-067F3FB17A40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CF2000-65BF-4048-BAEC-4D677488D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A4142-34CE-4FD5-83F9-CA8204E58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4305-152A-42D8-990D-C4390FBD5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5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108A1-3AFE-4BA5-87B5-D16C841CD106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4D3-F58C-47D2-82DB-CBCE5A5CE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399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9684-8DAD-40DA-AC90-04AFE92FED40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3518-9274-4AF6-992E-F95DF65AA6B6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9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B295-B4D1-4830-BAD1-1E42E34E68CC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F82B-8E40-48DE-BC54-71946BE46FDA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8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1049-6C70-4CDD-A34B-8A03D71F4EFB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D5F2-B09F-4924-A1BB-3FD9DEFA1095}" type="datetime1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3A15-E23F-4261-A92F-8E616EDFA878}" type="datetime1">
              <a:rPr lang="fr-FR" smtClean="0"/>
              <a:t>19/01/2022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0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9ED3-EEFD-493C-A81E-8EBD949802B2}" type="datetime1">
              <a:rPr lang="fr-FR" smtClean="0"/>
              <a:t>19/01/2022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0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5BC4-4C56-4EAA-8559-E0B40F4DFF77}" type="datetime1">
              <a:rPr lang="fr-FR" smtClean="0"/>
              <a:t>19/01/2022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6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AF8-213F-495D-AA8C-9A4914761638}" type="datetime1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40E-3493-4499-98E1-B350A2E76DEB}" type="datetime1">
              <a:rPr lang="fr-FR" smtClean="0"/>
              <a:t>19/01/2022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Sarah Khomsi / projet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30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90C0-D42E-4DCB-8C49-84E763645253}" type="datetime1">
              <a:rPr lang="fr-FR" smtClean="0"/>
              <a:t>19/01/2022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Sarah Khomsi / projet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F7C7-D089-4E96-9599-D307816B9E1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2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E087A-19E5-40ED-A0E2-AAB3BE39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265068"/>
          </a:xfrm>
          <a:solidFill>
            <a:srgbClr val="C00000"/>
          </a:solidFill>
        </p:spPr>
        <p:txBody>
          <a:bodyPr anchor="ctr">
            <a:normAutofit/>
          </a:bodyPr>
          <a:lstStyle/>
          <a:p>
            <a:r>
              <a:rPr lang="fr-FR" sz="3600" i="0" dirty="0">
                <a:solidFill>
                  <a:schemeClr val="bg1"/>
                </a:solidFill>
                <a:effectLst/>
                <a:latin typeface="Montserrat"/>
              </a:rPr>
              <a:t>Optimisez la gestion des données d'une boutique avec Python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C3EDDA7-0B59-4184-B86A-07F70913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z="1200" smtClean="0"/>
              <a:pPr/>
              <a:t>1</a:t>
            </a:fld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2FDA5-9BAB-4CF1-962F-02CD7CD9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2496215"/>
            <a:ext cx="4724809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1626E5E-7F30-4DD2-8D19-69391B6B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7" y="1905921"/>
            <a:ext cx="9349206" cy="3030604"/>
          </a:xfrm>
          <a:ln>
            <a:solidFill>
              <a:schemeClr val="tx1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DCC59E4-FE0B-4918-B303-9C3656A4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10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C1A62-D46E-4AFB-BFD6-2F69E7547AC5}"/>
              </a:ext>
            </a:extLst>
          </p:cNvPr>
          <p:cNvSpPr/>
          <p:nvPr/>
        </p:nvSpPr>
        <p:spPr>
          <a:xfrm>
            <a:off x="0" y="0"/>
            <a:ext cx="12192000" cy="1278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Référence 13127 et 13127-1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0962D-7177-4C50-BE8D-5D9381CEA828}"/>
              </a:ext>
            </a:extLst>
          </p:cNvPr>
          <p:cNvSpPr/>
          <p:nvPr/>
        </p:nvSpPr>
        <p:spPr>
          <a:xfrm>
            <a:off x="3290655" y="3308529"/>
            <a:ext cx="2805345" cy="3135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F4E7F-46E3-4092-9853-12FAA2B7AF60}"/>
              </a:ext>
            </a:extLst>
          </p:cNvPr>
          <p:cNvSpPr/>
          <p:nvPr/>
        </p:nvSpPr>
        <p:spPr>
          <a:xfrm>
            <a:off x="3290655" y="4535127"/>
            <a:ext cx="2805345" cy="3135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7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2F14D62-0EF0-4259-899F-F776DEFD9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8" y="1899822"/>
            <a:ext cx="10550138" cy="812207"/>
          </a:xfrm>
          <a:ln>
            <a:solidFill>
              <a:schemeClr val="tx1"/>
            </a:solidFill>
          </a:ln>
        </p:spPr>
      </p:pic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D9CE4F47-D082-48D1-818D-1878A16E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11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F22FB-0412-4B66-A4FE-FEF677F9089C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Bon-cadeau-25-euros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2B48B-5583-4561-B45A-7EFF4A113FD1}"/>
              </a:ext>
            </a:extLst>
          </p:cNvPr>
          <p:cNvSpPr/>
          <p:nvPr/>
        </p:nvSpPr>
        <p:spPr>
          <a:xfrm>
            <a:off x="1038940" y="1988598"/>
            <a:ext cx="1233743" cy="9587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C2EF921-C80D-4D29-B9D8-DE9722F5289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866592" y="2736605"/>
            <a:ext cx="1207364" cy="16289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A9385C5-7574-4B53-A56F-5F1DCCBBBC99}"/>
              </a:ext>
            </a:extLst>
          </p:cNvPr>
          <p:cNvSpPr txBox="1"/>
          <p:nvPr/>
        </p:nvSpPr>
        <p:spPr>
          <a:xfrm>
            <a:off x="3311372" y="3932808"/>
            <a:ext cx="80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Appartient à la colonne ‘id_web’ qui me servira de clé pour ma jointure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00D76-E532-4E1C-AF9D-CB3AE8BD5E3F}"/>
              </a:ext>
            </a:extLst>
          </p:cNvPr>
          <p:cNvSpPr/>
          <p:nvPr/>
        </p:nvSpPr>
        <p:spPr>
          <a:xfrm>
            <a:off x="2308195" y="1993037"/>
            <a:ext cx="1233743" cy="9587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34C6F099-F84A-47D4-9B48-3BE696C390AD}"/>
              </a:ext>
            </a:extLst>
          </p:cNvPr>
          <p:cNvCxnSpPr>
            <a:cxnSpLocks/>
          </p:cNvCxnSpPr>
          <p:nvPr/>
        </p:nvCxnSpPr>
        <p:spPr>
          <a:xfrm>
            <a:off x="2649858" y="2934072"/>
            <a:ext cx="1233743" cy="503806"/>
          </a:xfrm>
          <a:prstGeom prst="bentConnector3">
            <a:avLst>
              <a:gd name="adj1" fmla="val 1069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86688975-32F1-4081-A44F-AF03EEAB302E}"/>
              </a:ext>
            </a:extLst>
          </p:cNvPr>
          <p:cNvCxnSpPr/>
          <p:nvPr/>
        </p:nvCxnSpPr>
        <p:spPr>
          <a:xfrm rot="16200000" flipH="1">
            <a:off x="1893226" y="2736605"/>
            <a:ext cx="1207364" cy="16289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2BCC3D9-B4DE-45D2-8932-64A8BEE3A6E7}"/>
              </a:ext>
            </a:extLst>
          </p:cNvPr>
          <p:cNvSpPr txBox="1"/>
          <p:nvPr/>
        </p:nvSpPr>
        <p:spPr>
          <a:xfrm>
            <a:off x="3883601" y="3181735"/>
            <a:ext cx="80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Doit être compris dans le chiffre d’affaires</a:t>
            </a:r>
          </a:p>
        </p:txBody>
      </p:sp>
    </p:spTree>
    <p:extLst>
      <p:ext uri="{BB962C8B-B14F-4D97-AF65-F5344CB8AC3E}">
        <p14:creationId xmlns:p14="http://schemas.microsoft.com/office/powerpoint/2010/main" val="227909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AE2C-161C-463A-9008-0D77564B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9507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Jointure des fichiers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E01122F-61D1-43F1-BBB1-01B39A94A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2" y="1982660"/>
            <a:ext cx="3840813" cy="2080440"/>
          </a:xfrm>
          <a:ln>
            <a:solidFill>
              <a:schemeClr val="tx1"/>
            </a:solidFill>
          </a:ln>
        </p:spPr>
      </p:pic>
      <p:sp>
        <p:nvSpPr>
          <p:cNvPr id="64" name="Espace réservé du numéro de diapositive 63">
            <a:extLst>
              <a:ext uri="{FF2B5EF4-FFF2-40B4-BE49-F238E27FC236}">
                <a16:creationId xmlns:a16="http://schemas.microsoft.com/office/drawing/2014/main" id="{E9716E55-F3E1-4AB4-B1FB-1434D1AA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12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225CFC-2C49-4F39-902C-0DC92F6F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9" y="1982660"/>
            <a:ext cx="1905165" cy="2095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B09AD0-D59D-4D4C-B33B-307DBADD0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0"/>
          <a:stretch/>
        </p:blipFill>
        <p:spPr>
          <a:xfrm>
            <a:off x="7073398" y="1991804"/>
            <a:ext cx="4477388" cy="215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40D9FA0-B472-461E-8CD4-C69BAA2E90C9}"/>
              </a:ext>
            </a:extLst>
          </p:cNvPr>
          <p:cNvSpPr txBox="1"/>
          <p:nvPr/>
        </p:nvSpPr>
        <p:spPr>
          <a:xfrm>
            <a:off x="246888" y="1472184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Montserrat"/>
              </a:rPr>
              <a:t>Fichier erp.xlsx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26C743-32A2-4840-AD16-2D5163EB2D53}"/>
              </a:ext>
            </a:extLst>
          </p:cNvPr>
          <p:cNvSpPr txBox="1"/>
          <p:nvPr/>
        </p:nvSpPr>
        <p:spPr>
          <a:xfrm>
            <a:off x="4424737" y="1472184"/>
            <a:ext cx="19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Montserrat"/>
              </a:rPr>
              <a:t>Fichier </a:t>
            </a:r>
            <a:r>
              <a:rPr lang="fr-FR" dirty="0" err="1">
                <a:solidFill>
                  <a:srgbClr val="C00000"/>
                </a:solidFill>
                <a:latin typeface="Montserrat"/>
              </a:rPr>
              <a:t>liaison.xlxs</a:t>
            </a:r>
            <a:endParaRPr lang="fr-FR" dirty="0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F2AB5F-E72A-4F84-A961-8839F0D78CF0}"/>
              </a:ext>
            </a:extLst>
          </p:cNvPr>
          <p:cNvSpPr txBox="1"/>
          <p:nvPr/>
        </p:nvSpPr>
        <p:spPr>
          <a:xfrm>
            <a:off x="7517280" y="1472184"/>
            <a:ext cx="435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Montserrat"/>
              </a:rPr>
              <a:t>Fichier web.xlsx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CB789A-1CB5-418D-8E17-7D6094CFF3F5}"/>
              </a:ext>
            </a:extLst>
          </p:cNvPr>
          <p:cNvSpPr/>
          <p:nvPr/>
        </p:nvSpPr>
        <p:spPr>
          <a:xfrm>
            <a:off x="4773168" y="2514600"/>
            <a:ext cx="667512" cy="15637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4E21B-383F-432A-A8CB-7F4B44B87B00}"/>
              </a:ext>
            </a:extLst>
          </p:cNvPr>
          <p:cNvSpPr/>
          <p:nvPr/>
        </p:nvSpPr>
        <p:spPr>
          <a:xfrm>
            <a:off x="5468112" y="2514598"/>
            <a:ext cx="731520" cy="15637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3351E-C4A0-41E1-A057-666174DCE61A}"/>
              </a:ext>
            </a:extLst>
          </p:cNvPr>
          <p:cNvSpPr/>
          <p:nvPr/>
        </p:nvSpPr>
        <p:spPr>
          <a:xfrm>
            <a:off x="374904" y="2563366"/>
            <a:ext cx="704088" cy="15637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245C9-F11A-468E-844F-ADE4843743C8}"/>
              </a:ext>
            </a:extLst>
          </p:cNvPr>
          <p:cNvSpPr/>
          <p:nvPr/>
        </p:nvSpPr>
        <p:spPr>
          <a:xfrm>
            <a:off x="7295907" y="2563366"/>
            <a:ext cx="509810" cy="156374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F5D3F98F-0F97-442D-BB22-31B3F187E659}"/>
              </a:ext>
            </a:extLst>
          </p:cNvPr>
          <p:cNvCxnSpPr>
            <a:cxnSpLocks/>
          </p:cNvCxnSpPr>
          <p:nvPr/>
        </p:nvCxnSpPr>
        <p:spPr>
          <a:xfrm rot="10800000">
            <a:off x="735826" y="4091596"/>
            <a:ext cx="4329684" cy="399172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5F1FB1B5-F6EC-4A9D-B34D-230E84029F13}"/>
              </a:ext>
            </a:extLst>
          </p:cNvPr>
          <p:cNvCxnSpPr>
            <a:cxnSpLocks/>
          </p:cNvCxnSpPr>
          <p:nvPr/>
        </p:nvCxnSpPr>
        <p:spPr>
          <a:xfrm flipV="1">
            <a:off x="5741691" y="4130314"/>
            <a:ext cx="1826873" cy="368036"/>
          </a:xfrm>
          <a:prstGeom prst="bentConnector3">
            <a:avLst>
              <a:gd name="adj1" fmla="val 99567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01BBEC2-28AF-4A43-86E7-B141D6AE23C4}"/>
              </a:ext>
            </a:extLst>
          </p:cNvPr>
          <p:cNvCxnSpPr/>
          <p:nvPr/>
        </p:nvCxnSpPr>
        <p:spPr>
          <a:xfrm flipV="1">
            <a:off x="5056632" y="4091596"/>
            <a:ext cx="0" cy="3991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BA2B71-CCB4-42D8-92F7-21C98EE4155D}"/>
              </a:ext>
            </a:extLst>
          </p:cNvPr>
          <p:cNvCxnSpPr/>
          <p:nvPr/>
        </p:nvCxnSpPr>
        <p:spPr>
          <a:xfrm flipV="1">
            <a:off x="5750569" y="4097638"/>
            <a:ext cx="0" cy="39917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>
            <a:extLst>
              <a:ext uri="{FF2B5EF4-FFF2-40B4-BE49-F238E27FC236}">
                <a16:creationId xmlns:a16="http://schemas.microsoft.com/office/drawing/2014/main" id="{B5153DAE-2441-44D6-965A-06865D308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3" y="4707814"/>
            <a:ext cx="4671465" cy="274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85ED870-00F5-443F-AF7F-EB4732B484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941" b="-12512"/>
          <a:stretch/>
        </p:blipFill>
        <p:spPr>
          <a:xfrm>
            <a:off x="6085849" y="4672001"/>
            <a:ext cx="5783063" cy="308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88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44EB04-A187-4030-BA95-E5573764CCE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Dataframe finale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9F59160-51C9-4F10-9D23-F5847145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" y="2000868"/>
            <a:ext cx="7980791" cy="3409332"/>
          </a:xfrm>
          <a:ln>
            <a:solidFill>
              <a:schemeClr val="tx1"/>
            </a:solidFill>
          </a:ln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BE57F71-29B9-4F4F-9CE9-F43F8ED1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13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522C16-B81D-4B35-B7B4-1FF7198F48FC}"/>
              </a:ext>
            </a:extLst>
          </p:cNvPr>
          <p:cNvSpPr txBox="1"/>
          <p:nvPr/>
        </p:nvSpPr>
        <p:spPr>
          <a:xfrm>
            <a:off x="8862060" y="2551837"/>
            <a:ext cx="282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Montserrat"/>
              </a:rPr>
              <a:t>Renommage des colonnes pour plus de lisibilité</a:t>
            </a: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Changement du type de float64 à int64 de la colonne ‘</a:t>
            </a:r>
            <a:r>
              <a:rPr lang="fr-FR" dirty="0" err="1">
                <a:solidFill>
                  <a:srgbClr val="C00000"/>
                </a:solidFill>
                <a:latin typeface="Montserrat"/>
              </a:rPr>
              <a:t>total_sales</a:t>
            </a:r>
            <a:r>
              <a:rPr lang="fr-FR" dirty="0">
                <a:solidFill>
                  <a:srgbClr val="C00000"/>
                </a:solidFill>
                <a:latin typeface="Montserrat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5262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566218-4715-43F3-A227-0DA60DD6C069}"/>
              </a:ext>
            </a:extLst>
          </p:cNvPr>
          <p:cNvSpPr txBox="1"/>
          <p:nvPr/>
        </p:nvSpPr>
        <p:spPr>
          <a:xfrm>
            <a:off x="0" y="627976"/>
            <a:ext cx="12092940" cy="148636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685800" marR="0" lvl="1" indent="-22860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Blip>
                <a:blip r:embed="rId2"/>
              </a:buBlip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Deuxième mission : Calculer le chiffre d’affaire par produit et le chiffre d’affaire des ventes en ligne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408FB-2A07-49F9-93F5-4B35AEE2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9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Calcul du chiffre d’affaires par produit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D21035C-E797-4283-86A6-DF920C59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7" b="5030"/>
          <a:stretch/>
        </p:blipFill>
        <p:spPr>
          <a:xfrm>
            <a:off x="2475071" y="1593602"/>
            <a:ext cx="8357168" cy="337835"/>
          </a:xfr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F57A54F-79D8-4294-9E6D-CD619E3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15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FE18CE-16F4-4E0B-9C35-6A87672C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2" y="2378587"/>
            <a:ext cx="9472481" cy="39856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7E58D0-A3B8-4DEC-8484-83E83B10CB7B}"/>
              </a:ext>
            </a:extLst>
          </p:cNvPr>
          <p:cNvSpPr/>
          <p:nvPr/>
        </p:nvSpPr>
        <p:spPr>
          <a:xfrm>
            <a:off x="3237719" y="1604861"/>
            <a:ext cx="1595537" cy="3378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720E2-4962-46F8-9628-710B9F517C43}"/>
              </a:ext>
            </a:extLst>
          </p:cNvPr>
          <p:cNvSpPr/>
          <p:nvPr/>
        </p:nvSpPr>
        <p:spPr>
          <a:xfrm>
            <a:off x="3530078" y="2844966"/>
            <a:ext cx="995269" cy="35192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31C1B2-F050-4614-A810-FA8AC6CE76D5}"/>
              </a:ext>
            </a:extLst>
          </p:cNvPr>
          <p:cNvCxnSpPr>
            <a:stCxn id="13" idx="2"/>
          </p:cNvCxnSpPr>
          <p:nvPr/>
        </p:nvCxnSpPr>
        <p:spPr>
          <a:xfrm flipH="1">
            <a:off x="4030824" y="1942696"/>
            <a:ext cx="4664" cy="90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Calcul du chiffre d’affaires ventes du site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C8FDE9B-A9F6-49A4-8249-349A9D11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47" y="1958425"/>
            <a:ext cx="7189706" cy="1405261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62C283-D4C5-405A-91BB-1B195F2A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16</a:t>
            </a:fld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2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566218-4715-43F3-A227-0DA60DD6C069}"/>
              </a:ext>
            </a:extLst>
          </p:cNvPr>
          <p:cNvSpPr txBox="1"/>
          <p:nvPr/>
        </p:nvSpPr>
        <p:spPr>
          <a:xfrm>
            <a:off x="49530" y="855889"/>
            <a:ext cx="12092940" cy="148636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1143000" lvl="2" indent="-228600" algn="ctr">
              <a:lnSpc>
                <a:spcPct val="150000"/>
              </a:lnSpc>
              <a:spcBef>
                <a:spcPts val="500"/>
              </a:spcBef>
              <a:buSzPct val="150000"/>
              <a:buBlip>
                <a:blip r:embed="rId2"/>
              </a:buBlip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AD283B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  Troisième mission : Analyse univariée des prix et traitement des outliers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BB755A-D84D-42BE-9F90-893058D1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chemeClr val="bg1"/>
                </a:solidFill>
              </a:rPr>
              <a:t>17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Analyse univariée des prix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D34088-8BBE-4D26-84D5-19A3D9BC9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7" y="1603680"/>
            <a:ext cx="3158960" cy="4983830"/>
          </a:xfrm>
          <a:ln>
            <a:solidFill>
              <a:schemeClr val="tx1"/>
            </a:solidFill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0D36CBF-EDB8-4CE5-A87B-FAF05B2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18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04FB65-A7DD-4E75-9C8C-A2E92E3E9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98" y="2679908"/>
            <a:ext cx="2816843" cy="2591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A527041-39E6-4C33-94F0-F3565A373E0F}"/>
              </a:ext>
            </a:extLst>
          </p:cNvPr>
          <p:cNvSpPr/>
          <p:nvPr/>
        </p:nvSpPr>
        <p:spPr>
          <a:xfrm>
            <a:off x="5131425" y="3715212"/>
            <a:ext cx="1324947" cy="26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2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Représentation graphique des prix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68F3C38-0CB6-4DF9-948E-5CD17F5A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8" y="2014278"/>
            <a:ext cx="5753331" cy="3705388"/>
          </a:xfrm>
          <a:ln>
            <a:solidFill>
              <a:schemeClr val="tx1"/>
            </a:solidFill>
          </a:ln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4529FB2-A8EF-40A9-B016-4D5F34F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19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FF6A4F-5770-42F4-B418-A5AC8AD58F28}"/>
              </a:ext>
            </a:extLst>
          </p:cNvPr>
          <p:cNvSpPr txBox="1"/>
          <p:nvPr/>
        </p:nvSpPr>
        <p:spPr>
          <a:xfrm>
            <a:off x="6111823" y="3242123"/>
            <a:ext cx="6360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Présence d’</a:t>
            </a:r>
            <a:r>
              <a:rPr lang="fr-FR" sz="2400" dirty="0" err="1">
                <a:solidFill>
                  <a:srgbClr val="C00000"/>
                </a:solidFill>
                <a:latin typeface="Montserrat"/>
              </a:rPr>
              <a:t>outliers</a:t>
            </a:r>
            <a:r>
              <a:rPr lang="fr-FR" sz="2400" dirty="0">
                <a:solidFill>
                  <a:srgbClr val="C00000"/>
                </a:solidFill>
                <a:latin typeface="Montserrat"/>
              </a:rPr>
              <a:t> (ou valeurs aberrantes)</a:t>
            </a:r>
          </a:p>
          <a:p>
            <a:endParaRPr lang="fr-FR" sz="2400" dirty="0">
              <a:solidFill>
                <a:srgbClr val="C00000"/>
              </a:solidFill>
              <a:latin typeface="Montserrat"/>
            </a:endParaRPr>
          </a:p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         &lt; Q1 – 1,5 * écart interquartile ou</a:t>
            </a:r>
          </a:p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         &gt; Q3 + 1,5 * écart interquartile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1664665-898B-4D0A-A46B-184B7B0546EE}"/>
              </a:ext>
            </a:extLst>
          </p:cNvPr>
          <p:cNvSpPr/>
          <p:nvPr/>
        </p:nvSpPr>
        <p:spPr>
          <a:xfrm flipH="1">
            <a:off x="3645160" y="3335694"/>
            <a:ext cx="2158754" cy="27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9AF84-E75B-4134-A131-674BA3A9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78"/>
            <a:ext cx="12192000" cy="125125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Montserrat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37AC-60CA-4EBD-B45F-1B47AF38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60630"/>
            <a:ext cx="12191999" cy="50602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fr-FR" dirty="0">
              <a:latin typeface="Montserrat"/>
            </a:endParaRP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Première mission :  Rapprocher les exports </a:t>
            </a: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endParaRPr lang="fr-FR" sz="2800" dirty="0">
              <a:solidFill>
                <a:srgbClr val="C00000"/>
              </a:solidFill>
              <a:latin typeface="Montserrat"/>
            </a:endParaRP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Deuxième mission : Calculer le chiffre d’affaire par produit et le chiffre   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                                         d’affaires des ventes en ligne</a:t>
            </a: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Troisième mission : Analyse univariée des prix et traitement des outliers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8FED4E-122E-4FDC-A600-A0D5346C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  <a:latin typeface="Montserrat"/>
              </a:rPr>
              <a:t>2</a:t>
            </a:fld>
            <a:endParaRPr lang="fr-FR" dirty="0">
              <a:solidFill>
                <a:srgbClr val="C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581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Traitement des outliers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A87C318-2730-4613-BB35-4B45FBD8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69" y="1493598"/>
            <a:ext cx="3101609" cy="1196444"/>
          </a:xfrm>
          <a:ln>
            <a:solidFill>
              <a:schemeClr val="tx1"/>
            </a:solidFill>
          </a:ln>
        </p:spPr>
      </p:pic>
      <p:sp>
        <p:nvSpPr>
          <p:cNvPr id="47" name="Espace réservé du numéro de diapositive 46">
            <a:extLst>
              <a:ext uri="{FF2B5EF4-FFF2-40B4-BE49-F238E27FC236}">
                <a16:creationId xmlns:a16="http://schemas.microsoft.com/office/drawing/2014/main" id="{01C80756-5730-4842-B9CD-53DD332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20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065E6F-D25F-4EC4-A50C-E6797169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0" y="2918414"/>
            <a:ext cx="4740051" cy="914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176698D-DCED-4213-B135-2E6817C1BF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8"/>
          <a:stretch/>
        </p:blipFill>
        <p:spPr>
          <a:xfrm>
            <a:off x="5786070" y="2910827"/>
            <a:ext cx="4816257" cy="914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1FDBBBB-1FA4-41A9-8751-339FA46B9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08" y="5809170"/>
            <a:ext cx="2187130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05DCFF1-A6B6-48B6-998F-A06D2C2C5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04" y="4666319"/>
            <a:ext cx="7132938" cy="4648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AC874B88-B8CF-4DDB-B94C-647835076360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2258009" y="2567330"/>
            <a:ext cx="1567537" cy="296841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E76CE45-F940-4084-9657-80B4E11A14BE}"/>
              </a:ext>
            </a:extLst>
          </p:cNvPr>
          <p:cNvCxnSpPr>
            <a:cxnSpLocks/>
          </p:cNvCxnSpPr>
          <p:nvPr/>
        </p:nvCxnSpPr>
        <p:spPr>
          <a:xfrm>
            <a:off x="4293308" y="2576662"/>
            <a:ext cx="3334639" cy="279673"/>
          </a:xfrm>
          <a:prstGeom prst="bentConnector3">
            <a:avLst>
              <a:gd name="adj1" fmla="val 998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7B14DF-DA4A-47DA-A952-EDDCD513E508}"/>
              </a:ext>
            </a:extLst>
          </p:cNvPr>
          <p:cNvCxnSpPr>
            <a:cxnSpLocks/>
          </p:cNvCxnSpPr>
          <p:nvPr/>
        </p:nvCxnSpPr>
        <p:spPr>
          <a:xfrm>
            <a:off x="5788139" y="3847358"/>
            <a:ext cx="0" cy="71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B666172B-750D-447C-AB33-7F186424CD33}"/>
              </a:ext>
            </a:extLst>
          </p:cNvPr>
          <p:cNvSpPr/>
          <p:nvPr/>
        </p:nvSpPr>
        <p:spPr>
          <a:xfrm>
            <a:off x="5243804" y="5225147"/>
            <a:ext cx="167951" cy="48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F22BDD-972D-41B7-A64F-39D771941D60}"/>
              </a:ext>
            </a:extLst>
          </p:cNvPr>
          <p:cNvSpPr/>
          <p:nvPr/>
        </p:nvSpPr>
        <p:spPr>
          <a:xfrm>
            <a:off x="5786070" y="3545633"/>
            <a:ext cx="1407832" cy="2796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E027DB-776A-4D8C-98C4-76D41606C5E0}"/>
              </a:ext>
            </a:extLst>
          </p:cNvPr>
          <p:cNvSpPr/>
          <p:nvPr/>
        </p:nvSpPr>
        <p:spPr>
          <a:xfrm>
            <a:off x="3825545" y="2444620"/>
            <a:ext cx="467763" cy="245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1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latin typeface="Montserrat"/>
              </a:rPr>
              <a:t>liste_outliers</a:t>
            </a:r>
            <a:endParaRPr lang="fr-FR" sz="3600" dirty="0">
              <a:latin typeface="Montserrat"/>
            </a:endParaRP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ECD3E5F-C7A9-4457-BD59-55EC01848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55"/>
          <a:stretch/>
        </p:blipFill>
        <p:spPr>
          <a:xfrm>
            <a:off x="317243" y="1379827"/>
            <a:ext cx="4954553" cy="5317652"/>
          </a:xfr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866D0BAF-3563-4780-8EB4-555F2AE1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21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8BCF0EE-11FF-4B4F-851D-0F2186E43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r="13140" b="8720"/>
          <a:stretch/>
        </p:blipFill>
        <p:spPr>
          <a:xfrm>
            <a:off x="6189878" y="1715425"/>
            <a:ext cx="2674201" cy="108375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D45CF3D-F341-4C51-8CCB-0417E63DA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18" y="2974808"/>
            <a:ext cx="3452159" cy="1219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515568A-F182-4A79-A834-958F397BA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64" y="4375212"/>
            <a:ext cx="3342011" cy="1674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D07EE5BB-43E7-45A9-BAA3-48941C61ABDF}"/>
              </a:ext>
            </a:extLst>
          </p:cNvPr>
          <p:cNvSpPr/>
          <p:nvPr/>
        </p:nvSpPr>
        <p:spPr>
          <a:xfrm flipH="1">
            <a:off x="5474535" y="2220688"/>
            <a:ext cx="621465" cy="23364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7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9AF84-E75B-4134-A131-674BA3A9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78"/>
            <a:ext cx="12192000" cy="125125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Montserrat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37AC-60CA-4EBD-B45F-1B47AF38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60630"/>
            <a:ext cx="12191999" cy="50602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fr-FR" dirty="0">
              <a:latin typeface="Montserrat"/>
            </a:endParaRP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Première mission :  Rapprocher les exports </a:t>
            </a: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endParaRPr lang="fr-FR" sz="2800" dirty="0">
              <a:solidFill>
                <a:srgbClr val="C00000"/>
              </a:solidFill>
              <a:latin typeface="Montserrat"/>
            </a:endParaRP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Deuxième mission : Calculer le chiffre d’affaire par produit et le chiffre   </a:t>
            </a:r>
          </a:p>
          <a:p>
            <a:pPr marL="457200" lvl="1" indent="0">
              <a:lnSpc>
                <a:spcPct val="150000"/>
              </a:lnSpc>
              <a:buSzPct val="150000"/>
              <a:buNone/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                                          d’affaires des ventes en ligne</a:t>
            </a:r>
          </a:p>
          <a:p>
            <a:pPr lvl="1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fr-FR" sz="2800" dirty="0">
                <a:solidFill>
                  <a:srgbClr val="C00000"/>
                </a:solidFill>
                <a:latin typeface="Montserrat"/>
              </a:rPr>
              <a:t>Troisième mission : Analyse univariée des prix et traitement des outliers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652A1-CA82-4F7D-A95F-0D6FFEB4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22</a:t>
            </a:fld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566218-4715-43F3-A227-0DA60DD6C069}"/>
              </a:ext>
            </a:extLst>
          </p:cNvPr>
          <p:cNvSpPr txBox="1"/>
          <p:nvPr/>
        </p:nvSpPr>
        <p:spPr>
          <a:xfrm>
            <a:off x="0" y="896849"/>
            <a:ext cx="10741342" cy="7477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85800" marR="0" lvl="1" indent="-22860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Blip>
                <a:blip r:embed="rId2"/>
              </a:buBlip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AD283B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  Première mission :  Rapprocher les exports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7828559-8F35-4A2C-9C8E-74977282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chemeClr val="bg1"/>
                </a:solidFill>
                <a:latin typeface="Montserrat"/>
              </a:rPr>
              <a:t>3</a:t>
            </a:fld>
            <a:endParaRPr lang="fr-FR" dirty="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42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F2B2A-C418-4903-99E2-4DB344FE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753"/>
            <a:ext cx="12192000" cy="1325563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Fichier erp.xlsx</a:t>
            </a:r>
            <a:endParaRPr lang="fr-FR" sz="3600" dirty="0">
              <a:latin typeface="Montserra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304D6D5-C21C-4820-856C-2FC0595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  <a:latin typeface="Montserrat"/>
              </a:rPr>
              <a:t>4</a:t>
            </a:fld>
            <a:endParaRPr lang="fr-FR" dirty="0">
              <a:solidFill>
                <a:srgbClr val="C00000"/>
              </a:solidFill>
              <a:latin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3269F8-BAF7-498A-9FA5-B980F544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7" y="2005823"/>
            <a:ext cx="4321596" cy="2340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AD91D5-E940-4BA4-AF92-B7EE402A75AF}"/>
              </a:ext>
            </a:extLst>
          </p:cNvPr>
          <p:cNvSpPr txBox="1"/>
          <p:nvPr/>
        </p:nvSpPr>
        <p:spPr>
          <a:xfrm>
            <a:off x="5321808" y="2005823"/>
            <a:ext cx="6684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Taille : (825,5)</a:t>
            </a:r>
          </a:p>
          <a:p>
            <a:endParaRPr lang="fr-FR" sz="2400" dirty="0">
              <a:solidFill>
                <a:srgbClr val="C00000"/>
              </a:solidFill>
              <a:latin typeface="Montserrat"/>
            </a:endParaRPr>
          </a:p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Types de colonne : int64, float64, object</a:t>
            </a:r>
          </a:p>
          <a:p>
            <a:endParaRPr lang="fr-FR" sz="2400" dirty="0">
              <a:solidFill>
                <a:srgbClr val="C00000"/>
              </a:solidFill>
              <a:latin typeface="Montserrat"/>
            </a:endParaRPr>
          </a:p>
          <a:p>
            <a:r>
              <a:rPr lang="fr-FR" sz="2400" dirty="0">
                <a:solidFill>
                  <a:srgbClr val="C00000"/>
                </a:solidFill>
                <a:latin typeface="Montserrat"/>
              </a:rPr>
              <a:t>Observations :  Pas de doublons ni de valeurs nulles</a:t>
            </a:r>
          </a:p>
        </p:txBody>
      </p:sp>
    </p:spTree>
    <p:extLst>
      <p:ext uri="{BB962C8B-B14F-4D97-AF65-F5344CB8AC3E}">
        <p14:creationId xmlns:p14="http://schemas.microsoft.com/office/powerpoint/2010/main" val="22214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7982205-2B05-45D4-BC19-21D44E5F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2" y="2003542"/>
            <a:ext cx="2819197" cy="3101117"/>
          </a:xfrm>
          <a:ln>
            <a:solidFill>
              <a:schemeClr val="tx1"/>
            </a:solidFill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CBABADD-EADE-41DC-86E1-8C289CDB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5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Fichier liaison.xlsx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22B80-074B-4158-847D-8806D22B1544}"/>
              </a:ext>
            </a:extLst>
          </p:cNvPr>
          <p:cNvSpPr txBox="1"/>
          <p:nvPr/>
        </p:nvSpPr>
        <p:spPr>
          <a:xfrm>
            <a:off x="5183293" y="2003542"/>
            <a:ext cx="6427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Montserrat"/>
              </a:rPr>
              <a:t>Taille ( 825 , 2 )</a:t>
            </a: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Pas de doublons</a:t>
            </a: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La colonne ‘id_web’ contient 91 valeurs manquantes</a:t>
            </a: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012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2EEF3-D64B-4AC5-9DDB-068565212E37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Traitement des valeurs manquantes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EB4B0F-CD24-410B-9B91-C6861DF11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5"/>
          <a:stretch/>
        </p:blipFill>
        <p:spPr>
          <a:xfrm>
            <a:off x="8039540" y="3429000"/>
            <a:ext cx="3812149" cy="2274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207E4-F574-4B35-954D-85EDF281D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7" y="1559895"/>
            <a:ext cx="4503810" cy="1104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24ABC5A-D9FB-47C8-B58E-0293A04C8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/>
          <a:stretch/>
        </p:blipFill>
        <p:spPr>
          <a:xfrm>
            <a:off x="343395" y="3462288"/>
            <a:ext cx="6515198" cy="221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509A860-72C6-4FED-A716-6A0068ACD23B}"/>
              </a:ext>
            </a:extLst>
          </p:cNvPr>
          <p:cNvSpPr txBox="1"/>
          <p:nvPr/>
        </p:nvSpPr>
        <p:spPr>
          <a:xfrm>
            <a:off x="5367905" y="2018560"/>
            <a:ext cx="669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Montserrat"/>
              </a:rPr>
              <a:t>Stockage des valeurs manquantes dans une nouvelle dataframe:</a:t>
            </a: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df_liaison_doublon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7899FE3-FE6B-42CB-AE32-C3400F51FB26}"/>
              </a:ext>
            </a:extLst>
          </p:cNvPr>
          <p:cNvCxnSpPr/>
          <p:nvPr/>
        </p:nvCxnSpPr>
        <p:spPr>
          <a:xfrm>
            <a:off x="2290439" y="2760954"/>
            <a:ext cx="0" cy="623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070F9FA-31EE-4103-9AD6-6DE55A126F79}"/>
              </a:ext>
            </a:extLst>
          </p:cNvPr>
          <p:cNvCxnSpPr>
            <a:cxnSpLocks/>
          </p:cNvCxnSpPr>
          <p:nvPr/>
        </p:nvCxnSpPr>
        <p:spPr>
          <a:xfrm>
            <a:off x="7093258" y="4510873"/>
            <a:ext cx="729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A356989C-AA6B-408A-836A-71C0BC4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6</a:t>
            </a:fld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1">
            <a:extLst>
              <a:ext uri="{FF2B5EF4-FFF2-40B4-BE49-F238E27FC236}">
                <a16:creationId xmlns:a16="http://schemas.microsoft.com/office/drawing/2014/main" id="{3823C48B-9C5B-44C8-8BA2-1E364CC2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753"/>
            <a:ext cx="12192000" cy="1325563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Fichier web.xlsx</a:t>
            </a:r>
            <a:endParaRPr lang="fr-FR" sz="3600" dirty="0">
              <a:latin typeface="Montserrat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FF3A221-863B-4792-8ADB-2C6ACA6B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1" b="43829"/>
          <a:stretch/>
        </p:blipFill>
        <p:spPr>
          <a:xfrm>
            <a:off x="1366861" y="4246305"/>
            <a:ext cx="3093988" cy="2444178"/>
          </a:xfrm>
          <a:ln>
            <a:solidFill>
              <a:schemeClr val="tx1"/>
            </a:solidFill>
          </a:ln>
        </p:spPr>
      </p:pic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E354BE2A-C5B7-4D33-8A34-E661BF68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7</a:t>
            </a:fld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041488-A64A-4F90-8C8E-89C3C155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7" y="1994806"/>
            <a:ext cx="3093988" cy="2141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477FCA-0B3F-4DCC-BA45-535DD705E127}"/>
              </a:ext>
            </a:extLst>
          </p:cNvPr>
          <p:cNvSpPr/>
          <p:nvPr/>
        </p:nvSpPr>
        <p:spPr>
          <a:xfrm>
            <a:off x="1431879" y="2337938"/>
            <a:ext cx="859536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78856-AC54-41AE-A35C-EF5E69540952}"/>
              </a:ext>
            </a:extLst>
          </p:cNvPr>
          <p:cNvSpPr/>
          <p:nvPr/>
        </p:nvSpPr>
        <p:spPr>
          <a:xfrm>
            <a:off x="1357717" y="4714686"/>
            <a:ext cx="720338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2ADC0F05-FEC6-4A73-ADBD-002D97C314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153" y="3606835"/>
            <a:ext cx="2209986" cy="3714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29926B5-3135-4F85-A19D-A9F140A74659}"/>
              </a:ext>
            </a:extLst>
          </p:cNvPr>
          <p:cNvCxnSpPr>
            <a:cxnSpLocks/>
          </p:cNvCxnSpPr>
          <p:nvPr/>
        </p:nvCxnSpPr>
        <p:spPr>
          <a:xfrm>
            <a:off x="1172037" y="4885258"/>
            <a:ext cx="1856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4B418A9-5B3C-4A09-A08F-DB26D0A11B0D}"/>
              </a:ext>
            </a:extLst>
          </p:cNvPr>
          <p:cNvSpPr txBox="1"/>
          <p:nvPr/>
        </p:nvSpPr>
        <p:spPr>
          <a:xfrm>
            <a:off x="4967842" y="1730229"/>
            <a:ext cx="6219824" cy="45243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Montserrat"/>
              </a:rPr>
              <a:t>Taille : ( 1513 , 28 )</a:t>
            </a:r>
          </a:p>
          <a:p>
            <a:endParaRPr lang="fr-FR" sz="1800" dirty="0">
              <a:solidFill>
                <a:srgbClr val="C00000"/>
              </a:solidFill>
              <a:latin typeface="Montserrat"/>
            </a:endParaRPr>
          </a:p>
          <a:p>
            <a:r>
              <a:rPr lang="fr-FR" sz="1800" dirty="0">
                <a:solidFill>
                  <a:srgbClr val="C00000"/>
                </a:solidFill>
                <a:latin typeface="Montserrat"/>
              </a:rPr>
              <a:t>Types de colonne : int64 , float64 , object , datetime64[ns]</a:t>
            </a:r>
          </a:p>
          <a:p>
            <a:endParaRPr lang="fr-FR" sz="1800" dirty="0">
              <a:solidFill>
                <a:srgbClr val="C00000"/>
              </a:solidFill>
              <a:latin typeface="Montserrat"/>
            </a:endParaRPr>
          </a:p>
          <a:p>
            <a:r>
              <a:rPr lang="fr-FR" sz="1800" dirty="0">
                <a:solidFill>
                  <a:srgbClr val="C00000"/>
                </a:solidFill>
                <a:latin typeface="Montserrat"/>
              </a:rPr>
              <a:t>Nombre de doublons : 82</a:t>
            </a:r>
          </a:p>
          <a:p>
            <a:endParaRPr lang="fr-FR" sz="1800" dirty="0">
              <a:solidFill>
                <a:srgbClr val="C00000"/>
              </a:solidFill>
              <a:latin typeface="Montserrat"/>
            </a:endParaRPr>
          </a:p>
          <a:p>
            <a:r>
              <a:rPr lang="fr-FR" sz="1800" dirty="0">
                <a:solidFill>
                  <a:srgbClr val="C00000"/>
                </a:solidFill>
                <a:latin typeface="Montserrat"/>
              </a:rPr>
              <a:t>La colonne ‘id_web’ : </a:t>
            </a: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          </a:t>
            </a: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           - 1 référence manquante à la ligne 714 </a:t>
            </a: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           - référence : 13127  et 13127-1</a:t>
            </a: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           - bon-cadeau-25-euros</a:t>
            </a:r>
          </a:p>
          <a:p>
            <a:endParaRPr lang="fr-FR" dirty="0">
              <a:solidFill>
                <a:srgbClr val="C00000"/>
              </a:solidFill>
              <a:latin typeface="Montserrat"/>
            </a:endParaRPr>
          </a:p>
          <a:p>
            <a:r>
              <a:rPr lang="fr-FR" dirty="0">
                <a:solidFill>
                  <a:srgbClr val="C00000"/>
                </a:solidFill>
                <a:latin typeface="Montserrat"/>
              </a:rPr>
              <a:t> </a:t>
            </a:r>
          </a:p>
          <a:p>
            <a:endParaRPr lang="fr-FR" sz="1800" dirty="0">
              <a:solidFill>
                <a:srgbClr val="C00000"/>
              </a:solidFill>
              <a:latin typeface="Montserrat"/>
            </a:endParaRPr>
          </a:p>
          <a:p>
            <a:r>
              <a:rPr lang="fr-FR" sz="1800" dirty="0">
                <a:solidFill>
                  <a:srgbClr val="C00000"/>
                </a:solidFill>
                <a:latin typeface="Montserrat"/>
              </a:rPr>
              <a:t> </a:t>
            </a:r>
          </a:p>
          <a:p>
            <a:endParaRPr lang="fr-FR" sz="1800" dirty="0">
              <a:solidFill>
                <a:srgbClr val="C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561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67EB4D63-E619-44FB-8619-930B15AE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96" y="1554476"/>
            <a:ext cx="4955109" cy="1690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497051-C0CE-401E-824F-AB6D22D4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1572876"/>
            <a:ext cx="6116715" cy="1939114"/>
          </a:xfrm>
          <a:ln>
            <a:solidFill>
              <a:schemeClr val="tx1"/>
            </a:solidFill>
          </a:ln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2402576B-34BA-4A9E-9ADE-F8C78D9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8</a:t>
            </a:fld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55B48-4294-459F-9C66-CE996CB6E13D}"/>
              </a:ext>
            </a:extLst>
          </p:cNvPr>
          <p:cNvSpPr/>
          <p:nvPr/>
        </p:nvSpPr>
        <p:spPr>
          <a:xfrm>
            <a:off x="0" y="0"/>
            <a:ext cx="12192000" cy="12695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8F0190-D28B-4385-9B65-9827F318F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3989612"/>
            <a:ext cx="9487722" cy="1295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4470A-6A1D-4DD3-AAC0-6C8D06A2ABE5}"/>
              </a:ext>
            </a:extLst>
          </p:cNvPr>
          <p:cNvSpPr/>
          <p:nvPr/>
        </p:nvSpPr>
        <p:spPr>
          <a:xfrm>
            <a:off x="399495" y="1572876"/>
            <a:ext cx="1713390" cy="3890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6DCEFF0-2768-471D-BB49-DA2D4CBF3C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12885" y="1767421"/>
            <a:ext cx="2867488" cy="833736"/>
          </a:xfrm>
          <a:prstGeom prst="bentConnector3">
            <a:avLst>
              <a:gd name="adj1" fmla="val 642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A88D8-96EE-4564-A9DF-CA0F9BB46298}"/>
              </a:ext>
            </a:extLst>
          </p:cNvPr>
          <p:cNvSpPr/>
          <p:nvPr/>
        </p:nvSpPr>
        <p:spPr>
          <a:xfrm>
            <a:off x="4980373" y="2111849"/>
            <a:ext cx="1535837" cy="1317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01C187-7D76-4017-A301-C6D3FCEF8918}"/>
              </a:ext>
            </a:extLst>
          </p:cNvPr>
          <p:cNvSpPr/>
          <p:nvPr/>
        </p:nvSpPr>
        <p:spPr>
          <a:xfrm>
            <a:off x="7403977" y="2013985"/>
            <a:ext cx="887768" cy="2886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49ED80-F73A-422B-97CE-846B40ED80C0}"/>
              </a:ext>
            </a:extLst>
          </p:cNvPr>
          <p:cNvSpPr/>
          <p:nvPr/>
        </p:nvSpPr>
        <p:spPr>
          <a:xfrm>
            <a:off x="7405456" y="2911641"/>
            <a:ext cx="887768" cy="2886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9CFA31-C168-4808-A3E8-0D40C175521D}"/>
              </a:ext>
            </a:extLst>
          </p:cNvPr>
          <p:cNvSpPr/>
          <p:nvPr/>
        </p:nvSpPr>
        <p:spPr>
          <a:xfrm>
            <a:off x="7403977" y="4101926"/>
            <a:ext cx="3435884" cy="1317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4F0397A-A5C8-4BEA-9A31-259DB1E7E5FC}"/>
              </a:ext>
            </a:extLst>
          </p:cNvPr>
          <p:cNvCxnSpPr>
            <a:cxnSpLocks/>
          </p:cNvCxnSpPr>
          <p:nvPr/>
        </p:nvCxnSpPr>
        <p:spPr>
          <a:xfrm flipV="1">
            <a:off x="5748291" y="3432094"/>
            <a:ext cx="0" cy="1878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2773FF9F-6C27-4F5C-9044-5215E62B4418}"/>
              </a:ext>
            </a:extLst>
          </p:cNvPr>
          <p:cNvCxnSpPr>
            <a:cxnSpLocks/>
          </p:cNvCxnSpPr>
          <p:nvPr/>
        </p:nvCxnSpPr>
        <p:spPr>
          <a:xfrm>
            <a:off x="5748291" y="3619948"/>
            <a:ext cx="1655688" cy="5352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0B640A5-8284-42D4-9A03-CC9DFA5DF697}"/>
              </a:ext>
            </a:extLst>
          </p:cNvPr>
          <p:cNvSpPr txBox="1"/>
          <p:nvPr/>
        </p:nvSpPr>
        <p:spPr>
          <a:xfrm>
            <a:off x="3037642" y="373625"/>
            <a:ext cx="611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Montserrat"/>
              </a:rPr>
              <a:t>Traitement des doublons</a:t>
            </a:r>
          </a:p>
        </p:txBody>
      </p:sp>
    </p:spTree>
    <p:extLst>
      <p:ext uri="{BB962C8B-B14F-4D97-AF65-F5344CB8AC3E}">
        <p14:creationId xmlns:p14="http://schemas.microsoft.com/office/powerpoint/2010/main" val="237854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57C9A-D856-48C7-B56E-4B70A5384E7D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Montserrat"/>
              </a:rPr>
              <a:t>Ligne 714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281C83-1E28-4F17-B00E-B9CFDCB7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8" y="1612336"/>
            <a:ext cx="9920619" cy="2577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420FA1-386F-4805-854E-67C3B1730B49}"/>
              </a:ext>
            </a:extLst>
          </p:cNvPr>
          <p:cNvSpPr/>
          <p:nvPr/>
        </p:nvSpPr>
        <p:spPr>
          <a:xfrm>
            <a:off x="1038688" y="3719742"/>
            <a:ext cx="9028037" cy="2510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64DFF8DC-7721-4C00-B421-3E6D6C7D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7" y="4506456"/>
            <a:ext cx="8283658" cy="1082134"/>
          </a:xfrm>
          <a:ln>
            <a:solidFill>
              <a:schemeClr val="tx1"/>
            </a:solidFill>
          </a:ln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0CE9130-2764-4EDA-9830-47E0BF3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F7C7-D089-4E96-9599-D307816B9E1C}" type="slidenum">
              <a:rPr lang="fr-FR" smtClean="0">
                <a:solidFill>
                  <a:srgbClr val="C00000"/>
                </a:solidFill>
              </a:rPr>
              <a:t>9</a:t>
            </a:fld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3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397</Words>
  <Application>Microsoft Office PowerPoint</Application>
  <PresentationFormat>Grand écran</PresentationFormat>
  <Paragraphs>95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Office Theme</vt:lpstr>
      <vt:lpstr>Optimisez la gestion des données d'une boutique avec Python</vt:lpstr>
      <vt:lpstr>Sommaire</vt:lpstr>
      <vt:lpstr>Présentation PowerPoint</vt:lpstr>
      <vt:lpstr>Fichier erp.xlsx</vt:lpstr>
      <vt:lpstr>Présentation PowerPoint</vt:lpstr>
      <vt:lpstr>Présentation PowerPoint</vt:lpstr>
      <vt:lpstr>Fichier web.xlsx</vt:lpstr>
      <vt:lpstr>Présentation PowerPoint</vt:lpstr>
      <vt:lpstr>Présentation PowerPoint</vt:lpstr>
      <vt:lpstr>Présentation PowerPoint</vt:lpstr>
      <vt:lpstr>Présentation PowerPoint</vt:lpstr>
      <vt:lpstr>Jointure des fichiers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Optimisez la gestion des données d'une boutique avec Python</dc:title>
  <dc:creator>sarah</dc:creator>
  <cp:lastModifiedBy>sarah</cp:lastModifiedBy>
  <cp:revision>9</cp:revision>
  <dcterms:created xsi:type="dcterms:W3CDTF">2021-07-28T08:47:15Z</dcterms:created>
  <dcterms:modified xsi:type="dcterms:W3CDTF">2022-01-19T15:11:35Z</dcterms:modified>
</cp:coreProperties>
</file>