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9" r:id="rId22"/>
    <p:sldId id="281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47CC9-5471-4862-BF5E-272A2E1D42C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30FD-3D54-4EA8-B24B-18C4CB8FB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4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80243-EA3B-8EE0-3BCC-61B8B9E9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1D661B-A7D5-FFA8-617B-31D9D848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BC296-47BE-3CDB-4388-722A3B8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D715-7888-45A0-8DA2-94580A0B1008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DC014-0CF0-2669-86A4-1E2519D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34BF9-7E16-B8AC-7860-C5084D4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2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7266C-6090-CC1A-A26D-8615B4BB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E7A9DF-9AAB-7B3B-A0A5-955137C8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8BBE8-CD65-82F7-E399-EC0A84F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A398-219E-40E1-99DF-E2AB1E22E2FC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82D6B-15D5-9BAF-0D43-A37DA45C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24632-35B6-3158-9657-E9D8FF1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2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6BD60A-94E9-7A05-CDD2-C130F3B42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55852-27B3-F19F-604B-4CE46828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54811-E4A1-2618-E726-4B67997A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22A9-0EB6-4735-83F4-586843249C68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876BE-9602-697D-3DF2-C1B6834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55304-0624-813F-833B-182D660B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3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914AC-F18A-E523-5E37-A9BB11AD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B13B7-106E-44FE-0382-58AFC061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8A23F-BB3A-07E0-8F80-62E35F7E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6AF2-C750-4046-A180-5A758D688458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1448C-B613-5F6B-D9FE-E8EF9579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67CA78-D102-86AB-4F05-E912AC27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2AE7F-F132-E965-F05C-02E0809E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AFFFA5-0C32-6EAE-BF0D-3D280574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EBC35-1B97-3A81-DD3B-FDCC654F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5BCB-1CAA-4718-927E-86E6AA4E0E28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FA139-9382-F65C-52AF-52EDB478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AA122-FB32-581A-1282-53F1BD83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9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AD9B8-8D4A-7D29-CFA8-D95F1FF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45B7F-32FF-E84D-E7F6-3CBBF50F3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FA9256-DFE6-1901-419C-63513DCA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EA570-8733-C62B-1B0B-10D4B006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A96B-9AEE-4C29-B0CC-74D0046CF113}" type="datetime1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8AEF6-BB7B-DF70-A658-78C30C37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7213F7-5310-D78D-228B-547B7863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3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7DCAA-52AF-984E-DA39-05EDDDEC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5F367-0CBA-133B-6234-8A77D9C4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5CF2B2-EF2F-66B5-26C5-8C9EA76A6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E143F-F5E7-6D3B-77DD-DB518277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27690D-69E9-30E7-AF8C-79AFA441F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DCC73F-873C-DBE2-1066-05CD2FC0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C33-D901-4CCA-BC6F-E0B11E63D96B}" type="datetime1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B4F745-324B-4107-7C92-1020534D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91B8E1-52A7-6F42-F7C3-D4787A95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0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159A-3E9B-6DCA-0A29-21A17EA6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E4B61F-BBB4-DC3B-CE6E-A2DAAC81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C1FF-8C9C-4DCF-9CE0-E0ADD22F544C}" type="datetime1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2C2DC6-AA36-FF7D-C49A-9E61DC02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E88549-D487-53FD-56D2-57D23C82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5B8533-FC71-FC60-957E-CD47C550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8CC4-4DE9-46AE-A6D0-CF5C1F5C7ED3}" type="datetime1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E15C85-9130-9CCC-D95E-FB202AFF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80ABB-1F1D-BB70-8DD9-D19F7628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44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BE6C4-047C-0217-D409-1896489B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E7BD7-1998-EC9A-EDD9-B6A7FD4D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A1AA8D-DAA6-944D-6896-0B305C07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C5CC9-3917-63ED-B52C-3B9BFED4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ECBF-9DDD-4B91-9991-F03C8A61BBFA}" type="datetime1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813F92-2C0D-2EAE-F3C2-B0B4D66A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85C922-F914-2F10-E16C-B0D960BB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5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F8C4-2BED-75E4-1B05-889B15A2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6D78AB-F915-B508-BA43-78033A99E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74C069-E0C6-58AD-D768-977EEA42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F64FD-B3F8-171D-6658-1544C91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3765-51CF-40BE-8F60-55BF5FA81CD0}" type="datetime1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632FD-1E6B-1ECD-A378-D35B19A9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D2B211-4434-4F69-455F-E0C57A33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10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BA48A7-2997-7CD3-7243-17D4A48B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0D213-34EF-DF0E-A2D3-6B4EDA71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A9AEC9-9ADA-6B52-60F7-8FDF32424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C30C-2412-4136-87D9-D3F0AC15D2F5}" type="datetime1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95364-53DC-6F93-5E84-465A13928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7C73D-CDF8-D18A-2538-14613D58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0217-539C-4763-9C23-3AE53DF85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03180-61F3-A22B-3696-E59BE5533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i="0" dirty="0">
                <a:effectLst/>
                <a:latin typeface="Inter"/>
              </a:rPr>
              <a:t>Segmentez des clients d'un site e-commerce</a:t>
            </a:r>
            <a:br>
              <a:rPr lang="fr-FR" sz="4800" b="1" i="0" dirty="0">
                <a:effectLst/>
                <a:latin typeface="Inter"/>
              </a:rPr>
            </a:br>
            <a:endParaRPr lang="fr-FR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4A488-BD00-9EF6-CBBE-8E8220B3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81" y="3509963"/>
            <a:ext cx="2041038" cy="8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434F47-9D12-01E4-52AD-32BAC84E46B7}"/>
              </a:ext>
            </a:extLst>
          </p:cNvPr>
          <p:cNvSpPr txBox="1"/>
          <p:nvPr/>
        </p:nvSpPr>
        <p:spPr>
          <a:xfrm>
            <a:off x="9663953" y="6427694"/>
            <a:ext cx="245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Sarah </a:t>
            </a:r>
            <a:r>
              <a:rPr lang="fr-FR" dirty="0" err="1"/>
              <a:t>Khomsi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586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10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'olist_sellers_dataset.csv'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 ( 3095, 4 )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A09E986-1375-22E8-AFDD-0390E9C2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28" y="591802"/>
            <a:ext cx="4651363" cy="35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C3AC04-FD77-2DC5-B794-96352DCF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5" y="4718050"/>
            <a:ext cx="4038600" cy="1638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92C45D6-E157-296A-7403-799F13E0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65" y="4066667"/>
            <a:ext cx="9041152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 err="1">
                <a:solidFill>
                  <a:schemeClr val="bg1"/>
                </a:solidFill>
                <a:effectLst/>
                <a:latin typeface="Inter"/>
              </a:rPr>
              <a:t>Features</a:t>
            </a:r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 </a:t>
            </a:r>
          </a:p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engineering</a:t>
            </a:r>
          </a:p>
          <a:p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8153F87-56C5-22E0-AE65-1D22A6EE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46" y="1154219"/>
            <a:ext cx="3601519" cy="321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E7BAEF-E913-FDBF-F2D8-0950CF615D43}"/>
              </a:ext>
            </a:extLst>
          </p:cNvPr>
          <p:cNvSpPr txBox="1"/>
          <p:nvPr/>
        </p:nvSpPr>
        <p:spPr>
          <a:xfrm>
            <a:off x="1939603" y="204703"/>
            <a:ext cx="61200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Jour / mois / saison de l’achat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Délai de livraison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Retard de livraison (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True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/False)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Délai de réponse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Inter"/>
              </a:rPr>
              <a:t>Proxy_city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(client et vendeur dans la même ville) (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True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/False)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Inter"/>
              </a:rPr>
              <a:t>Cust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/ 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seller_zone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2060"/>
                </a:solidFill>
                <a:latin typeface="Inter"/>
              </a:rPr>
              <a:t>cust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/ seller 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env</a:t>
            </a:r>
            <a:endParaRPr lang="fr-FR" dirty="0">
              <a:solidFill>
                <a:srgbClr val="002060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Nombre de commande(s)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Nombre d’article(s) par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Nombre de produits différents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Top catégorie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Review 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mean</a:t>
            </a:r>
            <a:endParaRPr lang="fr-FR" dirty="0">
              <a:solidFill>
                <a:srgbClr val="002060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Top </a:t>
            </a:r>
            <a:r>
              <a:rPr lang="fr-FR" dirty="0" err="1">
                <a:solidFill>
                  <a:srgbClr val="002060"/>
                </a:solidFill>
                <a:latin typeface="Inter"/>
              </a:rPr>
              <a:t>payment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Paiement crédit (Vrai / Faux)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Moyenne 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mensualité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Niveau 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prix ( pas cher / modéré / cher / très cher)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Recency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989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Analyse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exploratoire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9851C-A17D-A363-5E18-598F72D0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5" b="44552"/>
          <a:stretch/>
        </p:blipFill>
        <p:spPr bwMode="auto">
          <a:xfrm>
            <a:off x="1636058" y="1149258"/>
            <a:ext cx="5404598" cy="4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D4788C7-FA53-7D42-C239-93FDC6AAE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05"/>
          <a:stretch/>
        </p:blipFill>
        <p:spPr bwMode="auto">
          <a:xfrm>
            <a:off x="3397354" y="27584"/>
            <a:ext cx="7075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BDF3C54-5DF5-2F98-5D6C-F9ACD1C76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8"/>
          <a:stretch/>
        </p:blipFill>
        <p:spPr bwMode="auto">
          <a:xfrm>
            <a:off x="7054477" y="1316173"/>
            <a:ext cx="5137523" cy="42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13E48C-EED2-069F-1134-B9F04B79EE5D}"/>
              </a:ext>
            </a:extLst>
          </p:cNvPr>
          <p:cNvSpPr/>
          <p:nvPr/>
        </p:nvSpPr>
        <p:spPr>
          <a:xfrm>
            <a:off x="7202023" y="2277035"/>
            <a:ext cx="5128933" cy="116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1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Analyse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exploratoire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E42442E3-B06F-6F33-880E-29FB3CB6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53" y="731855"/>
            <a:ext cx="4800605" cy="45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39C510C4-575F-35B2-741C-05A8D8D2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78" y="765542"/>
            <a:ext cx="4909042" cy="454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27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Analyse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exploratoire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FC82F11-152C-A6ED-C20D-9BAC8BBD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17" y="90100"/>
            <a:ext cx="3854795" cy="36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93DEF212-61AE-629E-4D97-F1B0ED91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40" y="90100"/>
            <a:ext cx="3924701" cy="37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738F964-950F-E690-5E19-B87DDB99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19" y="3594847"/>
            <a:ext cx="3326363" cy="31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9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15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F1C65B-EDB6-69BB-73D4-F0C2C748F9D0}"/>
              </a:ext>
            </a:extLst>
          </p:cNvPr>
          <p:cNvSpPr txBox="1"/>
          <p:nvPr/>
        </p:nvSpPr>
        <p:spPr>
          <a:xfrm>
            <a:off x="1439780" y="191692"/>
            <a:ext cx="1047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2060"/>
                </a:solidFill>
                <a:latin typeface="Inter"/>
              </a:rPr>
              <a:t>Démarche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2A40D2-42F2-C455-B801-52822F036E1F}"/>
              </a:ext>
            </a:extLst>
          </p:cNvPr>
          <p:cNvSpPr txBox="1"/>
          <p:nvPr/>
        </p:nvSpPr>
        <p:spPr>
          <a:xfrm>
            <a:off x="1984150" y="561024"/>
            <a:ext cx="101764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rgbClr val="002060"/>
                </a:solidFill>
                <a:latin typeface="Inter"/>
              </a:rPr>
              <a:t>Baseline</a:t>
            </a:r>
            <a:r>
              <a:rPr lang="fr-FR">
                <a:solidFill>
                  <a:srgbClr val="002060"/>
                </a:solidFill>
                <a:latin typeface="Inter"/>
              </a:rPr>
              <a:t> : segmentation </a:t>
            </a:r>
            <a:r>
              <a:rPr lang="fr-FR" b="1">
                <a:solidFill>
                  <a:srgbClr val="002060"/>
                </a:solidFill>
                <a:latin typeface="Inter"/>
              </a:rPr>
              <a:t>RFM</a:t>
            </a:r>
            <a:r>
              <a:rPr lang="fr-FR">
                <a:solidFill>
                  <a:srgbClr val="002060"/>
                </a:solidFill>
                <a:latin typeface="Inter"/>
              </a:rPr>
              <a:t> ( Recency / Frequency / Monetary )</a:t>
            </a:r>
          </a:p>
          <a:p>
            <a:pPr lvl="2"/>
            <a:endParaRPr lang="fr-FR">
              <a:solidFill>
                <a:srgbClr val="00206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1"/>
                </a:solidFill>
                <a:latin typeface="Inter"/>
              </a:rPr>
              <a:t>Modèle à </a:t>
            </a:r>
            <a:r>
              <a:rPr lang="fr-FR" b="1">
                <a:solidFill>
                  <a:schemeClr val="accent1"/>
                </a:solidFill>
                <a:latin typeface="Inter"/>
              </a:rPr>
              <a:t>5</a:t>
            </a:r>
            <a:r>
              <a:rPr lang="fr-FR">
                <a:solidFill>
                  <a:schemeClr val="accent1"/>
                </a:solidFill>
                <a:latin typeface="Inter"/>
              </a:rPr>
              <a:t> indicateurs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  <a:latin typeface="Inter"/>
              </a:rPr>
              <a:t>Recency, frequency, monetary, review mean, proxi city</a:t>
            </a:r>
            <a:endParaRPr lang="fr-FR">
              <a:solidFill>
                <a:srgbClr val="00206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>
              <a:solidFill>
                <a:srgbClr val="00206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1"/>
                </a:solidFill>
                <a:latin typeface="Inter"/>
              </a:rPr>
              <a:t>Modèle à </a:t>
            </a:r>
            <a:r>
              <a:rPr lang="fr-FR" b="1">
                <a:solidFill>
                  <a:schemeClr val="accent1"/>
                </a:solidFill>
                <a:latin typeface="Inter"/>
              </a:rPr>
              <a:t>6</a:t>
            </a:r>
            <a:r>
              <a:rPr lang="fr-FR">
                <a:solidFill>
                  <a:schemeClr val="accent1"/>
                </a:solidFill>
                <a:latin typeface="Inter"/>
              </a:rPr>
              <a:t> indicateurs</a:t>
            </a:r>
            <a:r>
              <a:rPr lang="fr-FR">
                <a:solidFill>
                  <a:srgbClr val="002060"/>
                </a:solidFill>
                <a:latin typeface="Inter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  <a:latin typeface="Inter"/>
              </a:rPr>
              <a:t>Recency, frequency, monetary, review mean, proxi city</a:t>
            </a:r>
            <a:r>
              <a:rPr lang="fr-FR">
                <a:solidFill>
                  <a:srgbClr val="002060"/>
                </a:solidFill>
                <a:latin typeface="Inter"/>
              </a:rPr>
              <a:t>,  </a:t>
            </a:r>
            <a:r>
              <a:rPr lang="en-US">
                <a:solidFill>
                  <a:srgbClr val="002060"/>
                </a:solidFill>
                <a:latin typeface="Inter"/>
              </a:rPr>
              <a:t>seller env</a:t>
            </a:r>
          </a:p>
          <a:p>
            <a:pPr lvl="2"/>
            <a:endParaRPr lang="en-US">
              <a:solidFill>
                <a:srgbClr val="00206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1"/>
                </a:solidFill>
                <a:latin typeface="Inter"/>
              </a:rPr>
              <a:t>Modèle à </a:t>
            </a:r>
            <a:r>
              <a:rPr lang="fr-FR" b="1">
                <a:solidFill>
                  <a:schemeClr val="accent1"/>
                </a:solidFill>
                <a:latin typeface="Inter"/>
              </a:rPr>
              <a:t>7</a:t>
            </a:r>
            <a:r>
              <a:rPr lang="fr-FR">
                <a:solidFill>
                  <a:schemeClr val="accent1"/>
                </a:solidFill>
                <a:latin typeface="Inter"/>
              </a:rPr>
              <a:t> indicateurs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  <a:latin typeface="Inter"/>
              </a:rPr>
              <a:t>Recency, frequency, monetary, review mean, proxi city</a:t>
            </a:r>
            <a:r>
              <a:rPr lang="fr-FR">
                <a:solidFill>
                  <a:srgbClr val="002060"/>
                </a:solidFill>
                <a:latin typeface="Inter"/>
              </a:rPr>
              <a:t>,  </a:t>
            </a:r>
            <a:r>
              <a:rPr lang="en-US">
                <a:solidFill>
                  <a:srgbClr val="002060"/>
                </a:solidFill>
                <a:latin typeface="Inter"/>
              </a:rPr>
              <a:t>seller env, niveau prix</a:t>
            </a:r>
          </a:p>
          <a:p>
            <a:pPr lvl="2"/>
            <a:endParaRPr lang="en-US">
              <a:solidFill>
                <a:srgbClr val="002060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1"/>
                </a:solidFill>
                <a:latin typeface="Inter"/>
              </a:rPr>
              <a:t>Modèle à </a:t>
            </a:r>
            <a:r>
              <a:rPr lang="fr-FR" b="1">
                <a:solidFill>
                  <a:schemeClr val="accent1"/>
                </a:solidFill>
                <a:latin typeface="Inter"/>
              </a:rPr>
              <a:t>13</a:t>
            </a:r>
            <a:r>
              <a:rPr lang="fr-FR">
                <a:solidFill>
                  <a:schemeClr val="accent1"/>
                </a:solidFill>
                <a:latin typeface="Inter"/>
              </a:rPr>
              <a:t> indicateurs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  <a:latin typeface="Inter"/>
              </a:rPr>
              <a:t>Recency, frequency, monetary, review mean, proxi city</a:t>
            </a:r>
            <a:r>
              <a:rPr lang="fr-FR">
                <a:solidFill>
                  <a:srgbClr val="002060"/>
                </a:solidFill>
                <a:latin typeface="Inter"/>
              </a:rPr>
              <a:t>,  </a:t>
            </a:r>
            <a:r>
              <a:rPr lang="en-US">
                <a:solidFill>
                  <a:srgbClr val="002060"/>
                </a:solidFill>
                <a:latin typeface="Inter"/>
              </a:rPr>
              <a:t>seller env, niveau prix ,</a:t>
            </a:r>
          </a:p>
          <a:p>
            <a:pPr lvl="2"/>
            <a:r>
              <a:rPr lang="en-US">
                <a:solidFill>
                  <a:srgbClr val="002060"/>
                </a:solidFill>
                <a:latin typeface="Inter"/>
              </a:rPr>
              <a:t>Order status, saison ,  retard livraison, produits different, cust env , top payment</a:t>
            </a:r>
          </a:p>
          <a:p>
            <a:pPr lvl="2"/>
            <a:endParaRPr lang="fr-FR">
              <a:solidFill>
                <a:srgbClr val="002060"/>
              </a:solidFill>
              <a:latin typeface="Inter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6EDD29-C96A-3344-AD90-3CB326C1B638}"/>
              </a:ext>
            </a:extLst>
          </p:cNvPr>
          <p:cNvSpPr txBox="1"/>
          <p:nvPr/>
        </p:nvSpPr>
        <p:spPr>
          <a:xfrm>
            <a:off x="1528483" y="4593522"/>
            <a:ext cx="6122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b="1">
                <a:solidFill>
                  <a:srgbClr val="002060"/>
                </a:solidFill>
                <a:latin typeface="Inter"/>
              </a:rPr>
              <a:t>Tests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ACP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Kmean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Classification mixte (Kmean et CAH)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Kprototypes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7910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16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4481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4" y="133650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ACP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EA31F-870A-575F-AE30-24241D6D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84" y="957884"/>
            <a:ext cx="5517776" cy="53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1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17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4" y="133650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Kmeans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07D2-216C-1781-AF31-155EAED67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0" y="511947"/>
            <a:ext cx="4112393" cy="29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6D9DE4-639F-9F67-3FCE-242F8F34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57" y="3809619"/>
            <a:ext cx="8738386" cy="293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DE33631-2943-D231-E8C2-F023329F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45" y="358604"/>
            <a:ext cx="4491788" cy="33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2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18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857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Classification Mixte (Kmeans et CAH )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DF2DE8-BB19-4F69-2DF1-DC003E37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75" y="654232"/>
            <a:ext cx="3986925" cy="27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805038-C00E-7934-50F2-760D8873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90" y="3678969"/>
            <a:ext cx="9063789" cy="30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9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19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857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Kprototype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19B01FF-8E4F-9006-51CA-9DEDE40C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38777"/>
            <a:ext cx="4608576" cy="301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A093656-F7DF-2203-D95A-9CE5B954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9249"/>
            <a:ext cx="9220200" cy="313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5B9BE-A8AB-69CB-56B4-447A94B2D154}"/>
              </a:ext>
            </a:extLst>
          </p:cNvPr>
          <p:cNvSpPr txBox="1"/>
          <p:nvPr/>
        </p:nvSpPr>
        <p:spPr>
          <a:xfrm>
            <a:off x="1882589" y="191692"/>
            <a:ext cx="74227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71A38"/>
                </a:solidFill>
                <a:latin typeface="Inter"/>
              </a:rPr>
              <a:t>Traitement des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71A38"/>
                </a:solidFill>
                <a:latin typeface="Inter"/>
              </a:rPr>
              <a:t>Nettoyage des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271A38"/>
                </a:solidFill>
                <a:latin typeface="Inter"/>
              </a:rPr>
              <a:t>Features</a:t>
            </a:r>
            <a:r>
              <a:rPr lang="fr-FR" sz="2400" b="1" dirty="0">
                <a:solidFill>
                  <a:srgbClr val="271A38"/>
                </a:solidFill>
                <a:latin typeface="Inter"/>
              </a:rPr>
              <a:t>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71A38"/>
                </a:solidFill>
                <a:latin typeface="Inter"/>
              </a:rPr>
              <a:t>Analyse exploratoire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71A38"/>
                </a:solidFill>
                <a:latin typeface="Inter"/>
              </a:rPr>
              <a:t>Tests de modélisation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271A38"/>
                </a:solidFill>
                <a:latin typeface="Inter"/>
              </a:rPr>
              <a:t>ACP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>
                <a:solidFill>
                  <a:srgbClr val="271A38"/>
                </a:solidFill>
                <a:latin typeface="Inter"/>
              </a:rPr>
              <a:t>Kmeans</a:t>
            </a:r>
            <a:endParaRPr lang="fr-FR" sz="2400" b="1" dirty="0">
              <a:solidFill>
                <a:srgbClr val="271A38"/>
              </a:solidFill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Inter"/>
              </a:rPr>
              <a:t>Classification mixte (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Inter"/>
              </a:rPr>
              <a:t>Kmeans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Inter"/>
              </a:rPr>
              <a:t> et CAH)</a:t>
            </a:r>
            <a:endParaRPr lang="fr-FR" sz="2000" b="1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i="0">
                <a:solidFill>
                  <a:srgbClr val="000000"/>
                </a:solidFill>
                <a:effectLst/>
                <a:latin typeface="Inter"/>
              </a:rPr>
              <a:t>Kprototypes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>
                <a:solidFill>
                  <a:srgbClr val="000000"/>
                </a:solidFill>
                <a:latin typeface="Inter"/>
              </a:rPr>
              <a:t>Segmentation</a:t>
            </a:r>
            <a:endParaRPr lang="fr-FR" sz="2400" b="1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Inter"/>
              </a:rPr>
              <a:t>Recommandations de fréquence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sng" dirty="0">
                <a:solidFill>
                  <a:schemeClr val="bg1"/>
                </a:solidFill>
                <a:effectLst/>
                <a:latin typeface="Inter"/>
              </a:rPr>
              <a:t>Sommaire</a:t>
            </a:r>
            <a:r>
              <a:rPr lang="fr-FR" sz="2400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23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29331803-E81B-EBFD-AD3C-3CA6BB37E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3"/>
          <a:stretch/>
        </p:blipFill>
        <p:spPr bwMode="auto">
          <a:xfrm>
            <a:off x="2765306" y="591802"/>
            <a:ext cx="7482876" cy="58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20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Tests 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857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Kprototype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1675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21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>
                <a:solidFill>
                  <a:schemeClr val="bg1"/>
                </a:solidFill>
                <a:effectLst/>
                <a:latin typeface="Inter"/>
              </a:rPr>
              <a:t>Segmentation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1005882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Profils des clusters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0</a:t>
            </a:r>
            <a:r>
              <a:rPr lang="fr-FR">
                <a:solidFill>
                  <a:srgbClr val="002060"/>
                </a:solidFill>
                <a:latin typeface="Inter"/>
              </a:rPr>
              <a:t> </a:t>
            </a: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(2575 clients)</a:t>
            </a:r>
            <a:r>
              <a:rPr lang="fr-FR">
                <a:solidFill>
                  <a:srgbClr val="002060"/>
                </a:solidFill>
                <a:latin typeface="Inter"/>
              </a:rPr>
              <a:t> : 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Comprend les clients qui n’ont pas passé de commande depuis longtemps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La plupart des vendeurs sont situés en zone rurale et intermédiaire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Beaucoup d’achats de produit « pas cher »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Saisons : Hiver et Automne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Les clients vivent en zone intermédiaire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commerce de proximité(zone intermédiaire)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Commande à 1 article</a:t>
            </a:r>
            <a:endParaRPr lang="fr-FR" dirty="0">
              <a:solidFill>
                <a:srgbClr val="002060"/>
              </a:solidFill>
              <a:latin typeface="Inter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1  (4322 clients ) : 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qui attribue les meilleures notes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Achats toute l’année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Vendeurs et clients vivent en zone urbaine (</a:t>
            </a:r>
            <a:r>
              <a:rPr lang="fr-FR">
                <a:solidFill>
                  <a:schemeClr val="tx2"/>
                </a:solidFill>
                <a:latin typeface="Inter"/>
              </a:rPr>
              <a:t>commerce de proximité</a:t>
            </a:r>
            <a:r>
              <a:rPr lang="fr-FR">
                <a:solidFill>
                  <a:srgbClr val="002060"/>
                </a:solidFill>
                <a:latin typeface="Inter"/>
              </a:rPr>
              <a:t>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La majorité des commandes ont été livrées sans retard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Niveau prix : modéré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2 ( 5485 clients ) :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de clients avec une activité récente (première commande)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Vendeur en zone intermédiaire et client en zone urbaine (pas de commerce de proximité)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Achats toute l’année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Commande contiennent plusieurs produits différents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Paiement : Credit card et voucher</a:t>
            </a:r>
          </a:p>
          <a:p>
            <a:pPr marL="1657350" lvl="3" indent="-285750">
              <a:buFontTx/>
              <a:buChar char="-"/>
            </a:pPr>
            <a:endParaRPr lang="fr-FR">
              <a:solidFill>
                <a:srgbClr val="002060"/>
              </a:solidFill>
              <a:latin typeface="Inter"/>
            </a:endParaRPr>
          </a:p>
          <a:p>
            <a:pPr marL="1657350" lvl="3" indent="-285750">
              <a:buFontTx/>
              <a:buChar char="-"/>
            </a:pPr>
            <a:endParaRPr lang="fr-FR">
              <a:solidFill>
                <a:schemeClr val="tx2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086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4481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6042" y="1916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>
                <a:solidFill>
                  <a:schemeClr val="bg1"/>
                </a:solidFill>
                <a:effectLst/>
                <a:latin typeface="Inter"/>
              </a:rPr>
              <a:t>Segmentation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1005882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3</a:t>
            </a:r>
            <a:r>
              <a:rPr lang="fr-FR">
                <a:solidFill>
                  <a:srgbClr val="002060"/>
                </a:solidFill>
                <a:latin typeface="Inter"/>
              </a:rPr>
              <a:t>  </a:t>
            </a: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(3001 clients ) :</a:t>
            </a:r>
            <a:r>
              <a:rPr lang="fr-FR">
                <a:solidFill>
                  <a:srgbClr val="002060"/>
                </a:solidFill>
                <a:latin typeface="Inter"/>
              </a:rPr>
              <a:t> 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Comprend les clients qui n’ont pas passé de commande depuis longtemps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qui achète le plus fréquement 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Comprend le plus d’achat par commerce de proximité (zone urbaine)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Beaucoup d’achats de produits « cher » mais avec le plus de retard de livraison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Saison : Ete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qui achète qu’un seul article</a:t>
            </a:r>
            <a:endParaRPr lang="fr-FR" dirty="0">
              <a:solidFill>
                <a:srgbClr val="002060"/>
              </a:solidFill>
              <a:latin typeface="Inter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4 ( 2976 clients ) :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dont la majorité vie en zone rurale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Saison : Hiver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Vendeurs en zone intermédiaire (pas de commerce de proximité)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qui dépense le moins d’argent et qui n’achète pas souvent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Niveau prix : pas cher / modéré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5 (3770 clients) :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qui dépense le plus (niveau prix cher à très cher)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Saison : Printemps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Vendeur en zone urbaine et clients en zone intermédiaire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Attribue les moins bonnes notes car beaucoup de commandes ont été livrées en retard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accent4">
                    <a:lumMod val="75000"/>
                  </a:schemeClr>
                </a:solidFill>
                <a:latin typeface="Inter"/>
              </a:rPr>
              <a:t>Cluster 6 ( 2871 clients) :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Groupe dont les moyennes RFM font parties des plus élevées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Les vendeurs sont pour la majorité en zone urbaine et les clients en zone intermédiaire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Ils achètent surtout en été.</a:t>
            </a:r>
          </a:p>
          <a:p>
            <a:pPr marL="1657350" lvl="3" indent="-285750">
              <a:buFontTx/>
              <a:buChar char="-"/>
            </a:pPr>
            <a:r>
              <a:rPr lang="fr-FR">
                <a:solidFill>
                  <a:srgbClr val="002060"/>
                </a:solidFill>
                <a:latin typeface="Inter"/>
              </a:rPr>
              <a:t>Niveau prix : cher à très cher.</a:t>
            </a:r>
          </a:p>
          <a:p>
            <a:pPr marL="1657350" lvl="3" indent="-285750">
              <a:buFontTx/>
              <a:buChar char="-"/>
            </a:pPr>
            <a:endParaRPr lang="fr-FR">
              <a:solidFill>
                <a:srgbClr val="002060"/>
              </a:solidFill>
              <a:latin typeface="Inter"/>
            </a:endParaRPr>
          </a:p>
          <a:p>
            <a:pPr marL="1657350" lvl="3" indent="-285750">
              <a:buFontTx/>
              <a:buChar char="-"/>
            </a:pPr>
            <a:endParaRPr lang="fr-FR">
              <a:solidFill>
                <a:schemeClr val="tx2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2869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23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0" y="0"/>
            <a:ext cx="17032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0" y="2100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u="sng">
                <a:solidFill>
                  <a:schemeClr val="bg1"/>
                </a:solidFill>
                <a:effectLst/>
                <a:latin typeface="Inter"/>
              </a:rPr>
              <a:t>Recommandations</a:t>
            </a:r>
          </a:p>
          <a:p>
            <a:r>
              <a:rPr lang="fr-FR" sz="1600" b="1" i="0" u="sng">
                <a:solidFill>
                  <a:schemeClr val="bg1"/>
                </a:solidFill>
                <a:effectLst/>
                <a:latin typeface="Inter"/>
              </a:rPr>
              <a:t> de fréquence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4A152-1C41-D7BD-9269-B1591696A93D}"/>
              </a:ext>
            </a:extLst>
          </p:cNvPr>
          <p:cNvSpPr txBox="1"/>
          <p:nvPr/>
        </p:nvSpPr>
        <p:spPr>
          <a:xfrm>
            <a:off x="1474693" y="133650"/>
            <a:ext cx="857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Modèle à 13 indicateurs  : Kprototypes</a:t>
            </a:r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EC0A1F-B1D6-52D0-166B-B626D2332F02}"/>
              </a:ext>
            </a:extLst>
          </p:cNvPr>
          <p:cNvSpPr txBox="1"/>
          <p:nvPr/>
        </p:nvSpPr>
        <p:spPr>
          <a:xfrm>
            <a:off x="-351865" y="2361325"/>
            <a:ext cx="6113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600">
                <a:solidFill>
                  <a:schemeClr val="bg1"/>
                </a:solidFill>
                <a:latin typeface="Inter"/>
              </a:rPr>
              <a:t>2 mois</a:t>
            </a:r>
          </a:p>
          <a:p>
            <a:pPr lvl="1"/>
            <a:endParaRPr lang="fr-FR" sz="36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758D6-B722-6434-FB76-FF8A28C7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41" y="1020969"/>
            <a:ext cx="8574741" cy="40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4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3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'olist_customers_dataset.csv'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 (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99441, 5)  / Pas de valeurs manquantes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EEB8058-1C36-720B-6741-F0FA07C4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3" y="1703294"/>
            <a:ext cx="5046220" cy="40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9253FB6-F893-1B66-EE84-E951327E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28" y="1607464"/>
            <a:ext cx="5143524" cy="45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olist_geolocation_dataset.csv'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2060"/>
                </a:solidFill>
                <a:latin typeface="Inter"/>
              </a:rPr>
              <a:t> (1 000 163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, 5)  / Pas de valeurs manquantes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B0599F-A5D6-7010-C77F-3D9D18D5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5" y="1125737"/>
            <a:ext cx="3656371" cy="2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F6311BF-B71E-325F-E416-DE4019A7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65" y="809740"/>
            <a:ext cx="4639656" cy="378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AD1559A-5CA8-ED63-BA1E-7FF6BB02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96" y="4044769"/>
            <a:ext cx="3216610" cy="26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B40422F-FF54-6CF8-2270-C35E1CC4F854}"/>
              </a:ext>
            </a:extLst>
          </p:cNvPr>
          <p:cNvSpPr txBox="1"/>
          <p:nvPr/>
        </p:nvSpPr>
        <p:spPr>
          <a:xfrm>
            <a:off x="5885893" y="46020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Minas Gerais, São Paulo, Rio Grande do Sul, Bahia et Paraná sont les états qui comptent le plus de villes.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Le Brésil est découpé en </a:t>
            </a:r>
            <a:r>
              <a:rPr lang="fr-FR" b="1" dirty="0">
                <a:solidFill>
                  <a:srgbClr val="002060"/>
                </a:solidFill>
                <a:latin typeface="Inter"/>
              </a:rPr>
              <a:t>5 zones 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géographiques.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La Zone </a:t>
            </a:r>
            <a:r>
              <a:rPr lang="fr-FR" b="1" dirty="0">
                <a:solidFill>
                  <a:srgbClr val="002060"/>
                </a:solidFill>
                <a:latin typeface="Inter"/>
              </a:rPr>
              <a:t>Sud-Est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 est celle qui compte le plus de villes.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Le Brésil compte peu de zones urbaines comparées aux zones rurales (</a:t>
            </a:r>
            <a:r>
              <a:rPr lang="fr-FR" b="1" dirty="0">
                <a:solidFill>
                  <a:srgbClr val="002060"/>
                </a:solidFill>
                <a:latin typeface="Inter"/>
              </a:rPr>
              <a:t>12 contre 4</a:t>
            </a:r>
            <a:r>
              <a:rPr lang="fr-FR" dirty="0">
                <a:solidFill>
                  <a:srgbClr val="002060"/>
                </a:solidFill>
                <a:latin typeface="Inter"/>
              </a:rPr>
              <a:t>).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160D8C-DC22-BC1F-F766-5E4667641C1E}"/>
              </a:ext>
            </a:extLst>
          </p:cNvPr>
          <p:cNvSpPr txBox="1"/>
          <p:nvPr/>
        </p:nvSpPr>
        <p:spPr>
          <a:xfrm>
            <a:off x="167210" y="2261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18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1800" b="1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5653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8F9A9F50-DCA7-CB0E-F871-32A3A442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71" y="1647560"/>
            <a:ext cx="5472848" cy="34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5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Helvetica Neue"/>
              </a:rPr>
              <a:t>'olist_order_items_dataset.csv'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(112650, 7)  / Pas de valeurs manquantes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D458320C-8673-D4B0-C1B5-DE0F368D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96" y="1432051"/>
            <a:ext cx="4841014" cy="38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7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4481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'</a:t>
            </a:r>
            <a:r>
              <a:rPr lang="fr-FR" sz="2000" b="1" i="0" dirty="0" err="1">
                <a:solidFill>
                  <a:srgbClr val="002060"/>
                </a:solidFill>
                <a:effectLst/>
                <a:latin typeface="Helvetica Neue"/>
              </a:rPr>
              <a:t>olist_order_payments_dataset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Helvetica Neue"/>
              </a:rPr>
              <a:t>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(103886, 5)  / Pas de valeurs manquantes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36B612-33BF-3FF1-E497-E44103F08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2"/>
          <a:stretch/>
        </p:blipFill>
        <p:spPr bwMode="auto">
          <a:xfrm>
            <a:off x="1792942" y="1489375"/>
            <a:ext cx="4123764" cy="39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5D08BF-72C0-0A76-D6A2-DD84178E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00" y="1030466"/>
            <a:ext cx="5711318" cy="443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0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3668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</a:t>
            </a:r>
            <a:r>
              <a:rPr lang="en-US" sz="2000" b="1" i="0" dirty="0">
                <a:solidFill>
                  <a:srgbClr val="002060"/>
                </a:solidFill>
                <a:effectLst/>
                <a:latin typeface="Helvetica Neue"/>
              </a:rPr>
              <a:t>'olist_order_reviews_dataset.csv'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 ( 99224, 7)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E071CD-B20A-3A7A-8FA6-84A3BDFF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87" y="1761352"/>
            <a:ext cx="4824609" cy="378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44832D-1B2D-2594-51D4-3E646256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69" y="3893232"/>
            <a:ext cx="5377830" cy="26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AF179A-E5E1-2173-3882-15F63F7A6472}"/>
              </a:ext>
            </a:extLst>
          </p:cNvPr>
          <p:cNvSpPr txBox="1"/>
          <p:nvPr/>
        </p:nvSpPr>
        <p:spPr>
          <a:xfrm>
            <a:off x="8305800" y="908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Moyenne : 2 jours 58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11A440CD-8CCB-460C-0A81-3FDB5167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1324462"/>
            <a:ext cx="4690625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9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8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3668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'olist_orders_dataset.csv'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 ( 99441, 8)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FBD1A2-BBC3-C60B-7631-968EFF52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15" y="1265682"/>
            <a:ext cx="5574581" cy="43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CD0941-61A0-5FC6-1748-564BCAD3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82" y="1842755"/>
            <a:ext cx="4932218" cy="23609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E3AE91-CAE6-072A-9264-348A994EDD93}"/>
              </a:ext>
            </a:extLst>
          </p:cNvPr>
          <p:cNvSpPr/>
          <p:nvPr/>
        </p:nvSpPr>
        <p:spPr>
          <a:xfrm>
            <a:off x="7244609" y="3404336"/>
            <a:ext cx="4795104" cy="8080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67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060F6D-46C4-813A-3EEA-A519A3F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0217-539C-4763-9C23-3AE53DF854F8}" type="slidenum">
              <a:rPr lang="fr-FR" smtClean="0"/>
              <a:t>9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38B7E6-EE7D-0819-BD04-F7DA460FC813}"/>
              </a:ext>
            </a:extLst>
          </p:cNvPr>
          <p:cNvSpPr/>
          <p:nvPr/>
        </p:nvSpPr>
        <p:spPr>
          <a:xfrm>
            <a:off x="13446" y="0"/>
            <a:ext cx="161364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B01624-F45E-226C-B2CC-FFBB0BD5DAD6}"/>
              </a:ext>
            </a:extLst>
          </p:cNvPr>
          <p:cNvSpPr txBox="1"/>
          <p:nvPr/>
        </p:nvSpPr>
        <p:spPr>
          <a:xfrm>
            <a:off x="116541" y="1916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u="sng" dirty="0">
                <a:solidFill>
                  <a:schemeClr val="bg1"/>
                </a:solidFill>
                <a:effectLst/>
                <a:latin typeface="Inter"/>
              </a:rPr>
              <a:t>Traitement </a:t>
            </a:r>
          </a:p>
          <a:p>
            <a:r>
              <a:rPr lang="fr-FR" sz="2000" b="1" u="sng" dirty="0">
                <a:solidFill>
                  <a:schemeClr val="bg1"/>
                </a:solidFill>
                <a:latin typeface="Inter"/>
              </a:rPr>
              <a:t>des données</a:t>
            </a:r>
            <a:endParaRPr lang="fr-FR" sz="20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5E0FC8-8ED5-190C-0E04-D299C28AFADA}"/>
              </a:ext>
            </a:extLst>
          </p:cNvPr>
          <p:cNvSpPr txBox="1"/>
          <p:nvPr/>
        </p:nvSpPr>
        <p:spPr>
          <a:xfrm>
            <a:off x="1434352" y="191692"/>
            <a:ext cx="9657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  <a:latin typeface="Inter"/>
              </a:rPr>
              <a:t>Nettoyage des données : </a:t>
            </a:r>
            <a:r>
              <a:rPr lang="fr-FR" sz="2000" b="1" i="0" dirty="0">
                <a:solidFill>
                  <a:srgbClr val="002060"/>
                </a:solidFill>
                <a:effectLst/>
                <a:latin typeface="Helvetica Neue"/>
              </a:rPr>
              <a:t>Fichier 'olist_products_dataset.csv'</a:t>
            </a:r>
            <a:endParaRPr lang="fr-FR" sz="2000" b="1" dirty="0">
              <a:solidFill>
                <a:srgbClr val="002060"/>
              </a:solidFill>
              <a:latin typeface="Inter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088AC-D014-9939-A47D-2DD9FCAC8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7F6230-DD4B-A5EA-33A9-3951D88791EF}"/>
              </a:ext>
            </a:extLst>
          </p:cNvPr>
          <p:cNvSpPr txBox="1"/>
          <p:nvPr/>
        </p:nvSpPr>
        <p:spPr>
          <a:xfrm>
            <a:off x="1921565" y="714912"/>
            <a:ext cx="9657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  <a:latin typeface="Inter"/>
              </a:rPr>
              <a:t> ( 32951, 9 )</a:t>
            </a:r>
          </a:p>
          <a:p>
            <a:pPr lvl="1"/>
            <a:endParaRPr lang="fr-FR" b="0" i="0" dirty="0">
              <a:solidFill>
                <a:srgbClr val="002060"/>
              </a:solidFill>
              <a:effectLst/>
              <a:latin typeface="Inter"/>
            </a:endParaRPr>
          </a:p>
          <a:p>
            <a:endParaRPr lang="fr-FR" dirty="0">
              <a:solidFill>
                <a:srgbClr val="002060"/>
              </a:solidFill>
              <a:latin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BCA7-F8D1-74AC-D28C-6B8B1DBE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74" y="1752804"/>
            <a:ext cx="4933348" cy="297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285B9E-E9F7-FC1A-D496-124B1BFB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24" y="1638241"/>
            <a:ext cx="4999224" cy="320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64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953</Words>
  <Application>Microsoft Office PowerPoint</Application>
  <PresentationFormat>Grand écran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Inter</vt:lpstr>
      <vt:lpstr>Thème Office</vt:lpstr>
      <vt:lpstr>Segmentez des clients d'un site e-commerce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dc:creator>sarah</dc:creator>
  <cp:lastModifiedBy>sarah</cp:lastModifiedBy>
  <cp:revision>21</cp:revision>
  <dcterms:created xsi:type="dcterms:W3CDTF">2023-02-01T12:54:56Z</dcterms:created>
  <dcterms:modified xsi:type="dcterms:W3CDTF">2023-05-12T08:29:21Z</dcterms:modified>
</cp:coreProperties>
</file>