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HelveticaNeue-bold.fntdata"/><Relationship Id="rId10" Type="http://schemas.openxmlformats.org/officeDocument/2006/relationships/slide" Target="slides/slide5.xml"/><Relationship Id="rId21" Type="http://schemas.openxmlformats.org/officeDocument/2006/relationships/font" Target="fonts/HelveticaNeue-regular.fntdata"/><Relationship Id="rId13" Type="http://schemas.openxmlformats.org/officeDocument/2006/relationships/slide" Target="slides/slide8.xml"/><Relationship Id="rId24" Type="http://schemas.openxmlformats.org/officeDocument/2006/relationships/font" Target="fonts/HelveticaNeue-boldItalic.fntdata"/><Relationship Id="rId12" Type="http://schemas.openxmlformats.org/officeDocument/2006/relationships/slide" Target="slides/slide7.xml"/><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a:t>
            </a:r>
            <a:endParaRPr/>
          </a:p>
          <a:p>
            <a:pPr indent="0" lvl="0" marL="0" rtl="0" algn="l">
              <a:spcBef>
                <a:spcPts val="0"/>
              </a:spcBef>
              <a:spcAft>
                <a:spcPts val="0"/>
              </a:spcAft>
              <a:buNone/>
            </a:pPr>
            <a:r>
              <a:rPr lang="en"/>
              <a:t>Hello everyone</a:t>
            </a:r>
            <a:endParaRPr/>
          </a:p>
          <a:p>
            <a:pPr indent="0" lvl="0" marL="0" rtl="0" algn="l">
              <a:spcBef>
                <a:spcPts val="0"/>
              </a:spcBef>
              <a:spcAft>
                <a:spcPts val="0"/>
              </a:spcAft>
              <a:buNone/>
            </a:pPr>
            <a:r>
              <a:rPr lang="en"/>
              <a:t>My name is Sarah A</a:t>
            </a:r>
            <a:endParaRPr/>
          </a:p>
          <a:p>
            <a:pPr indent="0" lvl="0" marL="0" rtl="0" algn="l">
              <a:spcBef>
                <a:spcPts val="0"/>
              </a:spcBef>
              <a:spcAft>
                <a:spcPts val="0"/>
              </a:spcAft>
              <a:buNone/>
            </a:pPr>
            <a:r>
              <a:rPr lang="en"/>
              <a:t>And Ariadna F</a:t>
            </a:r>
            <a:endParaRPr/>
          </a:p>
          <a:p>
            <a:pPr indent="0" lvl="0" marL="0" rtl="0" algn="l">
              <a:spcBef>
                <a:spcPts val="0"/>
              </a:spcBef>
              <a:spcAft>
                <a:spcPts val="0"/>
              </a:spcAft>
              <a:buNone/>
            </a:pPr>
            <a:r>
              <a:rPr lang="en"/>
              <a:t>We are both computer science undergrads</a:t>
            </a:r>
            <a:endParaRPr/>
          </a:p>
          <a:p>
            <a:pPr indent="0" lvl="0" marL="0" rtl="0" algn="l">
              <a:spcBef>
                <a:spcPts val="0"/>
              </a:spcBef>
              <a:spcAft>
                <a:spcPts val="0"/>
              </a:spcAft>
              <a:buNone/>
            </a:pPr>
            <a:r>
              <a:rPr lang="en"/>
              <a:t>today we are going to talk about our research project which focuses on privacy preserving linear regression</a:t>
            </a:r>
            <a:endParaRPr/>
          </a:p>
          <a:p>
            <a:pPr indent="0" lvl="0" marL="0" rtl="0" algn="l">
              <a:spcBef>
                <a:spcPts val="0"/>
              </a:spcBef>
              <a:spcAft>
                <a:spcPts val="0"/>
              </a:spcAft>
              <a:buNone/>
            </a:pPr>
            <a:r>
              <a:rPr lang="en"/>
              <a:t>Under the guidance of Dr Peihan Miao</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60668f594_9_2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60668f594_9_2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our work </a:t>
            </a:r>
            <a:r>
              <a:rPr lang="en"/>
              <a:t>focus</a:t>
            </a:r>
            <a:r>
              <a:rPr lang="en"/>
              <a:t> on the implementation of the online phase, future work would involve: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60668f594_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60668f594_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60668f594_9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60668f594_9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a:t>
            </a:r>
            <a:endParaRPr/>
          </a:p>
          <a:p>
            <a:pPr indent="0" lvl="0" marL="0" rtl="0" algn="l">
              <a:spcBef>
                <a:spcPts val="0"/>
              </a:spcBef>
              <a:spcAft>
                <a:spcPts val="0"/>
              </a:spcAft>
              <a:buNone/>
            </a:pPr>
            <a:r>
              <a:rPr lang="en"/>
              <a:t>Starting out, we had limited background knowledge on the topics of cryptography and ML, and the first two weeks of the project </a:t>
            </a:r>
            <a:r>
              <a:rPr lang="en"/>
              <a:t>consisted</a:t>
            </a:r>
            <a:r>
              <a:rPr lang="en"/>
              <a:t> on getting familiarized with the basics of the fields as well as reading the relevant literature and deciding on a topic to study more in depth.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to continue with the topic of secure data deletion in machine learning models, however as we dove deeper we experienced some challenges while working through the theory concepts. After consulting with Dr. Peihan Miao </a:t>
            </a:r>
            <a:r>
              <a:rPr lang="en">
                <a:solidFill>
                  <a:schemeClr val="dk1"/>
                </a:solidFill>
              </a:rPr>
              <a:t>we decided to shift gears in order to </a:t>
            </a:r>
            <a:r>
              <a:rPr lang="en">
                <a:solidFill>
                  <a:schemeClr val="dk1"/>
                </a:solidFill>
              </a:rPr>
              <a:t>concentrate on</a:t>
            </a:r>
            <a:r>
              <a:rPr lang="en">
                <a:solidFill>
                  <a:schemeClr val="dk1"/>
                </a:solidFill>
              </a:rPr>
              <a:t> a more practical approach, and</a:t>
            </a:r>
            <a:r>
              <a:rPr lang="en">
                <a:solidFill>
                  <a:schemeClr val="dk1"/>
                </a:solidFill>
              </a:rPr>
              <a:t> being CS students, the best way to do that is through code. </a:t>
            </a:r>
            <a:endParaRPr>
              <a:solidFill>
                <a:schemeClr val="dk1"/>
              </a:solidFill>
            </a:endParaRPr>
          </a:p>
          <a:p>
            <a:pPr indent="0" lvl="0" marL="0" rtl="0" algn="l">
              <a:spcBef>
                <a:spcPts val="0"/>
              </a:spcBef>
              <a:spcAft>
                <a:spcPts val="0"/>
              </a:spcAft>
              <a:buNone/>
            </a:pPr>
            <a:r>
              <a:rPr lang="en">
                <a:solidFill>
                  <a:schemeClr val="dk1"/>
                </a:solidFill>
              </a:rPr>
              <a:t> Hence, we started our fourth week acquainting ourselves with Privacy-Preserving Linear Regression and how we could be implement it to better </a:t>
            </a:r>
            <a:r>
              <a:rPr lang="en">
                <a:solidFill>
                  <a:schemeClr val="dk1"/>
                </a:solidFill>
              </a:rPr>
              <a:t>understand the inner workings of the cryptographic protocols detailed in the secure ML paper which is the base of our project.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last four weeks consisted of working on a c++ implementation of the online phase of a privacy preserving linear regression algorithm.</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608cc37c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608cc37c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a:p>
            <a:pPr indent="0" lvl="0" marL="0" rtl="0" algn="l">
              <a:spcBef>
                <a:spcPts val="0"/>
              </a:spcBef>
              <a:spcAft>
                <a:spcPts val="0"/>
              </a:spcAft>
              <a:buClr>
                <a:schemeClr val="dk1"/>
              </a:buClr>
              <a:buSzPts val="1100"/>
              <a:buFont typeface="Arial"/>
              <a:buNone/>
            </a:pPr>
            <a:r>
              <a:rPr lang="en"/>
              <a:t>Such solution is proposed in the </a:t>
            </a:r>
            <a:r>
              <a:rPr lang="en"/>
              <a:t>Secure ML: A System for Scalable Privacy-Preserving Machine Learning  By Payman Mohassel and Yupeng Zhang </a:t>
            </a:r>
            <a:r>
              <a:rPr lang="en"/>
              <a:t>paper</a:t>
            </a:r>
            <a:r>
              <a:rPr lang="en"/>
              <a:t> which inspires our </a:t>
            </a:r>
            <a:r>
              <a:rPr lang="en"/>
              <a:t>implementation</a:t>
            </a:r>
            <a:r>
              <a:rPr lang="en"/>
              <a:t> Privacy Preserving Linear Regression Protocol.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60668f59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60668f59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[SARAH]</a:t>
            </a:r>
            <a:endParaRPr/>
          </a:p>
          <a:p>
            <a:pPr indent="0" lvl="0" marL="0" rtl="0" algn="l">
              <a:spcBef>
                <a:spcPts val="0"/>
              </a:spcBef>
              <a:spcAft>
                <a:spcPts val="0"/>
              </a:spcAft>
              <a:buNone/>
            </a:pPr>
            <a:r>
              <a:rPr lang="en"/>
              <a:t>Data is split into 2 shares, and sends each share to the 2 servers</a:t>
            </a:r>
            <a:endParaRPr/>
          </a:p>
          <a:p>
            <a:pPr indent="0" lvl="0" marL="0" rtl="0" algn="l">
              <a:spcBef>
                <a:spcPts val="0"/>
              </a:spcBef>
              <a:spcAft>
                <a:spcPts val="0"/>
              </a:spcAft>
              <a:buNone/>
            </a:pPr>
            <a:r>
              <a:rPr lang="en"/>
              <a:t>In this way, a single server cannot learn </a:t>
            </a:r>
            <a:r>
              <a:rPr lang="en"/>
              <a:t>anything</a:t>
            </a:r>
            <a:r>
              <a:rPr lang="en"/>
              <a:t> about the </a:t>
            </a:r>
            <a:r>
              <a:rPr lang="en"/>
              <a:t>original</a:t>
            </a:r>
            <a:r>
              <a:rPr lang="en"/>
              <a:t> data since they have access to </a:t>
            </a:r>
            <a:r>
              <a:rPr lang="en"/>
              <a:t>only</a:t>
            </a:r>
            <a:r>
              <a:rPr lang="en"/>
              <a:t> a single share.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the servers interact with each other to perform a 2 party secure computation to generate the model</a:t>
            </a:r>
            <a:endParaRPr/>
          </a:p>
          <a:p>
            <a:pPr indent="0" lvl="0" marL="0" rtl="0" algn="l">
              <a:spcBef>
                <a:spcPts val="0"/>
              </a:spcBef>
              <a:spcAft>
                <a:spcPts val="0"/>
              </a:spcAft>
              <a:buNone/>
            </a:pPr>
            <a:r>
              <a:t/>
            </a:r>
            <a:endParaRPr/>
          </a:p>
          <a:p>
            <a:pPr indent="0" lvl="0" marL="0" rtl="0" algn="just">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This protocol follows the two-server model, in which parties (clients) distribute their secret-shared data among two non-colluding servers who train the model on the client’s joint data by means of multiparty computation (MPC). Multiparty computation allows different parties to jointly train a model on their combined data inputs, while keeping their respective data private or hidden from other parties and revealing only the resulting predictive model.</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60668f594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60668f594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a:t>
            </a:r>
            <a:endParaRPr/>
          </a:p>
          <a:p>
            <a:pPr indent="0" lvl="0" marL="0" rtl="0" algn="l">
              <a:spcBef>
                <a:spcPts val="0"/>
              </a:spcBef>
              <a:spcAft>
                <a:spcPts val="0"/>
              </a:spcAft>
              <a:buNone/>
            </a:pPr>
            <a:r>
              <a:rPr lang="en"/>
              <a:t>The goal of linear regression is to model the linear relationship between data value pairs x and y, where x</a:t>
            </a:r>
            <a:r>
              <a:rPr lang="en" sz="900"/>
              <a:t> </a:t>
            </a:r>
            <a:r>
              <a:rPr lang="en">
                <a:solidFill>
                  <a:schemeClr val="dk1"/>
                </a:solidFill>
              </a:rPr>
              <a:t>represents a vector of  </a:t>
            </a:r>
            <a:r>
              <a:rPr i="1" lang="en">
                <a:solidFill>
                  <a:schemeClr val="dk1"/>
                </a:solidFill>
              </a:rPr>
              <a:t>d </a:t>
            </a:r>
            <a:r>
              <a:rPr lang="en">
                <a:solidFill>
                  <a:schemeClr val="dk1"/>
                </a:solidFill>
              </a:rPr>
              <a:t>features</a:t>
            </a:r>
            <a:r>
              <a:rPr b="1" i="1" lang="en" sz="500">
                <a:solidFill>
                  <a:schemeClr val="dk1"/>
                </a:solidFill>
              </a:rPr>
              <a:t> </a:t>
            </a:r>
            <a:r>
              <a:rPr lang="en">
                <a:solidFill>
                  <a:schemeClr val="dk1"/>
                </a:solidFill>
              </a:rPr>
              <a:t> and y represents a label.</a:t>
            </a:r>
            <a:endParaRPr>
              <a:solidFill>
                <a:schemeClr val="dk1"/>
              </a:solidFill>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A </a:t>
            </a:r>
            <a:r>
              <a:rPr lang="en"/>
              <a:t>vector coefficient w models this relationship such that the</a:t>
            </a:r>
            <a:r>
              <a:rPr lang="en">
                <a:solidFill>
                  <a:schemeClr val="dk1"/>
                </a:solidFill>
              </a:rPr>
              <a:t> predictive output which is the </a:t>
            </a:r>
            <a:r>
              <a:rPr lang="en"/>
              <a:t>inner product of the features vector x with w, is approximately equal to the value y.</a:t>
            </a:r>
            <a:endParaRPr/>
          </a:p>
          <a:p>
            <a:pPr indent="0" lvl="0" marL="0" rtl="0" algn="just">
              <a:spcBef>
                <a:spcPts val="0"/>
              </a:spcBef>
              <a:spcAft>
                <a:spcPts val="0"/>
              </a:spcAft>
              <a:buNone/>
            </a:pPr>
            <a:r>
              <a:rPr lang="en"/>
              <a:t>To train the model we use the </a:t>
            </a:r>
            <a:r>
              <a:rPr lang="en"/>
              <a:t>SGD </a:t>
            </a:r>
            <a:r>
              <a:rPr lang="en"/>
              <a:t>algorithm to find the best model w  that </a:t>
            </a:r>
            <a:r>
              <a:rPr lang="en" sz="1300">
                <a:solidFill>
                  <a:schemeClr val="dk1"/>
                </a:solidFill>
                <a:latin typeface="Times New Roman"/>
                <a:ea typeface="Times New Roman"/>
                <a:cs typeface="Times New Roman"/>
                <a:sym typeface="Times New Roman"/>
              </a:rPr>
              <a:t>minimises the difference between the predictive </a:t>
            </a:r>
            <a:r>
              <a:rPr b="1" i="1" lang="en" sz="1300">
                <a:solidFill>
                  <a:schemeClr val="dk1"/>
                </a:solidFill>
                <a:latin typeface="Times New Roman"/>
                <a:ea typeface="Times New Roman"/>
                <a:cs typeface="Times New Roman"/>
                <a:sym typeface="Times New Roman"/>
              </a:rPr>
              <a:t>y</a:t>
            </a:r>
            <a:r>
              <a:rPr b="1" baseline="-25000" i="1" lang="en" sz="1300">
                <a:solidFill>
                  <a:schemeClr val="dk1"/>
                </a:solidFill>
                <a:latin typeface="Times New Roman"/>
                <a:ea typeface="Times New Roman"/>
                <a:cs typeface="Times New Roman"/>
                <a:sym typeface="Times New Roman"/>
              </a:rPr>
              <a:t>i</a:t>
            </a:r>
            <a:r>
              <a:rPr b="1" i="1" lang="en" sz="1300">
                <a:solidFill>
                  <a:schemeClr val="dk1"/>
                </a:solidFill>
                <a:latin typeface="Times New Roman"/>
                <a:ea typeface="Times New Roman"/>
                <a:cs typeface="Times New Roman"/>
                <a:sym typeface="Times New Roman"/>
              </a:rPr>
              <a:t>*</a:t>
            </a:r>
            <a:r>
              <a:rPr lang="en" sz="1300">
                <a:solidFill>
                  <a:schemeClr val="dk1"/>
                </a:solidFill>
                <a:latin typeface="Times New Roman"/>
                <a:ea typeface="Times New Roman"/>
                <a:cs typeface="Times New Roman"/>
                <a:sym typeface="Times New Roman"/>
              </a:rPr>
              <a:t> and </a:t>
            </a:r>
            <a:r>
              <a:rPr b="1" i="1" lang="en" sz="1300">
                <a:solidFill>
                  <a:schemeClr val="dk1"/>
                </a:solidFill>
                <a:latin typeface="Times New Roman"/>
                <a:ea typeface="Times New Roman"/>
                <a:cs typeface="Times New Roman"/>
                <a:sym typeface="Times New Roman"/>
              </a:rPr>
              <a:t>y</a:t>
            </a:r>
            <a:r>
              <a:rPr lang="e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In this method, </a:t>
            </a:r>
            <a:r>
              <a:rPr b="1" i="1" lang="en" sz="1300">
                <a:solidFill>
                  <a:schemeClr val="dk1"/>
                </a:solidFill>
                <a:latin typeface="Times New Roman"/>
                <a:ea typeface="Times New Roman"/>
                <a:cs typeface="Times New Roman"/>
                <a:sym typeface="Times New Roman"/>
              </a:rPr>
              <a:t>w </a:t>
            </a:r>
            <a:r>
              <a:rPr lang="en" sz="1300">
                <a:solidFill>
                  <a:schemeClr val="dk1"/>
                </a:solidFill>
                <a:latin typeface="Times New Roman"/>
                <a:ea typeface="Times New Roman"/>
                <a:cs typeface="Times New Roman"/>
                <a:sym typeface="Times New Roman"/>
              </a:rPr>
              <a:t>is initialized as a vector of random values, and using a random sample computes a prediction of the current model w and compares it with the correct label and decides what is the best direction to move towards a more </a:t>
            </a:r>
            <a:r>
              <a:rPr lang="en" sz="1300">
                <a:solidFill>
                  <a:schemeClr val="dk1"/>
                </a:solidFill>
                <a:latin typeface="Times New Roman"/>
                <a:ea typeface="Times New Roman"/>
                <a:cs typeface="Times New Roman"/>
                <a:sym typeface="Times New Roman"/>
              </a:rPr>
              <a:t>optimal</a:t>
            </a:r>
            <a:r>
              <a:rPr lang="en" sz="1300">
                <a:solidFill>
                  <a:schemeClr val="dk1"/>
                </a:solidFill>
                <a:latin typeface="Times New Roman"/>
                <a:ea typeface="Times New Roman"/>
                <a:cs typeface="Times New Roman"/>
                <a:sym typeface="Times New Roman"/>
              </a:rPr>
              <a:t> w.</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Repeatedly updating w using this equation for linear regression will eventually </a:t>
            </a:r>
            <a:r>
              <a:rPr lang="en" sz="1300">
                <a:solidFill>
                  <a:schemeClr val="dk1"/>
                </a:solidFill>
                <a:latin typeface="Times New Roman"/>
                <a:ea typeface="Times New Roman"/>
                <a:cs typeface="Times New Roman"/>
                <a:sym typeface="Times New Roman"/>
              </a:rPr>
              <a:t>converge w</a:t>
            </a:r>
            <a:r>
              <a:rPr lang="en" sz="1300">
                <a:solidFill>
                  <a:schemeClr val="dk1"/>
                </a:solidFill>
                <a:latin typeface="Times New Roman"/>
                <a:ea typeface="Times New Roman"/>
                <a:cs typeface="Times New Roman"/>
                <a:sym typeface="Times New Roman"/>
              </a:rPr>
              <a:t> to an optimal location.</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60668f594_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60668f594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SGD algorithm involves only a couple </a:t>
            </a:r>
            <a:r>
              <a:rPr lang="en"/>
              <a:t>subtraction</a:t>
            </a:r>
            <a:r>
              <a:rPr lang="en"/>
              <a:t> and multiplication, therefore the protocol we follow in our implementation applies secret sharing, truncation and secure arithmetic techniques to compute privacy preserving linear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computation can be summarized in these 4 steps.</a:t>
            </a:r>
            <a:endParaRPr/>
          </a:p>
          <a:p>
            <a:pPr indent="0" lvl="0" marL="0" rtl="0" algn="l">
              <a:spcBef>
                <a:spcPts val="0"/>
              </a:spcBef>
              <a:spcAft>
                <a:spcPts val="0"/>
              </a:spcAft>
              <a:buNone/>
            </a:pPr>
            <a:r>
              <a:rPr lang="en"/>
              <a:t>** On step 3 </a:t>
            </a:r>
            <a:r>
              <a:rPr lang="en">
                <a:highlight>
                  <a:srgbClr val="FFFF00"/>
                </a:highlight>
              </a:rPr>
              <a:t>REMEMBER</a:t>
            </a:r>
            <a:r>
              <a:rPr lang="en"/>
              <a:t> to say that ‘which we will look at in more detail in the upcoming slides’ </a:t>
            </a:r>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60668f594_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60668f594_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Secret-sharing is a cryptographic primitive in which a piece of data, or ‘secret’, is kept private by having distinct owners hold a share of the secret. Not one party can guess or generate the original secret, which can only be reconstructed by combining the shares together. A value x that has been secret shared by two parties holding x</a:t>
            </a:r>
            <a:r>
              <a:rPr baseline="-25000" lang="en" sz="1300">
                <a:solidFill>
                  <a:schemeClr val="dk1"/>
                </a:solidFill>
                <a:latin typeface="Times New Roman"/>
                <a:ea typeface="Times New Roman"/>
                <a:cs typeface="Times New Roman"/>
                <a:sym typeface="Times New Roman"/>
              </a:rPr>
              <a:t>0 </a:t>
            </a:r>
            <a:r>
              <a:rPr lang="en" sz="1300">
                <a:solidFill>
                  <a:schemeClr val="dk1"/>
                </a:solidFill>
                <a:latin typeface="Times New Roman"/>
                <a:ea typeface="Times New Roman"/>
                <a:cs typeface="Times New Roman"/>
                <a:sym typeface="Times New Roman"/>
              </a:rPr>
              <a:t>and x</a:t>
            </a:r>
            <a:r>
              <a:rPr baseline="-25000" lang="en" sz="1300">
                <a:solidFill>
                  <a:schemeClr val="dk1"/>
                </a:solidFill>
                <a:latin typeface="Times New Roman"/>
                <a:ea typeface="Times New Roman"/>
                <a:cs typeface="Times New Roman"/>
                <a:sym typeface="Times New Roman"/>
              </a:rPr>
              <a:t>1</a:t>
            </a:r>
            <a:r>
              <a:rPr lang="en" sz="1300">
                <a:solidFill>
                  <a:schemeClr val="dk1"/>
                </a:solidFill>
                <a:latin typeface="Times New Roman"/>
                <a:ea typeface="Times New Roman"/>
                <a:cs typeface="Times New Roman"/>
                <a:sym typeface="Times New Roman"/>
              </a:rPr>
              <a:t> is denoted as 〈x〉.</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After data distribution happens in the setup phase, clients outsource the computation to the two servers and are not involved in any further computation. The protocol consists of an offline and online phase. The former is data-independent and consists of generating shared multiplication triplets, which are shared matrices consisting of random numbers in order to mask the data during computation.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60668f594_9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60668f594_9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and B are secret shared betweem the 2 servers and are masked by a large random number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and B are secret shares and once you multiply them keeping the accuracy you get C which is double the Size of the decimal part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60668f594_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60668f594_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Vectorization, i.e. operating on matrices and vectors, is critical in efficiency of plaintext training. We show how to benefit from the same vectorization techniques in the shared setting. For instance, in the offline phase of our protocols which consists of generating many multiplication triplets, we propose and implement two solutions based on linearly homomorphic encryption (LHE) and oblivious transfer.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Oblivious transfer (OT) is a fundamental cryptographic primitive that is commonly used as building block in MPC.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describe how to implement the offline phase as a two-party protocol between S0 and S1 by generating the desired shared multiplication triplets. We present two protocols for doing so based on linearly homomorphic encryption (LHE) and oblivious transfer (OT). The techniques are similar to prior work (e.g., [17]) but are optimized for the vectorized scenario where we operate on matrices.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rgbClr val="2A3990"/>
              </a:solidFill>
            </a:endParaRPr>
          </a:p>
          <a:p>
            <a:pPr indent="-298450" lvl="0" marL="457200" rtl="0" algn="l">
              <a:spcBef>
                <a:spcPts val="0"/>
              </a:spcBef>
              <a:spcAft>
                <a:spcPts val="0"/>
              </a:spcAft>
              <a:buClr>
                <a:srgbClr val="2A3990"/>
              </a:buClr>
              <a:buSzPts val="1100"/>
              <a:buAutoNum type="arabicPeriod"/>
            </a:pPr>
            <a:r>
              <a:rPr lang="en">
                <a:solidFill>
                  <a:srgbClr val="2A3990"/>
                </a:solidFill>
              </a:rPr>
              <a:t>Oblivious Transfer is used as a means to generate Multiplication triplets.</a:t>
            </a:r>
            <a:endParaRPr>
              <a:solidFill>
                <a:srgbClr val="2A3990"/>
              </a:solidFill>
            </a:endParaRPr>
          </a:p>
          <a:p>
            <a:pPr indent="-298450" lvl="0" marL="457200" rtl="0" algn="l">
              <a:spcBef>
                <a:spcPts val="0"/>
              </a:spcBef>
              <a:spcAft>
                <a:spcPts val="0"/>
              </a:spcAft>
              <a:buClr>
                <a:srgbClr val="2A3990"/>
              </a:buClr>
              <a:buSzPts val="1100"/>
              <a:buAutoNum type="arabicPeriod"/>
            </a:pPr>
            <a:r>
              <a:rPr lang="en">
                <a:solidFill>
                  <a:srgbClr val="2A3990"/>
                </a:solidFill>
              </a:rPr>
              <a:t>Series of Mini-batch indices are agreed upon by the 2 servers</a:t>
            </a:r>
            <a:endParaRPr>
              <a:solidFill>
                <a:srgbClr val="2A3990"/>
              </a:solidFill>
            </a:endParaRPr>
          </a:p>
          <a:p>
            <a:pPr indent="-298450" lvl="0" marL="457200" rtl="0" algn="l">
              <a:spcBef>
                <a:spcPts val="0"/>
              </a:spcBef>
              <a:spcAft>
                <a:spcPts val="0"/>
              </a:spcAft>
              <a:buClr>
                <a:srgbClr val="2A3990"/>
              </a:buClr>
              <a:buSzPts val="1100"/>
              <a:buAutoNum type="arabicPeriod"/>
            </a:pPr>
            <a:r>
              <a:rPr lang="en">
                <a:solidFill>
                  <a:srgbClr val="2A3990"/>
                </a:solidFill>
              </a:rPr>
              <a:t> the offline phase of our protocols is data independent. The servers and the clients can start the offline phase with basic knowledge on the bounds of the dataset size, while the bulk of the computation in the two prior work need to be performed after obtaining the data. </a:t>
            </a:r>
            <a:endParaRPr>
              <a:solidFill>
                <a:srgbClr val="2A3990"/>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83450" y="1463700"/>
            <a:ext cx="5626800" cy="14775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b="1" lang="en"/>
              <a:t>Privacy-Preserving</a:t>
            </a:r>
            <a:endParaRPr b="1"/>
          </a:p>
          <a:p>
            <a:pPr indent="0" lvl="0" marL="0" rtl="0" algn="l">
              <a:spcBef>
                <a:spcPts val="0"/>
              </a:spcBef>
              <a:spcAft>
                <a:spcPts val="0"/>
              </a:spcAft>
              <a:buNone/>
            </a:pPr>
            <a:r>
              <a:rPr b="1" lang="en"/>
              <a:t>Linear Regression</a:t>
            </a:r>
            <a:endParaRPr b="1"/>
          </a:p>
        </p:txBody>
      </p:sp>
      <p:sp>
        <p:nvSpPr>
          <p:cNvPr id="86" name="Google Shape;86;p13"/>
          <p:cNvSpPr txBox="1"/>
          <p:nvPr>
            <p:ph idx="1" type="subTitle"/>
          </p:nvPr>
        </p:nvSpPr>
        <p:spPr>
          <a:xfrm>
            <a:off x="290825" y="3038000"/>
            <a:ext cx="4922700" cy="1154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By Ariadna Fernandez and Sarah Athar</a:t>
            </a:r>
            <a:endParaRPr/>
          </a:p>
          <a:p>
            <a:pPr indent="0" lvl="0" marL="0" rtl="0" algn="l">
              <a:spcBef>
                <a:spcPts val="0"/>
              </a:spcBef>
              <a:spcAft>
                <a:spcPts val="0"/>
              </a:spcAft>
              <a:buNone/>
            </a:pPr>
            <a:r>
              <a:rPr lang="en"/>
              <a:t>Research Advisor: Dr. Peihan Miao</a:t>
            </a:r>
            <a:endParaRPr/>
          </a:p>
          <a:p>
            <a:pPr indent="0" lvl="0" marL="0" rtl="0" algn="l">
              <a:spcBef>
                <a:spcPts val="0"/>
              </a:spcBef>
              <a:spcAft>
                <a:spcPts val="0"/>
              </a:spcAft>
              <a:buNone/>
            </a:pPr>
            <a:r>
              <a:rPr lang="en"/>
              <a:t>Graduate Mentor: Shweta Srinivasan </a:t>
            </a:r>
            <a:endParaRPr/>
          </a:p>
        </p:txBody>
      </p:sp>
      <p:pic>
        <p:nvPicPr>
          <p:cNvPr id="87" name="Google Shape;87;p13"/>
          <p:cNvPicPr preferRelativeResize="0"/>
          <p:nvPr/>
        </p:nvPicPr>
        <p:blipFill rotWithShape="1">
          <a:blip r:embed="rId3">
            <a:alphaModFix/>
          </a:blip>
          <a:srcRect b="0" l="0" r="0" t="0"/>
          <a:stretch/>
        </p:blipFill>
        <p:spPr>
          <a:xfrm>
            <a:off x="6048552" y="3038003"/>
            <a:ext cx="2564156" cy="1456441"/>
          </a:xfrm>
          <a:prstGeom prst="rect">
            <a:avLst/>
          </a:prstGeom>
          <a:noFill/>
          <a:ln>
            <a:noFill/>
          </a:ln>
        </p:spPr>
      </p:pic>
      <p:pic>
        <p:nvPicPr>
          <p:cNvPr id="88" name="Google Shape;88;p13"/>
          <p:cNvPicPr preferRelativeResize="0"/>
          <p:nvPr/>
        </p:nvPicPr>
        <p:blipFill rotWithShape="1">
          <a:blip r:embed="rId4">
            <a:alphaModFix/>
          </a:blip>
          <a:srcRect b="0" l="0" r="0" t="0"/>
          <a:stretch/>
        </p:blipFill>
        <p:spPr>
          <a:xfrm>
            <a:off x="156525" y="275300"/>
            <a:ext cx="2136975" cy="463325"/>
          </a:xfrm>
          <a:prstGeom prst="rect">
            <a:avLst/>
          </a:prstGeom>
          <a:noFill/>
          <a:ln>
            <a:noFill/>
          </a:ln>
        </p:spPr>
      </p:pic>
      <p:sp>
        <p:nvSpPr>
          <p:cNvPr id="89" name="Google Shape;89;p13"/>
          <p:cNvSpPr txBox="1"/>
          <p:nvPr/>
        </p:nvSpPr>
        <p:spPr>
          <a:xfrm>
            <a:off x="5757225" y="1198200"/>
            <a:ext cx="25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0" name="Google Shape;90;p13"/>
          <p:cNvSpPr/>
          <p:nvPr/>
        </p:nvSpPr>
        <p:spPr>
          <a:xfrm>
            <a:off x="6097325" y="2397700"/>
            <a:ext cx="2466600" cy="64500"/>
          </a:xfrm>
          <a:prstGeom prst="rect">
            <a:avLst/>
          </a:prstGeom>
          <a:solidFill>
            <a:srgbClr val="C1F4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1" name="Google Shape;91;p13"/>
          <p:cNvSpPr txBox="1"/>
          <p:nvPr/>
        </p:nvSpPr>
        <p:spPr>
          <a:xfrm>
            <a:off x="6010250" y="1723300"/>
            <a:ext cx="28074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000">
                <a:solidFill>
                  <a:schemeClr val="lt1"/>
                </a:solidFill>
                <a:latin typeface="Helvetica Neue"/>
                <a:ea typeface="Helvetica Neue"/>
                <a:cs typeface="Helvetica Neue"/>
                <a:sym typeface="Helvetica Neue"/>
              </a:rPr>
              <a:t>Break Through Tech    Research Scholars</a:t>
            </a:r>
            <a:endParaRPr sz="2000"/>
          </a:p>
        </p:txBody>
      </p:sp>
      <p:sp>
        <p:nvSpPr>
          <p:cNvPr id="92" name="Google Shape;92;p13"/>
          <p:cNvSpPr txBox="1"/>
          <p:nvPr/>
        </p:nvSpPr>
        <p:spPr>
          <a:xfrm>
            <a:off x="8404800" y="4414599"/>
            <a:ext cx="739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highlight>
                  <a:srgbClr val="00B5E2"/>
                </a:highlight>
                <a:latin typeface="Helvetica Neue"/>
                <a:ea typeface="Helvetica Neue"/>
                <a:cs typeface="Helvetica Neue"/>
                <a:sym typeface="Helvetica Neue"/>
              </a:rPr>
              <a:t>CHI</a:t>
            </a:r>
            <a:endParaRPr b="0" i="0" sz="1400" u="none" cap="none" strike="noStrike">
              <a:solidFill>
                <a:schemeClr val="lt1"/>
              </a:solidFill>
              <a:highlight>
                <a:srgbClr val="00B5E2"/>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311700" y="652975"/>
            <a:ext cx="4260300" cy="8004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4000"/>
              <a:t>Future Work</a:t>
            </a:r>
            <a:endParaRPr sz="4000"/>
          </a:p>
        </p:txBody>
      </p:sp>
      <p:sp>
        <p:nvSpPr>
          <p:cNvPr id="237" name="Google Shape;237;p22"/>
          <p:cNvSpPr txBox="1"/>
          <p:nvPr>
            <p:ph idx="1" type="body"/>
          </p:nvPr>
        </p:nvSpPr>
        <p:spPr>
          <a:xfrm>
            <a:off x="853650" y="1570875"/>
            <a:ext cx="7637700" cy="315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000"/>
              </a:spcBef>
              <a:spcAft>
                <a:spcPts val="0"/>
              </a:spcAft>
              <a:buSzPts val="1800"/>
              <a:buAutoNum type="arabicPeriod"/>
            </a:pPr>
            <a:r>
              <a:rPr lang="en"/>
              <a:t>Implementing the Offline Phase, which computes the Multiplication Triplets using more advanced cryptographic protocols.</a:t>
            </a:r>
            <a:endParaRPr/>
          </a:p>
          <a:p>
            <a:pPr indent="-342900" lvl="0" marL="457200" rtl="0" algn="l">
              <a:lnSpc>
                <a:spcPct val="200000"/>
              </a:lnSpc>
              <a:spcBef>
                <a:spcPts val="1000"/>
              </a:spcBef>
              <a:spcAft>
                <a:spcPts val="0"/>
              </a:spcAft>
              <a:buSzPts val="1800"/>
              <a:buAutoNum type="arabicPeriod"/>
            </a:pPr>
            <a:r>
              <a:rPr lang="en"/>
              <a:t>Establishing a communication channel between the two servers.</a:t>
            </a:r>
            <a:endParaRPr/>
          </a:p>
          <a:p>
            <a:pPr indent="-342900" lvl="0" marL="457200" rtl="0" algn="l">
              <a:lnSpc>
                <a:spcPct val="200000"/>
              </a:lnSpc>
              <a:spcBef>
                <a:spcPts val="1000"/>
              </a:spcBef>
              <a:spcAft>
                <a:spcPts val="0"/>
              </a:spcAft>
              <a:buSzPts val="1800"/>
              <a:buAutoNum type="arabicPeriod"/>
            </a:pPr>
            <a:r>
              <a:rPr lang="en"/>
              <a:t>Learning rate adjustment.</a:t>
            </a:r>
            <a:endParaRPr/>
          </a:p>
          <a:p>
            <a:pPr indent="-342900" lvl="0" marL="457200" rtl="0" algn="l">
              <a:lnSpc>
                <a:spcPct val="200000"/>
              </a:lnSpc>
              <a:spcBef>
                <a:spcPts val="1000"/>
              </a:spcBef>
              <a:spcAft>
                <a:spcPts val="1000"/>
              </a:spcAft>
              <a:buSzPts val="1800"/>
              <a:buAutoNum type="arabicPeriod"/>
            </a:pPr>
            <a:r>
              <a:rPr lang="en"/>
              <a:t>Further testing of performance with MNIST Database.</a:t>
            </a:r>
            <a:endParaRPr/>
          </a:p>
        </p:txBody>
      </p:sp>
      <p:pic>
        <p:nvPicPr>
          <p:cNvPr id="238" name="Google Shape;238;p22"/>
          <p:cNvPicPr preferRelativeResize="0"/>
          <p:nvPr/>
        </p:nvPicPr>
        <p:blipFill rotWithShape="1">
          <a:blip r:embed="rId3">
            <a:alphaModFix/>
          </a:blip>
          <a:srcRect b="0" l="0" r="0" t="0"/>
          <a:stretch/>
        </p:blipFill>
        <p:spPr>
          <a:xfrm>
            <a:off x="8107525" y="192679"/>
            <a:ext cx="1036475" cy="5887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1512225" y="783100"/>
            <a:ext cx="5949000" cy="2952300"/>
          </a:xfrm>
          <a:prstGeom prst="rect">
            <a:avLst/>
          </a:prstGeom>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600">
                <a:latin typeface="Helvetica Neue"/>
                <a:ea typeface="Helvetica Neue"/>
                <a:cs typeface="Helvetica Neue"/>
                <a:sym typeface="Helvetica Neue"/>
              </a:rPr>
              <a:t>Special Thanks to </a:t>
            </a:r>
            <a:endParaRPr b="1" sz="2600">
              <a:latin typeface="Helvetica Neue"/>
              <a:ea typeface="Helvetica Neue"/>
              <a:cs typeface="Helvetica Neue"/>
              <a:sym typeface="Helvetica Neue"/>
            </a:endParaRPr>
          </a:p>
          <a:p>
            <a:pPr indent="0" lvl="0" marL="0" rtl="0" algn="ctr">
              <a:lnSpc>
                <a:spcPct val="115000"/>
              </a:lnSpc>
              <a:spcBef>
                <a:spcPts val="0"/>
              </a:spcBef>
              <a:spcAft>
                <a:spcPts val="0"/>
              </a:spcAft>
              <a:buNone/>
            </a:pPr>
            <a:r>
              <a:rPr b="1" lang="en" sz="2600">
                <a:latin typeface="Helvetica Neue"/>
                <a:ea typeface="Helvetica Neue"/>
                <a:cs typeface="Helvetica Neue"/>
                <a:sym typeface="Helvetica Neue"/>
              </a:rPr>
              <a:t>Dr. Peihan Miao, Shweta Srinivasan and Break Through Tech for the opportunity!</a:t>
            </a:r>
            <a:endParaRPr b="1" sz="2600">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b="1" sz="2800">
              <a:latin typeface="Helvetica Neue"/>
              <a:ea typeface="Helvetica Neue"/>
              <a:cs typeface="Helvetica Neue"/>
              <a:sym typeface="Helvetica Neue"/>
            </a:endParaRPr>
          </a:p>
          <a:p>
            <a:pPr indent="0" lvl="0" marL="0" rtl="0" algn="ctr">
              <a:lnSpc>
                <a:spcPct val="115000"/>
              </a:lnSpc>
              <a:spcBef>
                <a:spcPts val="0"/>
              </a:spcBef>
              <a:spcAft>
                <a:spcPts val="0"/>
              </a:spcAft>
              <a:buNone/>
            </a:pPr>
            <a:r>
              <a:rPr b="1" lang="en" sz="2800">
                <a:latin typeface="Helvetica Neue"/>
                <a:ea typeface="Helvetica Neue"/>
                <a:cs typeface="Helvetica Neue"/>
                <a:sym typeface="Helvetica Neue"/>
              </a:rPr>
              <a:t>Q&amp;A!!</a:t>
            </a:r>
            <a:endParaRPr b="1" sz="2800">
              <a:latin typeface="Helvetica Neue"/>
              <a:ea typeface="Helvetica Neue"/>
              <a:cs typeface="Helvetica Neue"/>
              <a:sym typeface="Helvetica Neue"/>
            </a:endParaRPr>
          </a:p>
        </p:txBody>
      </p:sp>
      <p:pic>
        <p:nvPicPr>
          <p:cNvPr id="244" name="Google Shape;244;p23"/>
          <p:cNvPicPr preferRelativeResize="0"/>
          <p:nvPr/>
        </p:nvPicPr>
        <p:blipFill rotWithShape="1">
          <a:blip r:embed="rId3">
            <a:alphaModFix/>
          </a:blip>
          <a:srcRect b="0" l="0" r="0" t="0"/>
          <a:stretch/>
        </p:blipFill>
        <p:spPr>
          <a:xfrm>
            <a:off x="6466425" y="3616800"/>
            <a:ext cx="2201350" cy="1250374"/>
          </a:xfrm>
          <a:prstGeom prst="rect">
            <a:avLst/>
          </a:prstGeom>
          <a:noFill/>
          <a:ln>
            <a:noFill/>
          </a:ln>
        </p:spPr>
      </p:pic>
      <p:pic>
        <p:nvPicPr>
          <p:cNvPr id="245" name="Google Shape;245;p23"/>
          <p:cNvPicPr preferRelativeResize="0"/>
          <p:nvPr/>
        </p:nvPicPr>
        <p:blipFill rotWithShape="1">
          <a:blip r:embed="rId4">
            <a:alphaModFix/>
          </a:blip>
          <a:srcRect b="0" l="0" r="0" t="0"/>
          <a:stretch/>
        </p:blipFill>
        <p:spPr>
          <a:xfrm>
            <a:off x="136850" y="4241575"/>
            <a:ext cx="2885374" cy="625600"/>
          </a:xfrm>
          <a:prstGeom prst="rect">
            <a:avLst/>
          </a:prstGeom>
          <a:noFill/>
          <a:ln>
            <a:noFill/>
          </a:ln>
        </p:spPr>
      </p:pic>
      <p:sp>
        <p:nvSpPr>
          <p:cNvPr id="246" name="Google Shape;246;p23"/>
          <p:cNvSpPr txBox="1"/>
          <p:nvPr/>
        </p:nvSpPr>
        <p:spPr>
          <a:xfrm>
            <a:off x="8404800" y="4835699"/>
            <a:ext cx="739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highlight>
                  <a:srgbClr val="00B5E2"/>
                </a:highlight>
                <a:latin typeface="Helvetica Neue"/>
                <a:ea typeface="Helvetica Neue"/>
                <a:cs typeface="Helvetica Neue"/>
                <a:sym typeface="Helvetica Neue"/>
              </a:rPr>
              <a:t>CHI</a:t>
            </a:r>
            <a:endParaRPr b="0" i="0" sz="1400" u="none" cap="none" strike="noStrike">
              <a:solidFill>
                <a:schemeClr val="lt1"/>
              </a:solidFill>
              <a:highlight>
                <a:srgbClr val="00B5E2"/>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117050" y="194075"/>
            <a:ext cx="3141000" cy="9543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SzPts val="990"/>
              <a:buNone/>
            </a:pPr>
            <a:r>
              <a:rPr lang="en" sz="5000"/>
              <a:t>Timeline</a:t>
            </a:r>
            <a:endParaRPr sz="5000"/>
          </a:p>
        </p:txBody>
      </p:sp>
      <p:sp>
        <p:nvSpPr>
          <p:cNvPr id="98" name="Google Shape;98;p14"/>
          <p:cNvSpPr/>
          <p:nvPr/>
        </p:nvSpPr>
        <p:spPr>
          <a:xfrm rot="-984884">
            <a:off x="6269142" y="3144655"/>
            <a:ext cx="1116820" cy="57901"/>
          </a:xfrm>
          <a:prstGeom prst="roundRect">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4"/>
          <p:cNvSpPr/>
          <p:nvPr/>
        </p:nvSpPr>
        <p:spPr>
          <a:xfrm flipH="1" rot="984884">
            <a:off x="1125057" y="3144655"/>
            <a:ext cx="1116820" cy="57901"/>
          </a:xfrm>
          <a:prstGeom prst="roundRect">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4"/>
          <p:cNvSpPr/>
          <p:nvPr/>
        </p:nvSpPr>
        <p:spPr>
          <a:xfrm rot="-984884">
            <a:off x="102536" y="3144655"/>
            <a:ext cx="1116820" cy="57901"/>
          </a:xfrm>
          <a:prstGeom prst="roundRect">
            <a:avLst>
              <a:gd fmla="val 50000" name="adj"/>
            </a:avLst>
          </a:prstGeom>
          <a:gradFill>
            <a:gsLst>
              <a:gs pos="0">
                <a:srgbClr val="FFFFFF"/>
              </a:gs>
              <a:gs pos="100000">
                <a:srgbClr val="B3B3B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4"/>
          <p:cNvSpPr/>
          <p:nvPr/>
        </p:nvSpPr>
        <p:spPr>
          <a:xfrm rot="-984884">
            <a:off x="2155713" y="3144655"/>
            <a:ext cx="1116820" cy="57901"/>
          </a:xfrm>
          <a:prstGeom prst="roundRect">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02" name="Google Shape;102;p14"/>
          <p:cNvGrpSpPr/>
          <p:nvPr/>
        </p:nvGrpSpPr>
        <p:grpSpPr>
          <a:xfrm>
            <a:off x="1407273" y="3424537"/>
            <a:ext cx="1583049" cy="1197964"/>
            <a:chOff x="2114740" y="2737212"/>
            <a:chExt cx="1712700" cy="1036929"/>
          </a:xfrm>
        </p:grpSpPr>
        <p:sp>
          <p:nvSpPr>
            <p:cNvPr id="103" name="Google Shape;103;p14"/>
            <p:cNvSpPr txBox="1"/>
            <p:nvPr/>
          </p:nvSpPr>
          <p:spPr>
            <a:xfrm>
              <a:off x="2622642" y="2737212"/>
              <a:ext cx="696900" cy="276000"/>
            </a:xfrm>
            <a:prstGeom prst="rect">
              <a:avLst/>
            </a:prstGeom>
            <a:gradFill>
              <a:gsLst>
                <a:gs pos="0">
                  <a:srgbClr val="D4E5F5"/>
                </a:gs>
                <a:gs pos="100000">
                  <a:srgbClr val="70A4D5"/>
                </a:gs>
              </a:gsLst>
              <a:lin ang="5400012" scaled="0"/>
            </a:gra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dk2"/>
                  </a:solidFill>
                  <a:latin typeface="Roboto"/>
                  <a:ea typeface="Roboto"/>
                  <a:cs typeface="Roboto"/>
                  <a:sym typeface="Roboto"/>
                </a:rPr>
                <a:t>WEEK 2</a:t>
              </a:r>
              <a:endParaRPr b="1" sz="800">
                <a:solidFill>
                  <a:schemeClr val="dk2"/>
                </a:solidFill>
                <a:latin typeface="Roboto"/>
                <a:ea typeface="Roboto"/>
                <a:cs typeface="Roboto"/>
                <a:sym typeface="Roboto"/>
              </a:endParaRPr>
            </a:p>
          </p:txBody>
        </p:sp>
        <p:sp>
          <p:nvSpPr>
            <p:cNvPr id="104" name="Google Shape;104;p14"/>
            <p:cNvSpPr/>
            <p:nvPr/>
          </p:nvSpPr>
          <p:spPr>
            <a:xfrm>
              <a:off x="2114740" y="3070640"/>
              <a:ext cx="1712700" cy="703500"/>
            </a:xfrm>
            <a:prstGeom prst="roundRect">
              <a:avLst>
                <a:gd fmla="val 4485" name="adj"/>
              </a:avLst>
            </a:prstGeom>
            <a:gradFill>
              <a:gsLst>
                <a:gs pos="0">
                  <a:srgbClr val="D4E5F5"/>
                </a:gs>
                <a:gs pos="100000">
                  <a:srgbClr val="70A4D5"/>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05" name="Google Shape;105;p14"/>
            <p:cNvSpPr/>
            <p:nvPr/>
          </p:nvSpPr>
          <p:spPr>
            <a:xfrm>
              <a:off x="2926090" y="3005991"/>
              <a:ext cx="90000" cy="67500"/>
            </a:xfrm>
            <a:prstGeom prst="triangle">
              <a:avLst>
                <a:gd fmla="val 50000" name="adj"/>
              </a:avLst>
            </a:prstGeom>
            <a:gradFill>
              <a:gsLst>
                <a:gs pos="0">
                  <a:srgbClr val="D4E5F5"/>
                </a:gs>
                <a:gs pos="100000">
                  <a:srgbClr val="70A4D5"/>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06" name="Google Shape;106;p14"/>
          <p:cNvGrpSpPr/>
          <p:nvPr/>
        </p:nvGrpSpPr>
        <p:grpSpPr>
          <a:xfrm>
            <a:off x="340675" y="1686575"/>
            <a:ext cx="1636843" cy="1199758"/>
            <a:chOff x="1072791" y="1063166"/>
            <a:chExt cx="1770900" cy="1199758"/>
          </a:xfrm>
        </p:grpSpPr>
        <p:sp>
          <p:nvSpPr>
            <p:cNvPr id="107" name="Google Shape;107;p14"/>
            <p:cNvSpPr/>
            <p:nvPr/>
          </p:nvSpPr>
          <p:spPr>
            <a:xfrm>
              <a:off x="1072791" y="1063166"/>
              <a:ext cx="1770900" cy="861900"/>
            </a:xfrm>
            <a:prstGeom prst="roundRect">
              <a:avLst>
                <a:gd fmla="val 4485" name="adj"/>
              </a:avLst>
            </a:prstGeom>
            <a:gradFill>
              <a:gsLst>
                <a:gs pos="0">
                  <a:srgbClr val="DFE9FB"/>
                </a:gs>
                <a:gs pos="100000">
                  <a:srgbClr val="6E9BE7"/>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chemeClr val="dk2"/>
                </a:solidFill>
              </a:endParaRPr>
            </a:p>
            <a:p>
              <a:pPr indent="0" lvl="0" marL="0" rtl="0" algn="ctr">
                <a:spcBef>
                  <a:spcPts val="0"/>
                </a:spcBef>
                <a:spcAft>
                  <a:spcPts val="0"/>
                </a:spcAft>
                <a:buNone/>
              </a:pPr>
              <a:r>
                <a:rPr lang="en" sz="1100">
                  <a:solidFill>
                    <a:schemeClr val="dk2"/>
                  </a:solidFill>
                </a:rPr>
                <a:t>Deciding research topic</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
          <p:nvSpPr>
            <p:cNvPr id="108" name="Google Shape;108;p14"/>
            <p:cNvSpPr txBox="1"/>
            <p:nvPr/>
          </p:nvSpPr>
          <p:spPr>
            <a:xfrm>
              <a:off x="1579860" y="1986924"/>
              <a:ext cx="696900" cy="276000"/>
            </a:xfrm>
            <a:prstGeom prst="rect">
              <a:avLst/>
            </a:prstGeom>
            <a:gradFill>
              <a:gsLst>
                <a:gs pos="0">
                  <a:srgbClr val="DFE9FB"/>
                </a:gs>
                <a:gs pos="100000">
                  <a:srgbClr val="6E9BE7"/>
                </a:gs>
              </a:gsLst>
              <a:path path="circle">
                <a:fillToRect b="50%" l="50%" r="50%" t="50%"/>
              </a:path>
              <a:tileRect/>
            </a:gra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dk2"/>
                  </a:solidFill>
                  <a:latin typeface="Roboto"/>
                  <a:ea typeface="Roboto"/>
                  <a:cs typeface="Roboto"/>
                  <a:sym typeface="Roboto"/>
                </a:rPr>
                <a:t>WEEK 1</a:t>
              </a:r>
              <a:endParaRPr b="1" sz="800">
                <a:solidFill>
                  <a:schemeClr val="dk2"/>
                </a:solidFill>
                <a:latin typeface="Roboto"/>
                <a:ea typeface="Roboto"/>
                <a:cs typeface="Roboto"/>
                <a:sym typeface="Roboto"/>
              </a:endParaRPr>
            </a:p>
          </p:txBody>
        </p:sp>
        <p:sp>
          <p:nvSpPr>
            <p:cNvPr id="109" name="Google Shape;109;p14"/>
            <p:cNvSpPr/>
            <p:nvPr/>
          </p:nvSpPr>
          <p:spPr>
            <a:xfrm rot="10800000">
              <a:off x="1884115" y="1920663"/>
              <a:ext cx="90000" cy="67500"/>
            </a:xfrm>
            <a:prstGeom prst="triangle">
              <a:avLst>
                <a:gd fmla="val 50000" name="adj"/>
              </a:avLst>
            </a:prstGeom>
            <a:gradFill>
              <a:gsLst>
                <a:gs pos="0">
                  <a:srgbClr val="DFE9FB"/>
                </a:gs>
                <a:gs pos="100000">
                  <a:srgbClr val="6E9BE7"/>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grpSp>
      <p:sp>
        <p:nvSpPr>
          <p:cNvPr id="110" name="Google Shape;110;p14"/>
          <p:cNvSpPr/>
          <p:nvPr/>
        </p:nvSpPr>
        <p:spPr>
          <a:xfrm flipH="1" rot="984884">
            <a:off x="7288178" y="3144655"/>
            <a:ext cx="1116820" cy="57901"/>
          </a:xfrm>
          <a:prstGeom prst="roundRect">
            <a:avLst>
              <a:gd fmla="val 50000" name="adj"/>
            </a:avLst>
          </a:prstGeom>
          <a:gradFill>
            <a:gsLst>
              <a:gs pos="0">
                <a:srgbClr val="FFFFFF"/>
              </a:gs>
              <a:gs pos="100000">
                <a:srgbClr val="B3B3B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4"/>
          <p:cNvSpPr/>
          <p:nvPr/>
        </p:nvSpPr>
        <p:spPr>
          <a:xfrm flipH="1" rot="984884">
            <a:off x="5235528" y="3144655"/>
            <a:ext cx="1116820" cy="57901"/>
          </a:xfrm>
          <a:prstGeom prst="roundRect">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4"/>
          <p:cNvSpPr/>
          <p:nvPr/>
        </p:nvSpPr>
        <p:spPr>
          <a:xfrm rot="-984884">
            <a:off x="4208879" y="3144655"/>
            <a:ext cx="1116820" cy="57901"/>
          </a:xfrm>
          <a:prstGeom prst="roundRect">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4"/>
          <p:cNvSpPr/>
          <p:nvPr/>
        </p:nvSpPr>
        <p:spPr>
          <a:xfrm flipH="1" rot="984884">
            <a:off x="3178234" y="3144655"/>
            <a:ext cx="1116820" cy="57901"/>
          </a:xfrm>
          <a:prstGeom prst="roundRect">
            <a:avLst>
              <a:gd fmla="val 50000" name="adj"/>
            </a:avLst>
          </a:pr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14" name="Google Shape;114;p14"/>
          <p:cNvGrpSpPr/>
          <p:nvPr/>
        </p:nvGrpSpPr>
        <p:grpSpPr>
          <a:xfrm>
            <a:off x="2358259" y="1684182"/>
            <a:ext cx="1636827" cy="1446055"/>
            <a:chOff x="3123145" y="1182941"/>
            <a:chExt cx="1712700" cy="1285382"/>
          </a:xfrm>
        </p:grpSpPr>
        <p:sp>
          <p:nvSpPr>
            <p:cNvPr id="115" name="Google Shape;115;p14"/>
            <p:cNvSpPr/>
            <p:nvPr/>
          </p:nvSpPr>
          <p:spPr>
            <a:xfrm rot="-1789476">
              <a:off x="3899258" y="2278597"/>
              <a:ext cx="160451" cy="160451"/>
            </a:xfrm>
            <a:prstGeom prst="ellipse">
              <a:avLst/>
            </a:prstGeom>
            <a:gradFill>
              <a:gsLst>
                <a:gs pos="0">
                  <a:srgbClr val="DFE9FB"/>
                </a:gs>
                <a:gs pos="100000">
                  <a:srgbClr val="6E9BE7"/>
                </a:gs>
              </a:gsLst>
              <a:path path="circle">
                <a:fillToRect b="50%" l="50%" r="50%" t="50%"/>
              </a:path>
              <a:tileRect/>
            </a:gra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4"/>
            <p:cNvSpPr txBox="1"/>
            <p:nvPr/>
          </p:nvSpPr>
          <p:spPr>
            <a:xfrm>
              <a:off x="3635571" y="1986924"/>
              <a:ext cx="696900" cy="276000"/>
            </a:xfrm>
            <a:prstGeom prst="rect">
              <a:avLst/>
            </a:prstGeom>
            <a:gradFill>
              <a:gsLst>
                <a:gs pos="0">
                  <a:srgbClr val="DFE9FB"/>
                </a:gs>
                <a:gs pos="100000">
                  <a:srgbClr val="6E9BE7"/>
                </a:gs>
              </a:gsLst>
              <a:path path="circle">
                <a:fillToRect b="50%" l="50%" r="50%" t="50%"/>
              </a:path>
              <a:tileRect/>
            </a:gra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dk2"/>
                  </a:solidFill>
                  <a:latin typeface="Roboto"/>
                  <a:ea typeface="Roboto"/>
                  <a:cs typeface="Roboto"/>
                  <a:sym typeface="Roboto"/>
                </a:rPr>
                <a:t>WEEK 3</a:t>
              </a:r>
              <a:endParaRPr b="1" sz="800">
                <a:solidFill>
                  <a:schemeClr val="dk2"/>
                </a:solidFill>
                <a:latin typeface="Roboto"/>
                <a:ea typeface="Roboto"/>
                <a:cs typeface="Roboto"/>
                <a:sym typeface="Roboto"/>
              </a:endParaRPr>
            </a:p>
          </p:txBody>
        </p:sp>
        <p:sp>
          <p:nvSpPr>
            <p:cNvPr id="117" name="Google Shape;117;p14"/>
            <p:cNvSpPr/>
            <p:nvPr/>
          </p:nvSpPr>
          <p:spPr>
            <a:xfrm>
              <a:off x="3123145" y="1182941"/>
              <a:ext cx="1712700" cy="742200"/>
            </a:xfrm>
            <a:prstGeom prst="roundRect">
              <a:avLst>
                <a:gd fmla="val 4485" name="adj"/>
              </a:avLst>
            </a:prstGeom>
            <a:gradFill>
              <a:gsLst>
                <a:gs pos="0">
                  <a:srgbClr val="DFE9FB"/>
                </a:gs>
                <a:gs pos="100000">
                  <a:srgbClr val="6E9BE7"/>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18" name="Google Shape;118;p14"/>
            <p:cNvSpPr/>
            <p:nvPr/>
          </p:nvSpPr>
          <p:spPr>
            <a:xfrm rot="10800000">
              <a:off x="3934465" y="1920663"/>
              <a:ext cx="90000" cy="67500"/>
            </a:xfrm>
            <a:prstGeom prst="triangle">
              <a:avLst>
                <a:gd fmla="val 50000" name="adj"/>
              </a:avLst>
            </a:prstGeom>
            <a:gradFill>
              <a:gsLst>
                <a:gs pos="0">
                  <a:srgbClr val="DFE9FB"/>
                </a:gs>
                <a:gs pos="100000">
                  <a:srgbClr val="6E9BE7"/>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19" name="Google Shape;119;p14"/>
          <p:cNvGrpSpPr/>
          <p:nvPr/>
        </p:nvGrpSpPr>
        <p:grpSpPr>
          <a:xfrm>
            <a:off x="4501946" y="1707506"/>
            <a:ext cx="1583049" cy="1346657"/>
            <a:chOff x="5201249" y="1121666"/>
            <a:chExt cx="1712700" cy="1346657"/>
          </a:xfrm>
        </p:grpSpPr>
        <p:sp>
          <p:nvSpPr>
            <p:cNvPr id="120" name="Google Shape;120;p14"/>
            <p:cNvSpPr/>
            <p:nvPr/>
          </p:nvSpPr>
          <p:spPr>
            <a:xfrm rot="-1789476">
              <a:off x="5977648" y="2278597"/>
              <a:ext cx="160451" cy="160451"/>
            </a:xfrm>
            <a:prstGeom prst="ellipse">
              <a:avLst/>
            </a:prstGeom>
            <a:gradFill>
              <a:gsLst>
                <a:gs pos="0">
                  <a:srgbClr val="DFE9FB"/>
                </a:gs>
                <a:gs pos="100000">
                  <a:srgbClr val="6E9BE7"/>
                </a:gs>
              </a:gsLst>
              <a:path path="circle">
                <a:fillToRect b="50%" l="50%" r="50%" t="50%"/>
              </a:path>
              <a:tileRect/>
            </a:gra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4"/>
            <p:cNvSpPr txBox="1"/>
            <p:nvPr/>
          </p:nvSpPr>
          <p:spPr>
            <a:xfrm>
              <a:off x="5721781" y="1986924"/>
              <a:ext cx="696900" cy="276000"/>
            </a:xfrm>
            <a:prstGeom prst="rect">
              <a:avLst/>
            </a:prstGeom>
            <a:gradFill>
              <a:gsLst>
                <a:gs pos="0">
                  <a:srgbClr val="DFE9FB"/>
                </a:gs>
                <a:gs pos="100000">
                  <a:srgbClr val="6E9BE7"/>
                </a:gs>
              </a:gsLst>
              <a:path path="circle">
                <a:fillToRect b="50%" l="50%" r="50%" t="50%"/>
              </a:path>
              <a:tileRect/>
            </a:gra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dk2"/>
                  </a:solidFill>
                  <a:latin typeface="Roboto"/>
                  <a:ea typeface="Roboto"/>
                  <a:cs typeface="Roboto"/>
                  <a:sym typeface="Roboto"/>
                </a:rPr>
                <a:t>WEEK 5</a:t>
              </a:r>
              <a:endParaRPr b="1" sz="800">
                <a:solidFill>
                  <a:schemeClr val="dk2"/>
                </a:solidFill>
                <a:latin typeface="Roboto"/>
                <a:ea typeface="Roboto"/>
                <a:cs typeface="Roboto"/>
                <a:sym typeface="Roboto"/>
              </a:endParaRPr>
            </a:p>
          </p:txBody>
        </p:sp>
        <p:sp>
          <p:nvSpPr>
            <p:cNvPr id="122" name="Google Shape;122;p14"/>
            <p:cNvSpPr/>
            <p:nvPr/>
          </p:nvSpPr>
          <p:spPr>
            <a:xfrm>
              <a:off x="5201249" y="1121666"/>
              <a:ext cx="1712700" cy="803400"/>
            </a:xfrm>
            <a:prstGeom prst="roundRect">
              <a:avLst>
                <a:gd fmla="val 4485" name="adj"/>
              </a:avLst>
            </a:prstGeom>
            <a:gradFill>
              <a:gsLst>
                <a:gs pos="0">
                  <a:srgbClr val="DFE9FB"/>
                </a:gs>
                <a:gs pos="100000">
                  <a:srgbClr val="6E9BE7"/>
                </a:gs>
              </a:gsLst>
              <a:path path="circle">
                <a:fillToRect b="50%" l="50%" r="50%" t="50%"/>
              </a:path>
              <a:tileRect/>
            </a:gra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rPr lang="en" sz="1100">
                  <a:solidFill>
                    <a:schemeClr val="dk2"/>
                  </a:solidFill>
                </a:rPr>
                <a:t>Starting to Implement the Online Phase of the protocol</a:t>
              </a:r>
              <a:endParaRPr sz="1100"/>
            </a:p>
          </p:txBody>
        </p:sp>
        <p:sp>
          <p:nvSpPr>
            <p:cNvPr id="123" name="Google Shape;123;p14"/>
            <p:cNvSpPr/>
            <p:nvPr/>
          </p:nvSpPr>
          <p:spPr>
            <a:xfrm rot="10800000">
              <a:off x="6012570" y="1920663"/>
              <a:ext cx="90000" cy="67500"/>
            </a:xfrm>
            <a:prstGeom prst="triangle">
              <a:avLst>
                <a:gd fmla="val 50000" name="adj"/>
              </a:avLst>
            </a:prstGeom>
            <a:gradFill>
              <a:gsLst>
                <a:gs pos="0">
                  <a:srgbClr val="DFE9FB"/>
                </a:gs>
                <a:gs pos="100000">
                  <a:srgbClr val="6E9BE7"/>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24" name="Google Shape;124;p14"/>
          <p:cNvGrpSpPr/>
          <p:nvPr/>
        </p:nvGrpSpPr>
        <p:grpSpPr>
          <a:xfrm>
            <a:off x="3400247" y="3205520"/>
            <a:ext cx="1583049" cy="1416922"/>
            <a:chOff x="4165140" y="2543425"/>
            <a:chExt cx="1712700" cy="1230715"/>
          </a:xfrm>
        </p:grpSpPr>
        <p:sp>
          <p:nvSpPr>
            <p:cNvPr id="125" name="Google Shape;125;p14"/>
            <p:cNvSpPr/>
            <p:nvPr/>
          </p:nvSpPr>
          <p:spPr>
            <a:xfrm rot="-1789476">
              <a:off x="4941257" y="2572699"/>
              <a:ext cx="160451" cy="160451"/>
            </a:xfrm>
            <a:prstGeom prst="ellipse">
              <a:avLst/>
            </a:prstGeom>
            <a:gradFill>
              <a:gsLst>
                <a:gs pos="0">
                  <a:srgbClr val="D4E5F5"/>
                </a:gs>
                <a:gs pos="100000">
                  <a:srgbClr val="70A4D5"/>
                </a:gs>
              </a:gsLst>
              <a:lin ang="5400012" scaled="0"/>
            </a:gra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4"/>
            <p:cNvSpPr txBox="1"/>
            <p:nvPr/>
          </p:nvSpPr>
          <p:spPr>
            <a:xfrm>
              <a:off x="4665129" y="2737212"/>
              <a:ext cx="696900" cy="276000"/>
            </a:xfrm>
            <a:prstGeom prst="rect">
              <a:avLst/>
            </a:prstGeom>
            <a:gradFill>
              <a:gsLst>
                <a:gs pos="0">
                  <a:srgbClr val="D4E5F5"/>
                </a:gs>
                <a:gs pos="100000">
                  <a:srgbClr val="70A4D5"/>
                </a:gs>
              </a:gsLst>
              <a:lin ang="5400012" scaled="0"/>
            </a:gra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dk2"/>
                  </a:solidFill>
                  <a:latin typeface="Roboto"/>
                  <a:ea typeface="Roboto"/>
                  <a:cs typeface="Roboto"/>
                  <a:sym typeface="Roboto"/>
                </a:rPr>
                <a:t>WEEK 4</a:t>
              </a:r>
              <a:endParaRPr b="1" sz="800">
                <a:solidFill>
                  <a:schemeClr val="dk2"/>
                </a:solidFill>
                <a:latin typeface="Roboto"/>
                <a:ea typeface="Roboto"/>
                <a:cs typeface="Roboto"/>
                <a:sym typeface="Roboto"/>
              </a:endParaRPr>
            </a:p>
          </p:txBody>
        </p:sp>
        <p:sp>
          <p:nvSpPr>
            <p:cNvPr id="127" name="Google Shape;127;p14"/>
            <p:cNvSpPr/>
            <p:nvPr/>
          </p:nvSpPr>
          <p:spPr>
            <a:xfrm>
              <a:off x="4165140" y="3070640"/>
              <a:ext cx="1712700" cy="703500"/>
            </a:xfrm>
            <a:prstGeom prst="roundRect">
              <a:avLst>
                <a:gd fmla="val 4485" name="adj"/>
              </a:avLst>
            </a:prstGeom>
            <a:gradFill>
              <a:gsLst>
                <a:gs pos="0">
                  <a:srgbClr val="D4E5F5"/>
                </a:gs>
                <a:gs pos="100000">
                  <a:srgbClr val="70A4D5"/>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28" name="Google Shape;128;p14"/>
            <p:cNvSpPr/>
            <p:nvPr/>
          </p:nvSpPr>
          <p:spPr>
            <a:xfrm>
              <a:off x="4976490" y="3005991"/>
              <a:ext cx="90000" cy="67500"/>
            </a:xfrm>
            <a:prstGeom prst="triangle">
              <a:avLst>
                <a:gd fmla="val 50000" name="adj"/>
              </a:avLst>
            </a:prstGeom>
            <a:gradFill>
              <a:gsLst>
                <a:gs pos="0">
                  <a:srgbClr val="D4E5F5"/>
                </a:gs>
                <a:gs pos="100000">
                  <a:srgbClr val="70A4D5"/>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29" name="Google Shape;129;p14"/>
          <p:cNvGrpSpPr/>
          <p:nvPr/>
        </p:nvGrpSpPr>
        <p:grpSpPr>
          <a:xfrm>
            <a:off x="5450595" y="3205427"/>
            <a:ext cx="1583049" cy="1446090"/>
            <a:chOff x="6282830" y="2543425"/>
            <a:chExt cx="1712700" cy="1230715"/>
          </a:xfrm>
        </p:grpSpPr>
        <p:sp>
          <p:nvSpPr>
            <p:cNvPr id="130" name="Google Shape;130;p14"/>
            <p:cNvSpPr/>
            <p:nvPr/>
          </p:nvSpPr>
          <p:spPr>
            <a:xfrm rot="-1789476">
              <a:off x="7058947" y="2572699"/>
              <a:ext cx="160451" cy="160451"/>
            </a:xfrm>
            <a:prstGeom prst="ellipse">
              <a:avLst/>
            </a:prstGeom>
            <a:gradFill>
              <a:gsLst>
                <a:gs pos="0">
                  <a:srgbClr val="D4E5F5"/>
                </a:gs>
                <a:gs pos="100000">
                  <a:srgbClr val="70A4D5"/>
                </a:gs>
              </a:gsLst>
              <a:lin ang="5400012" scaled="0"/>
            </a:gra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14"/>
            <p:cNvSpPr txBox="1"/>
            <p:nvPr/>
          </p:nvSpPr>
          <p:spPr>
            <a:xfrm>
              <a:off x="6782819" y="2737212"/>
              <a:ext cx="696900" cy="276000"/>
            </a:xfrm>
            <a:prstGeom prst="rect">
              <a:avLst/>
            </a:prstGeom>
            <a:gradFill>
              <a:gsLst>
                <a:gs pos="0">
                  <a:srgbClr val="D4E5F5"/>
                </a:gs>
                <a:gs pos="100000">
                  <a:srgbClr val="70A4D5"/>
                </a:gs>
              </a:gsLst>
              <a:lin ang="5400012" scaled="0"/>
            </a:gra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dk2"/>
                  </a:solidFill>
                  <a:latin typeface="Roboto"/>
                  <a:ea typeface="Roboto"/>
                  <a:cs typeface="Roboto"/>
                  <a:sym typeface="Roboto"/>
                </a:rPr>
                <a:t>WEEK 6</a:t>
              </a:r>
              <a:endParaRPr b="1" sz="800">
                <a:solidFill>
                  <a:schemeClr val="dk2"/>
                </a:solidFill>
                <a:latin typeface="Roboto"/>
                <a:ea typeface="Roboto"/>
                <a:cs typeface="Roboto"/>
                <a:sym typeface="Roboto"/>
              </a:endParaRPr>
            </a:p>
          </p:txBody>
        </p:sp>
        <p:sp>
          <p:nvSpPr>
            <p:cNvPr id="132" name="Google Shape;132;p14"/>
            <p:cNvSpPr/>
            <p:nvPr/>
          </p:nvSpPr>
          <p:spPr>
            <a:xfrm>
              <a:off x="6282830" y="3070640"/>
              <a:ext cx="1712700" cy="703500"/>
            </a:xfrm>
            <a:prstGeom prst="roundRect">
              <a:avLst>
                <a:gd fmla="val 4485" name="adj"/>
              </a:avLst>
            </a:prstGeom>
            <a:gradFill>
              <a:gsLst>
                <a:gs pos="0">
                  <a:srgbClr val="D4E5F5"/>
                </a:gs>
                <a:gs pos="100000">
                  <a:srgbClr val="70A4D5"/>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Continuing to work on the protocol </a:t>
              </a:r>
              <a:endParaRPr sz="1100">
                <a:solidFill>
                  <a:schemeClr val="dk2"/>
                </a:solidFill>
              </a:endParaRPr>
            </a:p>
          </p:txBody>
        </p:sp>
        <p:sp>
          <p:nvSpPr>
            <p:cNvPr id="133" name="Google Shape;133;p14"/>
            <p:cNvSpPr/>
            <p:nvPr/>
          </p:nvSpPr>
          <p:spPr>
            <a:xfrm>
              <a:off x="7094180" y="3005991"/>
              <a:ext cx="90000" cy="67500"/>
            </a:xfrm>
            <a:prstGeom prst="triangle">
              <a:avLst>
                <a:gd fmla="val 50000" name="adj"/>
              </a:avLst>
            </a:prstGeom>
            <a:gradFill>
              <a:gsLst>
                <a:gs pos="0">
                  <a:srgbClr val="D4E5F5"/>
                </a:gs>
                <a:gs pos="100000">
                  <a:srgbClr val="70A4D5"/>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34" name="Google Shape;134;p14"/>
          <p:cNvGrpSpPr/>
          <p:nvPr/>
        </p:nvGrpSpPr>
        <p:grpSpPr>
          <a:xfrm>
            <a:off x="7500950" y="3205505"/>
            <a:ext cx="1583049" cy="1399920"/>
            <a:chOff x="6282836" y="2543425"/>
            <a:chExt cx="1712700" cy="1399920"/>
          </a:xfrm>
        </p:grpSpPr>
        <p:sp>
          <p:nvSpPr>
            <p:cNvPr id="135" name="Google Shape;135;p14"/>
            <p:cNvSpPr/>
            <p:nvPr/>
          </p:nvSpPr>
          <p:spPr>
            <a:xfrm rot="-1789476">
              <a:off x="7058947" y="2572699"/>
              <a:ext cx="160451" cy="160451"/>
            </a:xfrm>
            <a:prstGeom prst="ellipse">
              <a:avLst/>
            </a:prstGeom>
            <a:gradFill>
              <a:gsLst>
                <a:gs pos="0">
                  <a:srgbClr val="D4E5F5"/>
                </a:gs>
                <a:gs pos="100000">
                  <a:srgbClr val="70A4D5"/>
                </a:gs>
              </a:gsLst>
              <a:lin ang="5400012" scaled="0"/>
            </a:gra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4"/>
            <p:cNvSpPr txBox="1"/>
            <p:nvPr/>
          </p:nvSpPr>
          <p:spPr>
            <a:xfrm>
              <a:off x="6782819" y="2737212"/>
              <a:ext cx="696900" cy="276000"/>
            </a:xfrm>
            <a:prstGeom prst="rect">
              <a:avLst/>
            </a:prstGeom>
            <a:gradFill>
              <a:gsLst>
                <a:gs pos="0">
                  <a:srgbClr val="D4E5F5"/>
                </a:gs>
                <a:gs pos="100000">
                  <a:srgbClr val="70A4D5"/>
                </a:gs>
              </a:gsLst>
              <a:lin ang="5400012" scaled="0"/>
            </a:gra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WEEK 8</a:t>
              </a:r>
              <a:endParaRPr b="1" sz="800">
                <a:solidFill>
                  <a:srgbClr val="5E5E5E"/>
                </a:solidFill>
                <a:latin typeface="Roboto"/>
                <a:ea typeface="Roboto"/>
                <a:cs typeface="Roboto"/>
                <a:sym typeface="Roboto"/>
              </a:endParaRPr>
            </a:p>
          </p:txBody>
        </p:sp>
        <p:sp>
          <p:nvSpPr>
            <p:cNvPr id="137" name="Google Shape;137;p14"/>
            <p:cNvSpPr/>
            <p:nvPr/>
          </p:nvSpPr>
          <p:spPr>
            <a:xfrm>
              <a:off x="6282836" y="3081446"/>
              <a:ext cx="1712700" cy="861900"/>
            </a:xfrm>
            <a:prstGeom prst="roundRect">
              <a:avLst>
                <a:gd fmla="val 4485" name="adj"/>
              </a:avLst>
            </a:prstGeom>
            <a:gradFill>
              <a:gsLst>
                <a:gs pos="0">
                  <a:srgbClr val="D4E5F5"/>
                </a:gs>
                <a:gs pos="100000">
                  <a:srgbClr val="70A4D5"/>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rPr lang="en" sz="1100">
                  <a:solidFill>
                    <a:schemeClr val="dk2"/>
                  </a:solidFill>
                </a:rPr>
                <a:t>Improving accuracy, worked on presentation, and research journal</a:t>
              </a:r>
              <a:endParaRPr sz="1100">
                <a:solidFill>
                  <a:schemeClr val="dk2"/>
                </a:solidFill>
              </a:endParaRPr>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p:txBody>
        </p:sp>
        <p:sp>
          <p:nvSpPr>
            <p:cNvPr id="138" name="Google Shape;138;p14"/>
            <p:cNvSpPr/>
            <p:nvPr/>
          </p:nvSpPr>
          <p:spPr>
            <a:xfrm>
              <a:off x="7094180" y="3005991"/>
              <a:ext cx="90000" cy="67500"/>
            </a:xfrm>
            <a:prstGeom prst="triangle">
              <a:avLst>
                <a:gd fmla="val 50000" name="adj"/>
              </a:avLst>
            </a:prstGeom>
            <a:gradFill>
              <a:gsLst>
                <a:gs pos="0">
                  <a:srgbClr val="D4E5F5"/>
                </a:gs>
                <a:gs pos="100000">
                  <a:srgbClr val="70A4D5"/>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39" name="Google Shape;139;p14"/>
          <p:cNvGrpSpPr/>
          <p:nvPr/>
        </p:nvGrpSpPr>
        <p:grpSpPr>
          <a:xfrm>
            <a:off x="6580025" y="1694150"/>
            <a:ext cx="1583049" cy="1397582"/>
            <a:chOff x="5213881" y="1070741"/>
            <a:chExt cx="1712700" cy="1397582"/>
          </a:xfrm>
        </p:grpSpPr>
        <p:sp>
          <p:nvSpPr>
            <p:cNvPr id="140" name="Google Shape;140;p14"/>
            <p:cNvSpPr/>
            <p:nvPr/>
          </p:nvSpPr>
          <p:spPr>
            <a:xfrm rot="-1789476">
              <a:off x="5977648" y="2278597"/>
              <a:ext cx="160451" cy="160451"/>
            </a:xfrm>
            <a:prstGeom prst="ellipse">
              <a:avLst/>
            </a:prstGeom>
            <a:gradFill>
              <a:gsLst>
                <a:gs pos="0">
                  <a:srgbClr val="DFE9FB"/>
                </a:gs>
                <a:gs pos="100000">
                  <a:srgbClr val="6E9BE7"/>
                </a:gs>
              </a:gsLst>
              <a:path path="circle">
                <a:fillToRect b="50%" l="50%" r="50%" t="50%"/>
              </a:path>
              <a:tileRect/>
            </a:gra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14"/>
            <p:cNvSpPr txBox="1"/>
            <p:nvPr/>
          </p:nvSpPr>
          <p:spPr>
            <a:xfrm>
              <a:off x="5721781" y="1986924"/>
              <a:ext cx="696900" cy="276000"/>
            </a:xfrm>
            <a:prstGeom prst="rect">
              <a:avLst/>
            </a:prstGeom>
            <a:gradFill>
              <a:gsLst>
                <a:gs pos="0">
                  <a:srgbClr val="DFE9FB"/>
                </a:gs>
                <a:gs pos="100000">
                  <a:srgbClr val="6E9BE7"/>
                </a:gs>
              </a:gsLst>
              <a:path path="circle">
                <a:fillToRect b="50%" l="50%" r="50%" t="50%"/>
              </a:path>
              <a:tileRect/>
            </a:gra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dk2"/>
                  </a:solidFill>
                  <a:latin typeface="Roboto"/>
                  <a:ea typeface="Roboto"/>
                  <a:cs typeface="Roboto"/>
                  <a:sym typeface="Roboto"/>
                </a:rPr>
                <a:t>WEEK 7</a:t>
              </a:r>
              <a:endParaRPr b="1" sz="800">
                <a:solidFill>
                  <a:schemeClr val="dk2"/>
                </a:solidFill>
                <a:latin typeface="Roboto"/>
                <a:ea typeface="Roboto"/>
                <a:cs typeface="Roboto"/>
                <a:sym typeface="Roboto"/>
              </a:endParaRPr>
            </a:p>
          </p:txBody>
        </p:sp>
        <p:sp>
          <p:nvSpPr>
            <p:cNvPr id="142" name="Google Shape;142;p14"/>
            <p:cNvSpPr/>
            <p:nvPr/>
          </p:nvSpPr>
          <p:spPr>
            <a:xfrm>
              <a:off x="5213881" y="1070741"/>
              <a:ext cx="1712700" cy="861900"/>
            </a:xfrm>
            <a:prstGeom prst="roundRect">
              <a:avLst>
                <a:gd fmla="val 4485" name="adj"/>
              </a:avLst>
            </a:prstGeom>
            <a:gradFill>
              <a:gsLst>
                <a:gs pos="0">
                  <a:srgbClr val="DFE9FB"/>
                </a:gs>
                <a:gs pos="100000">
                  <a:srgbClr val="6E9BE7"/>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F</a:t>
              </a:r>
              <a:r>
                <a:rPr lang="en" sz="1100">
                  <a:solidFill>
                    <a:schemeClr val="dk2"/>
                  </a:solidFill>
                </a:rPr>
                <a:t>inishing up protocol, and started training with the MNIST Database</a:t>
              </a:r>
              <a:endParaRPr sz="1100">
                <a:solidFill>
                  <a:schemeClr val="dk2"/>
                </a:solidFill>
              </a:endParaRPr>
            </a:p>
          </p:txBody>
        </p:sp>
        <p:sp>
          <p:nvSpPr>
            <p:cNvPr id="143" name="Google Shape;143;p14"/>
            <p:cNvSpPr/>
            <p:nvPr/>
          </p:nvSpPr>
          <p:spPr>
            <a:xfrm rot="10800000">
              <a:off x="6012570" y="1920663"/>
              <a:ext cx="90000" cy="67500"/>
            </a:xfrm>
            <a:prstGeom prst="triangle">
              <a:avLst>
                <a:gd fmla="val 50000" name="adj"/>
              </a:avLst>
            </a:prstGeom>
            <a:gradFill>
              <a:gsLst>
                <a:gs pos="0">
                  <a:srgbClr val="DFE9FB"/>
                </a:gs>
                <a:gs pos="100000">
                  <a:srgbClr val="6E9BE7"/>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44" name="Google Shape;144;p14"/>
          <p:cNvSpPr/>
          <p:nvPr/>
        </p:nvSpPr>
        <p:spPr>
          <a:xfrm rot="-1789476">
            <a:off x="2118563" y="3234781"/>
            <a:ext cx="160451" cy="160451"/>
          </a:xfrm>
          <a:prstGeom prst="ellipse">
            <a:avLst/>
          </a:prstGeom>
          <a:gradFill>
            <a:gsLst>
              <a:gs pos="0">
                <a:srgbClr val="DFE9FB"/>
              </a:gs>
              <a:gs pos="100000">
                <a:srgbClr val="6E9BE7"/>
              </a:gs>
            </a:gsLst>
            <a:path path="circle">
              <a:fillToRect b="50%" l="50%" r="50%" t="50%"/>
            </a:path>
            <a:tileRect/>
          </a:gra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14"/>
          <p:cNvSpPr/>
          <p:nvPr/>
        </p:nvSpPr>
        <p:spPr>
          <a:xfrm rot="-1789476">
            <a:off x="1051963" y="2915606"/>
            <a:ext cx="160451" cy="160451"/>
          </a:xfrm>
          <a:prstGeom prst="ellipse">
            <a:avLst/>
          </a:prstGeom>
          <a:gradFill>
            <a:gsLst>
              <a:gs pos="0">
                <a:srgbClr val="DFE9FB"/>
              </a:gs>
              <a:gs pos="100000">
                <a:srgbClr val="6E9BE7"/>
              </a:gs>
            </a:gsLst>
            <a:path path="circle">
              <a:fillToRect b="50%" l="50%" r="50%" t="50%"/>
            </a:path>
            <a:tileRect/>
          </a:gra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4"/>
          <p:cNvSpPr txBox="1"/>
          <p:nvPr/>
        </p:nvSpPr>
        <p:spPr>
          <a:xfrm>
            <a:off x="3428913" y="3833775"/>
            <a:ext cx="1583100" cy="8034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100">
                <a:solidFill>
                  <a:schemeClr val="dk2"/>
                </a:solidFill>
                <a:latin typeface="Roboto"/>
                <a:ea typeface="Roboto"/>
                <a:cs typeface="Roboto"/>
                <a:sym typeface="Roboto"/>
              </a:rPr>
              <a:t>Decided to change project direction into a more practical approach</a:t>
            </a:r>
            <a:endParaRPr sz="1100">
              <a:solidFill>
                <a:schemeClr val="dk2"/>
              </a:solidFill>
              <a:latin typeface="Roboto"/>
              <a:ea typeface="Roboto"/>
              <a:cs typeface="Roboto"/>
              <a:sym typeface="Roboto"/>
            </a:endParaRPr>
          </a:p>
        </p:txBody>
      </p:sp>
      <p:sp>
        <p:nvSpPr>
          <p:cNvPr id="147" name="Google Shape;147;p14"/>
          <p:cNvSpPr txBox="1"/>
          <p:nvPr/>
        </p:nvSpPr>
        <p:spPr>
          <a:xfrm>
            <a:off x="2370125" y="1742588"/>
            <a:ext cx="1636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rPr>
              <a:t>Look into possible implementations of Privacy-Preserving Data Deletion</a:t>
            </a:r>
            <a:endParaRPr/>
          </a:p>
        </p:txBody>
      </p:sp>
      <p:sp>
        <p:nvSpPr>
          <p:cNvPr id="148" name="Google Shape;148;p14"/>
          <p:cNvSpPr txBox="1"/>
          <p:nvPr/>
        </p:nvSpPr>
        <p:spPr>
          <a:xfrm>
            <a:off x="1316150" y="3789713"/>
            <a:ext cx="17127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rPr>
              <a:t>Became familiar with cryptography primitives and Multi-Party Computation (MPC)</a:t>
            </a:r>
            <a:endParaRPr sz="1100">
              <a:solidFill>
                <a:schemeClr val="dk2"/>
              </a:solidFill>
            </a:endParaRPr>
          </a:p>
        </p:txBody>
      </p:sp>
      <p:pic>
        <p:nvPicPr>
          <p:cNvPr id="149" name="Google Shape;149;p14"/>
          <p:cNvPicPr preferRelativeResize="0"/>
          <p:nvPr/>
        </p:nvPicPr>
        <p:blipFill rotWithShape="1">
          <a:blip r:embed="rId3">
            <a:alphaModFix/>
          </a:blip>
          <a:srcRect b="0" l="0" r="0" t="0"/>
          <a:stretch/>
        </p:blipFill>
        <p:spPr>
          <a:xfrm>
            <a:off x="8163075" y="79825"/>
            <a:ext cx="980925" cy="557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353150" y="1256600"/>
            <a:ext cx="4060500" cy="3570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1"/>
                </a:solidFill>
              </a:rPr>
              <a:t>The Problem:</a:t>
            </a:r>
            <a:endParaRPr sz="2200">
              <a:solidFill>
                <a:schemeClr val="accent1"/>
              </a:solidFill>
            </a:endParaRPr>
          </a:p>
          <a:p>
            <a:pPr indent="0" lvl="0" marL="0" rtl="0" algn="l">
              <a:spcBef>
                <a:spcPts val="0"/>
              </a:spcBef>
              <a:spcAft>
                <a:spcPts val="0"/>
              </a:spcAft>
              <a:buNone/>
            </a:pPr>
            <a:r>
              <a:t/>
            </a:r>
            <a:endParaRPr sz="2200">
              <a:solidFill>
                <a:schemeClr val="accent1"/>
              </a:solidFill>
            </a:endParaRPr>
          </a:p>
          <a:p>
            <a:pPr indent="0" lvl="0" marL="0" rtl="0" algn="l">
              <a:spcBef>
                <a:spcPts val="0"/>
              </a:spcBef>
              <a:spcAft>
                <a:spcPts val="0"/>
              </a:spcAft>
              <a:buNone/>
            </a:pPr>
            <a:r>
              <a:rPr lang="en" sz="2200">
                <a:solidFill>
                  <a:schemeClr val="accent1"/>
                </a:solidFill>
              </a:rPr>
              <a:t>Training Machine Learning (ML) models requires an immense amount of data collection which results in data privacy concerns for data owners that do not want to share sensitive information with other parties.</a:t>
            </a:r>
            <a:endParaRPr sz="4500">
              <a:solidFill>
                <a:schemeClr val="accent1"/>
              </a:solidFill>
            </a:endParaRPr>
          </a:p>
        </p:txBody>
      </p:sp>
      <p:sp>
        <p:nvSpPr>
          <p:cNvPr id="155" name="Google Shape;155;p15"/>
          <p:cNvSpPr txBox="1"/>
          <p:nvPr>
            <p:ph idx="2" type="body"/>
          </p:nvPr>
        </p:nvSpPr>
        <p:spPr>
          <a:xfrm>
            <a:off x="4891825" y="1256600"/>
            <a:ext cx="4060500" cy="3331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200"/>
              <a:t>The Solution:</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rPr lang="en" sz="2200"/>
              <a:t>Privacy Preserving ML provides a solution to this security issue, by enabling companies to perform the same ML algorithm without knowing the underlying content of other parties’ data.</a:t>
            </a:r>
            <a:endParaRPr sz="2100"/>
          </a:p>
        </p:txBody>
      </p:sp>
      <p:sp>
        <p:nvSpPr>
          <p:cNvPr id="156" name="Google Shape;156;p15"/>
          <p:cNvSpPr txBox="1"/>
          <p:nvPr/>
        </p:nvSpPr>
        <p:spPr>
          <a:xfrm>
            <a:off x="353150" y="214300"/>
            <a:ext cx="31854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Roboto"/>
                <a:ea typeface="Roboto"/>
                <a:cs typeface="Roboto"/>
                <a:sym typeface="Roboto"/>
              </a:rPr>
              <a:t>Privacy-Preserving Machine Learning</a:t>
            </a:r>
            <a:endParaRPr b="1" sz="2900">
              <a:latin typeface="Roboto"/>
              <a:ea typeface="Roboto"/>
              <a:cs typeface="Roboto"/>
              <a:sym typeface="Roboto"/>
            </a:endParaRPr>
          </a:p>
        </p:txBody>
      </p:sp>
      <p:pic>
        <p:nvPicPr>
          <p:cNvPr id="157" name="Google Shape;157;p15"/>
          <p:cNvPicPr preferRelativeResize="0"/>
          <p:nvPr/>
        </p:nvPicPr>
        <p:blipFill rotWithShape="1">
          <a:blip r:embed="rId3">
            <a:alphaModFix/>
          </a:blip>
          <a:srcRect b="0" l="0" r="0" t="0"/>
          <a:stretch/>
        </p:blipFill>
        <p:spPr>
          <a:xfrm>
            <a:off x="8117450" y="79825"/>
            <a:ext cx="980925" cy="5571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227600" y="273600"/>
            <a:ext cx="8520600" cy="84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Two-Server Model and MPC</a:t>
            </a:r>
            <a:endParaRPr/>
          </a:p>
        </p:txBody>
      </p:sp>
      <p:sp>
        <p:nvSpPr>
          <p:cNvPr id="163" name="Google Shape;163;p16"/>
          <p:cNvSpPr txBox="1"/>
          <p:nvPr>
            <p:ph idx="1" type="body"/>
          </p:nvPr>
        </p:nvSpPr>
        <p:spPr>
          <a:xfrm>
            <a:off x="5445475" y="842550"/>
            <a:ext cx="3409500" cy="345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2 servers jointly train models, with secret-shared  data</a:t>
            </a:r>
            <a:endParaRPr/>
          </a:p>
          <a:p>
            <a:pPr indent="-342900" lvl="0" marL="457200" rtl="0" algn="l">
              <a:spcBef>
                <a:spcPts val="0"/>
              </a:spcBef>
              <a:spcAft>
                <a:spcPts val="0"/>
              </a:spcAft>
              <a:buSzPts val="1800"/>
              <a:buChar char="●"/>
            </a:pPr>
            <a:r>
              <a:rPr lang="en"/>
              <a:t>MPC- Multiparty Computation</a:t>
            </a:r>
            <a:endParaRPr/>
          </a:p>
          <a:p>
            <a:pPr indent="-342900" lvl="0" marL="457200" rtl="0" algn="l">
              <a:spcBef>
                <a:spcPts val="0"/>
              </a:spcBef>
              <a:spcAft>
                <a:spcPts val="0"/>
              </a:spcAft>
              <a:buSzPts val="1800"/>
              <a:buChar char="●"/>
            </a:pPr>
            <a:r>
              <a:rPr lang="en"/>
              <a:t>Users can go offline after sharing the data, and do not need to interact with the servers during the training</a:t>
            </a:r>
            <a:endParaRPr/>
          </a:p>
        </p:txBody>
      </p:sp>
      <p:pic>
        <p:nvPicPr>
          <p:cNvPr id="164" name="Google Shape;164;p16"/>
          <p:cNvPicPr preferRelativeResize="0"/>
          <p:nvPr/>
        </p:nvPicPr>
        <p:blipFill>
          <a:blip r:embed="rId3">
            <a:alphaModFix/>
          </a:blip>
          <a:stretch>
            <a:fillRect/>
          </a:stretch>
        </p:blipFill>
        <p:spPr>
          <a:xfrm>
            <a:off x="87625" y="1027175"/>
            <a:ext cx="5357850" cy="2917500"/>
          </a:xfrm>
          <a:prstGeom prst="rect">
            <a:avLst/>
          </a:prstGeom>
          <a:noFill/>
          <a:ln>
            <a:noFill/>
          </a:ln>
        </p:spPr>
      </p:pic>
      <p:pic>
        <p:nvPicPr>
          <p:cNvPr id="165" name="Google Shape;165;p16"/>
          <p:cNvPicPr preferRelativeResize="0"/>
          <p:nvPr/>
        </p:nvPicPr>
        <p:blipFill>
          <a:blip r:embed="rId4">
            <a:alphaModFix/>
          </a:blip>
          <a:stretch>
            <a:fillRect/>
          </a:stretch>
        </p:blipFill>
        <p:spPr>
          <a:xfrm>
            <a:off x="3619425" y="1448400"/>
            <a:ext cx="464200" cy="532675"/>
          </a:xfrm>
          <a:prstGeom prst="rect">
            <a:avLst/>
          </a:prstGeom>
          <a:noFill/>
          <a:ln>
            <a:noFill/>
          </a:ln>
        </p:spPr>
      </p:pic>
      <p:pic>
        <p:nvPicPr>
          <p:cNvPr id="166" name="Google Shape;166;p16"/>
          <p:cNvPicPr preferRelativeResize="0"/>
          <p:nvPr/>
        </p:nvPicPr>
        <p:blipFill>
          <a:blip r:embed="rId4">
            <a:alphaModFix/>
          </a:blip>
          <a:stretch>
            <a:fillRect/>
          </a:stretch>
        </p:blipFill>
        <p:spPr>
          <a:xfrm>
            <a:off x="2996300" y="1448400"/>
            <a:ext cx="464200" cy="532675"/>
          </a:xfrm>
          <a:prstGeom prst="rect">
            <a:avLst/>
          </a:prstGeom>
          <a:noFill/>
          <a:ln>
            <a:noFill/>
          </a:ln>
        </p:spPr>
      </p:pic>
      <p:pic>
        <p:nvPicPr>
          <p:cNvPr id="167" name="Google Shape;167;p16"/>
          <p:cNvPicPr preferRelativeResize="0"/>
          <p:nvPr/>
        </p:nvPicPr>
        <p:blipFill rotWithShape="1">
          <a:blip r:embed="rId5">
            <a:alphaModFix/>
          </a:blip>
          <a:srcRect b="0" l="0" r="0" t="0"/>
          <a:stretch/>
        </p:blipFill>
        <p:spPr>
          <a:xfrm>
            <a:off x="7945975" y="114025"/>
            <a:ext cx="1129600" cy="6416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273150" y="168225"/>
            <a:ext cx="4077000" cy="661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 sz="3100"/>
              <a:t>Linear Regression</a:t>
            </a:r>
            <a:endParaRPr sz="3100"/>
          </a:p>
        </p:txBody>
      </p:sp>
      <p:sp>
        <p:nvSpPr>
          <p:cNvPr id="173" name="Google Shape;173;p17"/>
          <p:cNvSpPr txBox="1"/>
          <p:nvPr>
            <p:ph idx="1" type="body"/>
          </p:nvPr>
        </p:nvSpPr>
        <p:spPr>
          <a:xfrm>
            <a:off x="311725" y="930350"/>
            <a:ext cx="3695700" cy="794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t>Linear regression attempts to model the relationship between two variables by fitting a linear equation to observed data.</a:t>
            </a:r>
            <a:endParaRPr sz="1200"/>
          </a:p>
        </p:txBody>
      </p:sp>
      <p:pic>
        <p:nvPicPr>
          <p:cNvPr id="174" name="Google Shape;174;p17"/>
          <p:cNvPicPr preferRelativeResize="0"/>
          <p:nvPr/>
        </p:nvPicPr>
        <p:blipFill>
          <a:blip r:embed="rId3">
            <a:alphaModFix/>
          </a:blip>
          <a:stretch>
            <a:fillRect/>
          </a:stretch>
        </p:blipFill>
        <p:spPr>
          <a:xfrm>
            <a:off x="461263" y="4234500"/>
            <a:ext cx="2486025" cy="480675"/>
          </a:xfrm>
          <a:prstGeom prst="rect">
            <a:avLst/>
          </a:prstGeom>
          <a:noFill/>
          <a:ln>
            <a:noFill/>
          </a:ln>
        </p:spPr>
      </p:pic>
      <p:sp>
        <p:nvSpPr>
          <p:cNvPr id="175" name="Google Shape;175;p17"/>
          <p:cNvSpPr txBox="1"/>
          <p:nvPr/>
        </p:nvSpPr>
        <p:spPr>
          <a:xfrm>
            <a:off x="311725" y="3787263"/>
            <a:ext cx="2352000" cy="384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300">
                <a:solidFill>
                  <a:schemeClr val="dk2"/>
                </a:solidFill>
                <a:latin typeface="Roboto"/>
                <a:ea typeface="Roboto"/>
                <a:cs typeface="Roboto"/>
                <a:sym typeface="Roboto"/>
              </a:rPr>
              <a:t>Output: Model </a:t>
            </a:r>
            <a:r>
              <a:rPr b="1" lang="en" sz="1300">
                <a:solidFill>
                  <a:schemeClr val="dk2"/>
                </a:solidFill>
                <a:latin typeface="Roboto"/>
                <a:ea typeface="Roboto"/>
                <a:cs typeface="Roboto"/>
                <a:sym typeface="Roboto"/>
              </a:rPr>
              <a:t>w</a:t>
            </a:r>
            <a:endParaRPr b="1" sz="1300">
              <a:latin typeface="Roboto"/>
              <a:ea typeface="Roboto"/>
              <a:cs typeface="Roboto"/>
              <a:sym typeface="Roboto"/>
            </a:endParaRPr>
          </a:p>
        </p:txBody>
      </p:sp>
      <p:pic>
        <p:nvPicPr>
          <p:cNvPr id="176" name="Google Shape;176;p17"/>
          <p:cNvPicPr preferRelativeResize="0"/>
          <p:nvPr/>
        </p:nvPicPr>
        <p:blipFill rotWithShape="1">
          <a:blip r:embed="rId4">
            <a:alphaModFix/>
          </a:blip>
          <a:srcRect b="0" l="0" r="0" t="0"/>
          <a:stretch/>
        </p:blipFill>
        <p:spPr>
          <a:xfrm>
            <a:off x="7945975" y="114025"/>
            <a:ext cx="1129600" cy="641623"/>
          </a:xfrm>
          <a:prstGeom prst="rect">
            <a:avLst/>
          </a:prstGeom>
          <a:noFill/>
          <a:ln>
            <a:noFill/>
          </a:ln>
        </p:spPr>
      </p:pic>
      <p:sp>
        <p:nvSpPr>
          <p:cNvPr id="177" name="Google Shape;177;p17"/>
          <p:cNvSpPr txBox="1"/>
          <p:nvPr>
            <p:ph idx="2" type="body"/>
          </p:nvPr>
        </p:nvSpPr>
        <p:spPr>
          <a:xfrm>
            <a:off x="4623575" y="1229975"/>
            <a:ext cx="39999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900">
                <a:solidFill>
                  <a:srgbClr val="000000"/>
                </a:solidFill>
              </a:rPr>
              <a:t>Stochastic Gradient Descent (SGD):</a:t>
            </a:r>
            <a:endParaRPr sz="1900">
              <a:solidFill>
                <a:srgbClr val="000000"/>
              </a:solidFill>
            </a:endParaRPr>
          </a:p>
          <a:p>
            <a:pPr indent="0" lvl="0" marL="0" rtl="0" algn="l">
              <a:lnSpc>
                <a:spcPct val="115000"/>
              </a:lnSpc>
              <a:spcBef>
                <a:spcPts val="0"/>
              </a:spcBef>
              <a:spcAft>
                <a:spcPts val="0"/>
              </a:spcAft>
              <a:buNone/>
            </a:pPr>
            <a:r>
              <a:t/>
            </a:r>
            <a:endParaRPr sz="1900">
              <a:solidFill>
                <a:schemeClr val="dk1"/>
              </a:solidFill>
            </a:endParaRPr>
          </a:p>
          <a:p>
            <a:pPr indent="0" lvl="0" marL="0" rtl="0" algn="l">
              <a:lnSpc>
                <a:spcPct val="115000"/>
              </a:lnSpc>
              <a:spcBef>
                <a:spcPts val="0"/>
              </a:spcBef>
              <a:spcAft>
                <a:spcPts val="0"/>
              </a:spcAft>
              <a:buNone/>
            </a:pPr>
            <a:r>
              <a:rPr lang="en" sz="1700"/>
              <a:t>1.Initialize </a:t>
            </a:r>
            <a:r>
              <a:rPr b="1" lang="en" sz="1700"/>
              <a:t>w</a:t>
            </a:r>
            <a:r>
              <a:rPr lang="en" sz="1700"/>
              <a:t> randomly</a:t>
            </a:r>
            <a:endParaRPr sz="1700"/>
          </a:p>
          <a:p>
            <a:pPr indent="0" lvl="0" marL="0" rtl="0" algn="l">
              <a:lnSpc>
                <a:spcPct val="115000"/>
              </a:lnSpc>
              <a:spcBef>
                <a:spcPts val="0"/>
              </a:spcBef>
              <a:spcAft>
                <a:spcPts val="0"/>
              </a:spcAft>
              <a:buNone/>
            </a:pPr>
            <a:r>
              <a:rPr lang="en" sz="1700"/>
              <a:t>2.Select a random sample (x, y)</a:t>
            </a:r>
            <a:endParaRPr sz="1700"/>
          </a:p>
          <a:p>
            <a:pPr indent="0" lvl="0" marL="0" rtl="0" algn="l">
              <a:lnSpc>
                <a:spcPct val="115000"/>
              </a:lnSpc>
              <a:spcBef>
                <a:spcPts val="0"/>
              </a:spcBef>
              <a:spcAft>
                <a:spcPts val="0"/>
              </a:spcAft>
              <a:buNone/>
            </a:pPr>
            <a:r>
              <a:rPr lang="en" sz="1700"/>
              <a:t>3.Update</a:t>
            </a:r>
            <a:endParaRPr sz="1700"/>
          </a:p>
          <a:p>
            <a:pPr indent="0" lvl="0" marL="0" rtl="0" algn="l">
              <a:lnSpc>
                <a:spcPct val="115000"/>
              </a:lnSpc>
              <a:spcBef>
                <a:spcPts val="0"/>
              </a:spcBef>
              <a:spcAft>
                <a:spcPts val="0"/>
              </a:spcAft>
              <a:buClr>
                <a:srgbClr val="000000"/>
              </a:buClr>
              <a:buSzPts val="990"/>
              <a:buFont typeface="Arial"/>
              <a:buNone/>
            </a:pPr>
            <a:r>
              <a:t/>
            </a:r>
            <a:endParaRPr sz="1900">
              <a:solidFill>
                <a:schemeClr val="dk1"/>
              </a:solidFill>
            </a:endParaRPr>
          </a:p>
        </p:txBody>
      </p:sp>
      <p:pic>
        <p:nvPicPr>
          <p:cNvPr id="178" name="Google Shape;178;p17"/>
          <p:cNvPicPr preferRelativeResize="0"/>
          <p:nvPr/>
        </p:nvPicPr>
        <p:blipFill>
          <a:blip r:embed="rId5">
            <a:alphaModFix/>
          </a:blip>
          <a:stretch>
            <a:fillRect/>
          </a:stretch>
        </p:blipFill>
        <p:spPr>
          <a:xfrm>
            <a:off x="5618125" y="2508939"/>
            <a:ext cx="2748525" cy="337550"/>
          </a:xfrm>
          <a:prstGeom prst="rect">
            <a:avLst/>
          </a:prstGeom>
          <a:noFill/>
          <a:ln>
            <a:noFill/>
          </a:ln>
        </p:spPr>
      </p:pic>
      <p:sp>
        <p:nvSpPr>
          <p:cNvPr id="179" name="Google Shape;179;p17"/>
          <p:cNvSpPr txBox="1"/>
          <p:nvPr/>
        </p:nvSpPr>
        <p:spPr>
          <a:xfrm>
            <a:off x="311700" y="3480300"/>
            <a:ext cx="3999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Input: Data Value Pairs - (</a:t>
            </a:r>
            <a:r>
              <a:rPr b="1" lang="en" sz="1300">
                <a:solidFill>
                  <a:schemeClr val="dk2"/>
                </a:solidFill>
                <a:latin typeface="Roboto"/>
                <a:ea typeface="Roboto"/>
                <a:cs typeface="Roboto"/>
                <a:sym typeface="Roboto"/>
              </a:rPr>
              <a:t>x</a:t>
            </a:r>
            <a:r>
              <a:rPr lang="en" sz="1300">
                <a:solidFill>
                  <a:schemeClr val="dk2"/>
                </a:solidFill>
                <a:latin typeface="Roboto"/>
                <a:ea typeface="Roboto"/>
                <a:cs typeface="Roboto"/>
                <a:sym typeface="Roboto"/>
              </a:rPr>
              <a:t>, y) </a:t>
            </a:r>
            <a:endParaRPr sz="1300">
              <a:latin typeface="Roboto"/>
              <a:ea typeface="Roboto"/>
              <a:cs typeface="Roboto"/>
              <a:sym typeface="Roboto"/>
            </a:endParaRPr>
          </a:p>
        </p:txBody>
      </p:sp>
      <p:pic>
        <p:nvPicPr>
          <p:cNvPr id="180" name="Google Shape;180;p17"/>
          <p:cNvPicPr preferRelativeResize="0"/>
          <p:nvPr/>
        </p:nvPicPr>
        <p:blipFill rotWithShape="1">
          <a:blip r:embed="rId6">
            <a:alphaModFix/>
          </a:blip>
          <a:srcRect b="18687" l="19381" r="26190" t="9130"/>
          <a:stretch/>
        </p:blipFill>
        <p:spPr>
          <a:xfrm>
            <a:off x="661329" y="1752537"/>
            <a:ext cx="2085908" cy="1559438"/>
          </a:xfrm>
          <a:prstGeom prst="rect">
            <a:avLst/>
          </a:prstGeom>
          <a:noFill/>
          <a:ln>
            <a:noFill/>
          </a:ln>
        </p:spPr>
      </p:pic>
      <p:sp>
        <p:nvSpPr>
          <p:cNvPr id="181" name="Google Shape;181;p17"/>
          <p:cNvSpPr txBox="1"/>
          <p:nvPr/>
        </p:nvSpPr>
        <p:spPr>
          <a:xfrm>
            <a:off x="573875" y="1608625"/>
            <a:ext cx="1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a:t>
            </a:r>
            <a:endParaRPr>
              <a:latin typeface="Roboto"/>
              <a:ea typeface="Roboto"/>
              <a:cs typeface="Roboto"/>
              <a:sym typeface="Roboto"/>
            </a:endParaRPr>
          </a:p>
        </p:txBody>
      </p:sp>
      <p:pic>
        <p:nvPicPr>
          <p:cNvPr id="182" name="Google Shape;182;p17"/>
          <p:cNvPicPr preferRelativeResize="0"/>
          <p:nvPr/>
        </p:nvPicPr>
        <p:blipFill>
          <a:blip r:embed="rId7">
            <a:alphaModFix/>
          </a:blip>
          <a:stretch>
            <a:fillRect/>
          </a:stretch>
        </p:blipFill>
        <p:spPr>
          <a:xfrm>
            <a:off x="5127174" y="2846500"/>
            <a:ext cx="2578950" cy="1922200"/>
          </a:xfrm>
          <a:prstGeom prst="rect">
            <a:avLst/>
          </a:prstGeom>
          <a:noFill/>
          <a:ln>
            <a:noFill/>
          </a:ln>
        </p:spPr>
      </p:pic>
      <p:sp>
        <p:nvSpPr>
          <p:cNvPr id="183" name="Google Shape;183;p17"/>
          <p:cNvSpPr txBox="1"/>
          <p:nvPr/>
        </p:nvSpPr>
        <p:spPr>
          <a:xfrm>
            <a:off x="7496675" y="4314972"/>
            <a:ext cx="3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a:t>
            </a:r>
            <a:endParaRPr>
              <a:latin typeface="Roboto"/>
              <a:ea typeface="Roboto"/>
              <a:cs typeface="Roboto"/>
              <a:sym typeface="Roboto"/>
            </a:endParaRPr>
          </a:p>
        </p:txBody>
      </p:sp>
      <p:sp>
        <p:nvSpPr>
          <p:cNvPr id="184" name="Google Shape;184;p17"/>
          <p:cNvSpPr txBox="1"/>
          <p:nvPr/>
        </p:nvSpPr>
        <p:spPr>
          <a:xfrm>
            <a:off x="2584925" y="3127825"/>
            <a:ext cx="22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x</a:t>
            </a:r>
            <a:endParaRPr>
              <a:latin typeface="Roboto"/>
              <a:ea typeface="Roboto"/>
              <a:cs typeface="Roboto"/>
              <a:sym typeface="Roboto"/>
            </a:endParaRPr>
          </a:p>
        </p:txBody>
      </p:sp>
      <p:sp>
        <p:nvSpPr>
          <p:cNvPr id="185" name="Google Shape;185;p17"/>
          <p:cNvSpPr txBox="1"/>
          <p:nvPr/>
        </p:nvSpPr>
        <p:spPr>
          <a:xfrm>
            <a:off x="487325" y="4274750"/>
            <a:ext cx="306900" cy="400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6" name="Google Shape;186;p17"/>
          <p:cNvSpPr txBox="1"/>
          <p:nvPr/>
        </p:nvSpPr>
        <p:spPr>
          <a:xfrm>
            <a:off x="2747225" y="4314975"/>
            <a:ext cx="306900" cy="400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89525" y="180925"/>
            <a:ext cx="8359800" cy="677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3200"/>
              <a:t>Privacy Preserving Linear Regression</a:t>
            </a:r>
            <a:endParaRPr sz="3200"/>
          </a:p>
        </p:txBody>
      </p:sp>
      <p:pic>
        <p:nvPicPr>
          <p:cNvPr id="192" name="Google Shape;192;p18"/>
          <p:cNvPicPr preferRelativeResize="0"/>
          <p:nvPr/>
        </p:nvPicPr>
        <p:blipFill rotWithShape="1">
          <a:blip r:embed="rId3">
            <a:alphaModFix/>
          </a:blip>
          <a:srcRect b="0" l="0" r="0" t="0"/>
          <a:stretch/>
        </p:blipFill>
        <p:spPr>
          <a:xfrm>
            <a:off x="8163075" y="75675"/>
            <a:ext cx="980925" cy="557173"/>
          </a:xfrm>
          <a:prstGeom prst="rect">
            <a:avLst/>
          </a:prstGeom>
          <a:noFill/>
          <a:ln>
            <a:noFill/>
          </a:ln>
        </p:spPr>
      </p:pic>
      <p:sp>
        <p:nvSpPr>
          <p:cNvPr id="193" name="Google Shape;193;p18"/>
          <p:cNvSpPr txBox="1"/>
          <p:nvPr/>
        </p:nvSpPr>
        <p:spPr>
          <a:xfrm>
            <a:off x="316500" y="2129150"/>
            <a:ext cx="8511000" cy="26475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lt1"/>
              </a:buClr>
              <a:buSzPts val="2000"/>
              <a:buFont typeface="Roboto"/>
              <a:buAutoNum type="arabicPeriod"/>
            </a:pPr>
            <a:r>
              <a:rPr lang="en" sz="2000">
                <a:solidFill>
                  <a:schemeClr val="lt1"/>
                </a:solidFill>
                <a:latin typeface="Roboto"/>
                <a:ea typeface="Roboto"/>
                <a:cs typeface="Roboto"/>
                <a:sym typeface="Roboto"/>
              </a:rPr>
              <a:t>Users secret-share and distribute their data samples(x,y) to the two servers.</a:t>
            </a:r>
            <a:endParaRPr sz="2000">
              <a:solidFill>
                <a:schemeClr val="lt1"/>
              </a:solidFill>
              <a:latin typeface="Roboto"/>
              <a:ea typeface="Roboto"/>
              <a:cs typeface="Roboto"/>
              <a:sym typeface="Roboto"/>
            </a:endParaRPr>
          </a:p>
          <a:p>
            <a:pPr indent="-355600" lvl="0" marL="457200" rtl="0" algn="l">
              <a:lnSpc>
                <a:spcPct val="115000"/>
              </a:lnSpc>
              <a:spcBef>
                <a:spcPts val="1000"/>
              </a:spcBef>
              <a:spcAft>
                <a:spcPts val="0"/>
              </a:spcAft>
              <a:buClr>
                <a:schemeClr val="lt1"/>
              </a:buClr>
              <a:buSzPts val="2000"/>
              <a:buFont typeface="Roboto"/>
              <a:buAutoNum type="arabicPeriod"/>
            </a:pPr>
            <a:r>
              <a:rPr lang="en" sz="2000">
                <a:solidFill>
                  <a:schemeClr val="lt1"/>
                </a:solidFill>
                <a:latin typeface="Roboto"/>
                <a:ea typeface="Roboto"/>
                <a:cs typeface="Roboto"/>
                <a:sym typeface="Roboto"/>
              </a:rPr>
              <a:t>Servers initialize model </a:t>
            </a:r>
            <a:r>
              <a:rPr b="1" lang="en" sz="2000">
                <a:solidFill>
                  <a:schemeClr val="lt1"/>
                </a:solidFill>
                <a:latin typeface="Times New Roman"/>
                <a:ea typeface="Times New Roman"/>
                <a:cs typeface="Times New Roman"/>
                <a:sym typeface="Times New Roman"/>
              </a:rPr>
              <a:t>w</a:t>
            </a:r>
            <a:r>
              <a:rPr lang="en" sz="2000">
                <a:solidFill>
                  <a:schemeClr val="lt1"/>
                </a:solidFill>
                <a:latin typeface="Times New Roman"/>
                <a:ea typeface="Times New Roman"/>
                <a:cs typeface="Times New Roman"/>
                <a:sym typeface="Times New Roman"/>
              </a:rPr>
              <a:t> </a:t>
            </a:r>
            <a:r>
              <a:rPr lang="en" sz="2000">
                <a:solidFill>
                  <a:schemeClr val="lt1"/>
                </a:solidFill>
                <a:latin typeface="Roboto"/>
                <a:ea typeface="Roboto"/>
                <a:cs typeface="Roboto"/>
                <a:sym typeface="Roboto"/>
              </a:rPr>
              <a:t>to random values and secret-share it.</a:t>
            </a:r>
            <a:endParaRPr sz="2000">
              <a:solidFill>
                <a:schemeClr val="lt1"/>
              </a:solidFill>
              <a:latin typeface="Roboto"/>
              <a:ea typeface="Roboto"/>
              <a:cs typeface="Roboto"/>
              <a:sym typeface="Roboto"/>
            </a:endParaRPr>
          </a:p>
          <a:p>
            <a:pPr indent="-355600" lvl="0" marL="457200" rtl="0" algn="l">
              <a:lnSpc>
                <a:spcPct val="115000"/>
              </a:lnSpc>
              <a:spcBef>
                <a:spcPts val="1000"/>
              </a:spcBef>
              <a:spcAft>
                <a:spcPts val="0"/>
              </a:spcAft>
              <a:buClr>
                <a:schemeClr val="lt1"/>
              </a:buClr>
              <a:buSzPts val="2000"/>
              <a:buFont typeface="Roboto"/>
              <a:buAutoNum type="arabicPeriod"/>
            </a:pPr>
            <a:r>
              <a:rPr lang="en" sz="2000">
                <a:solidFill>
                  <a:schemeClr val="lt1"/>
                </a:solidFill>
                <a:latin typeface="Roboto"/>
                <a:ea typeface="Roboto"/>
                <a:cs typeface="Roboto"/>
                <a:sym typeface="Roboto"/>
              </a:rPr>
              <a:t>Servers repeatedly run SGD using pre-computed Multiplication Triplets on the secret-shared values (offline phase).</a:t>
            </a:r>
            <a:endParaRPr sz="2000">
              <a:solidFill>
                <a:schemeClr val="lt1"/>
              </a:solidFill>
              <a:latin typeface="Roboto"/>
              <a:ea typeface="Roboto"/>
              <a:cs typeface="Roboto"/>
              <a:sym typeface="Roboto"/>
            </a:endParaRPr>
          </a:p>
          <a:p>
            <a:pPr indent="-355600" lvl="0" marL="457200" rtl="0" algn="l">
              <a:lnSpc>
                <a:spcPct val="115000"/>
              </a:lnSpc>
              <a:spcBef>
                <a:spcPts val="1000"/>
              </a:spcBef>
              <a:spcAft>
                <a:spcPts val="1000"/>
              </a:spcAft>
              <a:buClr>
                <a:schemeClr val="lt1"/>
              </a:buClr>
              <a:buSzPts val="2000"/>
              <a:buFont typeface="Roboto"/>
              <a:buAutoNum type="arabicPeriod"/>
            </a:pPr>
            <a:r>
              <a:rPr lang="en" sz="2000">
                <a:solidFill>
                  <a:schemeClr val="lt1"/>
                </a:solidFill>
                <a:latin typeface="Roboto"/>
                <a:ea typeface="Roboto"/>
                <a:cs typeface="Roboto"/>
                <a:sym typeface="Roboto"/>
              </a:rPr>
              <a:t>Use truncation techniques on the resulting </a:t>
            </a:r>
            <a:r>
              <a:rPr b="1" lang="en" sz="2000">
                <a:solidFill>
                  <a:schemeClr val="lt1"/>
                </a:solidFill>
                <a:latin typeface="Times New Roman"/>
                <a:ea typeface="Times New Roman"/>
                <a:cs typeface="Times New Roman"/>
                <a:sym typeface="Times New Roman"/>
              </a:rPr>
              <a:t>w </a:t>
            </a:r>
            <a:r>
              <a:rPr lang="en" sz="2000">
                <a:solidFill>
                  <a:schemeClr val="lt1"/>
                </a:solidFill>
                <a:latin typeface="Roboto"/>
                <a:ea typeface="Roboto"/>
                <a:cs typeface="Roboto"/>
                <a:sym typeface="Roboto"/>
              </a:rPr>
              <a:t>while ensuring accuracy.</a:t>
            </a:r>
            <a:endParaRPr>
              <a:latin typeface="Roboto"/>
              <a:ea typeface="Roboto"/>
              <a:cs typeface="Roboto"/>
              <a:sym typeface="Roboto"/>
            </a:endParaRPr>
          </a:p>
        </p:txBody>
      </p:sp>
      <p:sp>
        <p:nvSpPr>
          <p:cNvPr id="194" name="Google Shape;194;p18"/>
          <p:cNvSpPr txBox="1"/>
          <p:nvPr/>
        </p:nvSpPr>
        <p:spPr>
          <a:xfrm>
            <a:off x="2524050" y="1135675"/>
            <a:ext cx="4095900" cy="569400"/>
          </a:xfrm>
          <a:prstGeom prst="rect">
            <a:avLst/>
          </a:prstGeom>
          <a:noFill/>
          <a:ln cap="flat" cmpd="sng" w="2857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2500">
                <a:solidFill>
                  <a:srgbClr val="FFFFFF"/>
                </a:solidFill>
                <a:latin typeface="Roboto"/>
                <a:ea typeface="Roboto"/>
                <a:cs typeface="Roboto"/>
                <a:sym typeface="Roboto"/>
              </a:rPr>
              <a:t> SGD:  </a:t>
            </a:r>
            <a:r>
              <a:rPr b="1" i="1" lang="en" sz="2500">
                <a:solidFill>
                  <a:srgbClr val="FFFFFF"/>
                </a:solidFill>
                <a:latin typeface="Roboto"/>
                <a:ea typeface="Roboto"/>
                <a:cs typeface="Roboto"/>
                <a:sym typeface="Roboto"/>
              </a:rPr>
              <a:t>w</a:t>
            </a:r>
            <a:r>
              <a:rPr baseline="-25000" i="1" lang="en" sz="2500">
                <a:solidFill>
                  <a:srgbClr val="FFFFFF"/>
                </a:solidFill>
                <a:latin typeface="Roboto"/>
                <a:ea typeface="Roboto"/>
                <a:cs typeface="Roboto"/>
                <a:sym typeface="Roboto"/>
              </a:rPr>
              <a:t>i </a:t>
            </a:r>
            <a:r>
              <a:rPr i="1" lang="en" sz="2500">
                <a:solidFill>
                  <a:srgbClr val="FFFFFF"/>
                </a:solidFill>
                <a:latin typeface="Roboto"/>
                <a:ea typeface="Roboto"/>
                <a:cs typeface="Roboto"/>
                <a:sym typeface="Roboto"/>
              </a:rPr>
              <a:t>= </a:t>
            </a:r>
            <a:r>
              <a:rPr b="1" i="1" lang="en" sz="2500">
                <a:solidFill>
                  <a:srgbClr val="FFFFFF"/>
                </a:solidFill>
                <a:latin typeface="Roboto"/>
                <a:ea typeface="Roboto"/>
                <a:cs typeface="Roboto"/>
                <a:sym typeface="Roboto"/>
              </a:rPr>
              <a:t>w</a:t>
            </a:r>
            <a:r>
              <a:rPr baseline="-25000" i="1" lang="en" sz="2500">
                <a:solidFill>
                  <a:srgbClr val="FFFFFF"/>
                </a:solidFill>
                <a:latin typeface="Roboto"/>
                <a:ea typeface="Roboto"/>
                <a:cs typeface="Roboto"/>
                <a:sym typeface="Roboto"/>
              </a:rPr>
              <a:t>i</a:t>
            </a:r>
            <a:r>
              <a:rPr i="1" lang="en" sz="2500">
                <a:solidFill>
                  <a:srgbClr val="FFFFFF"/>
                </a:solidFill>
                <a:latin typeface="Roboto"/>
                <a:ea typeface="Roboto"/>
                <a:cs typeface="Roboto"/>
                <a:sym typeface="Roboto"/>
              </a:rPr>
              <a:t> − α(</a:t>
            </a:r>
            <a:r>
              <a:rPr b="1" i="1" lang="en" sz="2500">
                <a:solidFill>
                  <a:srgbClr val="FFFFFF"/>
                </a:solidFill>
                <a:latin typeface="Roboto"/>
                <a:ea typeface="Roboto"/>
                <a:cs typeface="Roboto"/>
                <a:sym typeface="Roboto"/>
              </a:rPr>
              <a:t>x</a:t>
            </a:r>
            <a:r>
              <a:rPr i="1" lang="en" sz="2500">
                <a:solidFill>
                  <a:srgbClr val="FFFFFF"/>
                </a:solidFill>
                <a:latin typeface="Roboto"/>
                <a:ea typeface="Roboto"/>
                <a:cs typeface="Roboto"/>
                <a:sym typeface="Roboto"/>
              </a:rPr>
              <a:t> · </a:t>
            </a:r>
            <a:r>
              <a:rPr b="1" i="1" lang="en" sz="2500">
                <a:solidFill>
                  <a:srgbClr val="FFFFFF"/>
                </a:solidFill>
                <a:latin typeface="Roboto"/>
                <a:ea typeface="Roboto"/>
                <a:cs typeface="Roboto"/>
                <a:sym typeface="Roboto"/>
              </a:rPr>
              <a:t>w</a:t>
            </a:r>
            <a:r>
              <a:rPr i="1" lang="en" sz="2500">
                <a:solidFill>
                  <a:srgbClr val="FFFFFF"/>
                </a:solidFill>
                <a:latin typeface="Roboto"/>
                <a:ea typeface="Roboto"/>
                <a:cs typeface="Roboto"/>
                <a:sym typeface="Roboto"/>
              </a:rPr>
              <a:t> − </a:t>
            </a:r>
            <a:r>
              <a:rPr b="1" i="1" lang="en" sz="2500">
                <a:solidFill>
                  <a:srgbClr val="FFFFFF"/>
                </a:solidFill>
                <a:latin typeface="Roboto"/>
                <a:ea typeface="Roboto"/>
                <a:cs typeface="Roboto"/>
                <a:sym typeface="Roboto"/>
              </a:rPr>
              <a:t>y</a:t>
            </a:r>
            <a:r>
              <a:rPr i="1" lang="en" sz="2500">
                <a:solidFill>
                  <a:srgbClr val="FFFFFF"/>
                </a:solidFill>
                <a:latin typeface="Roboto"/>
                <a:ea typeface="Roboto"/>
                <a:cs typeface="Roboto"/>
                <a:sym typeface="Roboto"/>
              </a:rPr>
              <a:t>) </a:t>
            </a:r>
            <a:r>
              <a:rPr b="1" i="1" lang="en" sz="2500">
                <a:solidFill>
                  <a:srgbClr val="FFFFFF"/>
                </a:solidFill>
                <a:latin typeface="Roboto"/>
                <a:ea typeface="Roboto"/>
                <a:cs typeface="Roboto"/>
                <a:sym typeface="Roboto"/>
              </a:rPr>
              <a:t>x</a:t>
            </a:r>
            <a:r>
              <a:rPr baseline="-25000" i="1" lang="en" sz="2500">
                <a:solidFill>
                  <a:srgbClr val="FFFFFF"/>
                </a:solidFill>
                <a:latin typeface="Roboto"/>
                <a:ea typeface="Roboto"/>
                <a:cs typeface="Roboto"/>
                <a:sym typeface="Roboto"/>
              </a:rPr>
              <a:t>i</a:t>
            </a:r>
            <a:endParaRPr sz="25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Secret-Share Multiplication</a:t>
            </a:r>
            <a:endParaRPr sz="2800"/>
          </a:p>
        </p:txBody>
      </p:sp>
      <p:sp>
        <p:nvSpPr>
          <p:cNvPr id="200" name="Google Shape;200;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19"/>
          <p:cNvPicPr preferRelativeResize="0"/>
          <p:nvPr/>
        </p:nvPicPr>
        <p:blipFill rotWithShape="1">
          <a:blip r:embed="rId3">
            <a:alphaModFix/>
          </a:blip>
          <a:srcRect b="0" l="0" r="0" t="0"/>
          <a:stretch/>
        </p:blipFill>
        <p:spPr>
          <a:xfrm>
            <a:off x="7945975" y="114025"/>
            <a:ext cx="1129600" cy="641623"/>
          </a:xfrm>
          <a:prstGeom prst="rect">
            <a:avLst/>
          </a:prstGeom>
          <a:noFill/>
          <a:ln>
            <a:noFill/>
          </a:ln>
        </p:spPr>
      </p:pic>
      <p:sp>
        <p:nvSpPr>
          <p:cNvPr id="202" name="Google Shape;202;p19"/>
          <p:cNvSpPr txBox="1"/>
          <p:nvPr/>
        </p:nvSpPr>
        <p:spPr>
          <a:xfrm>
            <a:off x="835025" y="2282700"/>
            <a:ext cx="4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Truncation on Shared Values</a:t>
            </a:r>
            <a:endParaRPr sz="2800"/>
          </a:p>
        </p:txBody>
      </p:sp>
      <p:sp>
        <p:nvSpPr>
          <p:cNvPr id="208" name="Google Shape;208;p20"/>
          <p:cNvSpPr txBox="1"/>
          <p:nvPr>
            <p:ph idx="1" type="body"/>
          </p:nvPr>
        </p:nvSpPr>
        <p:spPr>
          <a:xfrm>
            <a:off x="5144100" y="769563"/>
            <a:ext cx="3999900" cy="4329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t>First, </a:t>
            </a:r>
            <a:r>
              <a:rPr lang="en" sz="1500"/>
              <a:t>a</a:t>
            </a:r>
            <a:r>
              <a:rPr lang="en" sz="1500"/>
              <a:t> &amp; b are secret shared between the 2 servers, masked by a large random number.</a:t>
            </a:r>
            <a:endParaRPr sz="1500"/>
          </a:p>
          <a:p>
            <a:pPr indent="0" lvl="0" marL="0" rtl="0" algn="l">
              <a:spcBef>
                <a:spcPts val="1200"/>
              </a:spcBef>
              <a:spcAft>
                <a:spcPts val="0"/>
              </a:spcAft>
              <a:buNone/>
            </a:pPr>
            <a:r>
              <a:rPr lang="en" sz="1500"/>
              <a:t>Then </a:t>
            </a:r>
            <a:r>
              <a:rPr lang="en" sz="1500"/>
              <a:t>p</a:t>
            </a:r>
            <a:r>
              <a:rPr lang="en" sz="1500"/>
              <a:t>erform multiplication using pre-computed triplets to give us c, which encode the number which complete accuracy.</a:t>
            </a:r>
            <a:endParaRPr sz="1500"/>
          </a:p>
          <a:p>
            <a:pPr indent="0" lvl="0" marL="0" rtl="0" algn="l">
              <a:spcBef>
                <a:spcPts val="1200"/>
              </a:spcBef>
              <a:spcAft>
                <a:spcPts val="0"/>
              </a:spcAft>
              <a:buNone/>
            </a:pPr>
            <a:r>
              <a:rPr lang="en" sz="1500"/>
              <a:t>After, each share of c is truncated independently without any communication, t so that a fixed number of bits represent the fractional part.</a:t>
            </a:r>
            <a:endParaRPr sz="1500"/>
          </a:p>
          <a:p>
            <a:pPr indent="0" lvl="0" marL="0" rtl="0" algn="l">
              <a:spcBef>
                <a:spcPts val="1200"/>
              </a:spcBef>
              <a:spcAft>
                <a:spcPts val="1200"/>
              </a:spcAft>
              <a:buNone/>
            </a:pPr>
            <a:r>
              <a:rPr lang="en" sz="1500"/>
              <a:t>We also note that the truncation does not affect security of the secret sharing as the shares are truncated independently by each party without any interaction</a:t>
            </a:r>
            <a:endParaRPr sz="1500"/>
          </a:p>
        </p:txBody>
      </p:sp>
      <p:pic>
        <p:nvPicPr>
          <p:cNvPr id="209" name="Google Shape;209;p20"/>
          <p:cNvPicPr preferRelativeResize="0"/>
          <p:nvPr/>
        </p:nvPicPr>
        <p:blipFill rotWithShape="1">
          <a:blip r:embed="rId3">
            <a:alphaModFix/>
          </a:blip>
          <a:srcRect b="0" l="0" r="0" t="0"/>
          <a:stretch/>
        </p:blipFill>
        <p:spPr>
          <a:xfrm>
            <a:off x="7945975" y="114025"/>
            <a:ext cx="1129600" cy="641623"/>
          </a:xfrm>
          <a:prstGeom prst="rect">
            <a:avLst/>
          </a:prstGeom>
          <a:noFill/>
          <a:ln>
            <a:noFill/>
          </a:ln>
        </p:spPr>
      </p:pic>
      <p:pic>
        <p:nvPicPr>
          <p:cNvPr id="210" name="Google Shape;210;p20"/>
          <p:cNvPicPr preferRelativeResize="0"/>
          <p:nvPr/>
        </p:nvPicPr>
        <p:blipFill rotWithShape="1">
          <a:blip r:embed="rId4">
            <a:alphaModFix/>
          </a:blip>
          <a:srcRect b="1448" l="690" r="-690" t="0"/>
          <a:stretch/>
        </p:blipFill>
        <p:spPr>
          <a:xfrm>
            <a:off x="73700" y="1667725"/>
            <a:ext cx="4942651" cy="2532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1"/>
          <p:cNvPicPr preferRelativeResize="0"/>
          <p:nvPr/>
        </p:nvPicPr>
        <p:blipFill rotWithShape="1">
          <a:blip r:embed="rId3">
            <a:alphaModFix/>
          </a:blip>
          <a:srcRect b="0" l="0" r="0" t="0"/>
          <a:stretch/>
        </p:blipFill>
        <p:spPr>
          <a:xfrm>
            <a:off x="7945975" y="114025"/>
            <a:ext cx="1129600" cy="641623"/>
          </a:xfrm>
          <a:prstGeom prst="rect">
            <a:avLst/>
          </a:prstGeom>
          <a:noFill/>
          <a:ln>
            <a:noFill/>
          </a:ln>
        </p:spPr>
      </p:pic>
      <p:sp>
        <p:nvSpPr>
          <p:cNvPr id="216" name="Google Shape;216;p21"/>
          <p:cNvSpPr txBox="1"/>
          <p:nvPr/>
        </p:nvSpPr>
        <p:spPr>
          <a:xfrm>
            <a:off x="3834425" y="2163075"/>
            <a:ext cx="1415100" cy="669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00">
                <a:latin typeface="Roboto"/>
                <a:ea typeface="Roboto"/>
                <a:cs typeface="Roboto"/>
                <a:sym typeface="Roboto"/>
              </a:rPr>
              <a:t>OFFLINE</a:t>
            </a:r>
            <a:endParaRPr b="1" sz="1000">
              <a:latin typeface="Roboto"/>
              <a:ea typeface="Roboto"/>
              <a:cs typeface="Roboto"/>
              <a:sym typeface="Roboto"/>
            </a:endParaRPr>
          </a:p>
          <a:p>
            <a:pPr indent="0" lvl="0" marL="0" rtl="0" algn="l">
              <a:lnSpc>
                <a:spcPct val="115000"/>
              </a:lnSpc>
              <a:spcBef>
                <a:spcPts val="1200"/>
              </a:spcBef>
              <a:spcAft>
                <a:spcPts val="1200"/>
              </a:spcAft>
              <a:buNone/>
            </a:pPr>
            <a:r>
              <a:t/>
            </a:r>
            <a:endParaRPr sz="1000">
              <a:solidFill>
                <a:schemeClr val="lt1"/>
              </a:solidFill>
              <a:latin typeface="Roboto"/>
              <a:ea typeface="Roboto"/>
              <a:cs typeface="Roboto"/>
              <a:sym typeface="Roboto"/>
            </a:endParaRPr>
          </a:p>
        </p:txBody>
      </p:sp>
      <p:grpSp>
        <p:nvGrpSpPr>
          <p:cNvPr id="217" name="Google Shape;217;p21"/>
          <p:cNvGrpSpPr/>
          <p:nvPr/>
        </p:nvGrpSpPr>
        <p:grpSpPr>
          <a:xfrm>
            <a:off x="3834431" y="1629922"/>
            <a:ext cx="2436010" cy="2694002"/>
            <a:chOff x="1169794" y="269006"/>
            <a:chExt cx="2048100" cy="4091119"/>
          </a:xfrm>
        </p:grpSpPr>
        <p:sp>
          <p:nvSpPr>
            <p:cNvPr id="218" name="Google Shape;218;p21"/>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1169794" y="283736"/>
              <a:ext cx="2048100" cy="89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a:off x="1216751" y="269006"/>
              <a:ext cx="1982400" cy="68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Roboto"/>
                  <a:ea typeface="Roboto"/>
                  <a:cs typeface="Roboto"/>
                  <a:sym typeface="Roboto"/>
                </a:rPr>
                <a:t>Offline Phase</a:t>
              </a:r>
              <a:endParaRPr b="1" sz="2800">
                <a:solidFill>
                  <a:schemeClr val="lt1"/>
                </a:solidFill>
                <a:latin typeface="Roboto"/>
                <a:ea typeface="Roboto"/>
                <a:cs typeface="Roboto"/>
                <a:sym typeface="Roboto"/>
              </a:endParaRPr>
            </a:p>
          </p:txBody>
        </p:sp>
        <p:sp>
          <p:nvSpPr>
            <p:cNvPr id="221" name="Google Shape;221;p21"/>
            <p:cNvSpPr/>
            <p:nvPr/>
          </p:nvSpPr>
          <p:spPr>
            <a:xfrm>
              <a:off x="1216751" y="1861919"/>
              <a:ext cx="1982400" cy="21762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Font typeface="Roboto"/>
                <a:buChar char="●"/>
              </a:pPr>
              <a:r>
                <a:rPr lang="en" sz="1200">
                  <a:solidFill>
                    <a:schemeClr val="lt1"/>
                  </a:solidFill>
                  <a:latin typeface="Roboto"/>
                  <a:ea typeface="Roboto"/>
                  <a:cs typeface="Roboto"/>
                  <a:sym typeface="Roboto"/>
                </a:rPr>
                <a:t>Generate the Necessary Multiplication triplets.</a:t>
              </a:r>
              <a:endParaRPr sz="1200">
                <a:solidFill>
                  <a:schemeClr val="lt1"/>
                </a:solidFill>
                <a:latin typeface="Roboto"/>
                <a:ea typeface="Roboto"/>
                <a:cs typeface="Roboto"/>
                <a:sym typeface="Roboto"/>
              </a:endParaRPr>
            </a:p>
            <a:p>
              <a:pPr indent="-292100" lvl="0" marL="457200" rtl="0" algn="l">
                <a:lnSpc>
                  <a:spcPct val="115000"/>
                </a:lnSpc>
                <a:spcBef>
                  <a:spcPts val="0"/>
                </a:spcBef>
                <a:spcAft>
                  <a:spcPts val="0"/>
                </a:spcAft>
                <a:buClr>
                  <a:srgbClr val="FFFFFF"/>
                </a:buClr>
                <a:buSzPts val="1000"/>
                <a:buFont typeface="Roboto"/>
                <a:buChar char="●"/>
              </a:pPr>
              <a:r>
                <a:rPr lang="en" sz="1200">
                  <a:solidFill>
                    <a:schemeClr val="lt1"/>
                  </a:solidFill>
                  <a:latin typeface="Roboto"/>
                  <a:ea typeface="Roboto"/>
                  <a:cs typeface="Roboto"/>
                  <a:sym typeface="Roboto"/>
                </a:rPr>
                <a:t>All communication in the offline phase can be done in one interaction.</a:t>
              </a:r>
              <a:endParaRPr sz="1200">
                <a:solidFill>
                  <a:schemeClr val="lt1"/>
                </a:solidFill>
                <a:latin typeface="Roboto"/>
                <a:ea typeface="Roboto"/>
                <a:cs typeface="Roboto"/>
                <a:sym typeface="Roboto"/>
              </a:endParaRPr>
            </a:p>
            <a:p>
              <a:pPr indent="-304800" lvl="0" marL="457200" rtl="0" algn="l">
                <a:lnSpc>
                  <a:spcPct val="115000"/>
                </a:lnSpc>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Data Independent.</a:t>
              </a:r>
              <a:endParaRPr sz="1200">
                <a:solidFill>
                  <a:schemeClr val="lt1"/>
                </a:solidFill>
                <a:latin typeface="Roboto"/>
                <a:ea typeface="Roboto"/>
                <a:cs typeface="Roboto"/>
                <a:sym typeface="Roboto"/>
              </a:endParaRPr>
            </a:p>
          </p:txBody>
        </p:sp>
      </p:grpSp>
      <p:sp>
        <p:nvSpPr>
          <p:cNvPr id="222" name="Google Shape;222;p21"/>
          <p:cNvSpPr/>
          <p:nvPr/>
        </p:nvSpPr>
        <p:spPr>
          <a:xfrm rot="5400000">
            <a:off x="4874375" y="2175675"/>
            <a:ext cx="356100" cy="3309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21"/>
          <p:cNvGrpSpPr/>
          <p:nvPr/>
        </p:nvGrpSpPr>
        <p:grpSpPr>
          <a:xfrm>
            <a:off x="6480228" y="1624195"/>
            <a:ext cx="2438680" cy="2699740"/>
            <a:chOff x="1167550" y="260291"/>
            <a:chExt cx="2050344" cy="4099834"/>
          </a:xfrm>
        </p:grpSpPr>
        <p:sp>
          <p:nvSpPr>
            <p:cNvPr id="224" name="Google Shape;224;p21"/>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1169795" y="283725"/>
              <a:ext cx="2048100" cy="85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a:off x="1167550" y="260291"/>
              <a:ext cx="2048100" cy="7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Roboto"/>
                  <a:ea typeface="Roboto"/>
                  <a:cs typeface="Roboto"/>
                  <a:sym typeface="Roboto"/>
                </a:rPr>
                <a:t>Online Phase</a:t>
              </a:r>
              <a:endParaRPr sz="2800">
                <a:solidFill>
                  <a:schemeClr val="lt1"/>
                </a:solidFill>
                <a:latin typeface="Roboto"/>
                <a:ea typeface="Roboto"/>
                <a:cs typeface="Roboto"/>
                <a:sym typeface="Roboto"/>
              </a:endParaRPr>
            </a:p>
          </p:txBody>
        </p:sp>
        <p:sp>
          <p:nvSpPr>
            <p:cNvPr id="227" name="Google Shape;227;p21"/>
            <p:cNvSpPr/>
            <p:nvPr/>
          </p:nvSpPr>
          <p:spPr>
            <a:xfrm>
              <a:off x="1216755" y="1861905"/>
              <a:ext cx="1982400" cy="24981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FFFFF"/>
                </a:buClr>
                <a:buSzPts val="1000"/>
                <a:buFont typeface="Roboto"/>
                <a:buChar char="●"/>
              </a:pPr>
              <a:r>
                <a:rPr lang="en" sz="1200">
                  <a:solidFill>
                    <a:schemeClr val="lt1"/>
                  </a:solidFill>
                  <a:latin typeface="Roboto"/>
                  <a:ea typeface="Roboto"/>
                  <a:cs typeface="Roboto"/>
                  <a:sym typeface="Roboto"/>
                </a:rPr>
                <a:t>Does not involve any cryptographic operations.</a:t>
              </a:r>
              <a:endParaRPr sz="1200">
                <a:solidFill>
                  <a:schemeClr val="lt1"/>
                </a:solidFill>
                <a:latin typeface="Roboto"/>
                <a:ea typeface="Roboto"/>
                <a:cs typeface="Roboto"/>
                <a:sym typeface="Roboto"/>
              </a:endParaRPr>
            </a:p>
            <a:p>
              <a:pPr indent="-292100" lvl="0" marL="457200" rtl="0" algn="l">
                <a:lnSpc>
                  <a:spcPct val="115000"/>
                </a:lnSpc>
                <a:spcBef>
                  <a:spcPts val="0"/>
                </a:spcBef>
                <a:spcAft>
                  <a:spcPts val="0"/>
                </a:spcAft>
                <a:buClr>
                  <a:srgbClr val="FFFFFF"/>
                </a:buClr>
                <a:buSzPts val="1000"/>
                <a:buFont typeface="Roboto"/>
                <a:buChar char="●"/>
              </a:pPr>
              <a:r>
                <a:rPr lang="en" sz="1200">
                  <a:solidFill>
                    <a:schemeClr val="lt1"/>
                  </a:solidFill>
                  <a:latin typeface="Roboto"/>
                  <a:ea typeface="Roboto"/>
                  <a:cs typeface="Roboto"/>
                  <a:sym typeface="Roboto"/>
                </a:rPr>
                <a:t>Consists mainly of integer multiplications</a:t>
              </a:r>
              <a:endParaRPr sz="1200">
                <a:solidFill>
                  <a:schemeClr val="lt1"/>
                </a:solidFill>
                <a:latin typeface="Roboto"/>
                <a:ea typeface="Roboto"/>
                <a:cs typeface="Roboto"/>
                <a:sym typeface="Roboto"/>
              </a:endParaRPr>
            </a:p>
            <a:p>
              <a:pPr indent="-292100" lvl="0" marL="457200" rtl="0" algn="l">
                <a:lnSpc>
                  <a:spcPct val="115000"/>
                </a:lnSpc>
                <a:spcBef>
                  <a:spcPts val="0"/>
                </a:spcBef>
                <a:spcAft>
                  <a:spcPts val="0"/>
                </a:spcAft>
                <a:buClr>
                  <a:srgbClr val="FFFFFF"/>
                </a:buClr>
                <a:buSzPts val="1000"/>
                <a:buFont typeface="Roboto"/>
                <a:buChar char="●"/>
              </a:pPr>
              <a:r>
                <a:rPr lang="en" sz="1200">
                  <a:solidFill>
                    <a:schemeClr val="lt1"/>
                  </a:solidFill>
                  <a:latin typeface="Roboto"/>
                  <a:ea typeface="Roboto"/>
                  <a:cs typeface="Roboto"/>
                  <a:sym typeface="Roboto"/>
                </a:rPr>
                <a:t>Involves bit shifting, during truncation. </a:t>
              </a:r>
              <a:endParaRPr sz="1200">
                <a:solidFill>
                  <a:schemeClr val="lt1"/>
                </a:solidFill>
                <a:latin typeface="Roboto"/>
                <a:ea typeface="Roboto"/>
                <a:cs typeface="Roboto"/>
                <a:sym typeface="Roboto"/>
              </a:endParaRPr>
            </a:p>
            <a:p>
              <a:pPr indent="-292100" lvl="0" marL="457200" rtl="0" algn="l">
                <a:lnSpc>
                  <a:spcPct val="115000"/>
                </a:lnSpc>
                <a:spcBef>
                  <a:spcPts val="0"/>
                </a:spcBef>
                <a:spcAft>
                  <a:spcPts val="0"/>
                </a:spcAft>
                <a:buClr>
                  <a:srgbClr val="FFFFFF"/>
                </a:buClr>
                <a:buSzPts val="1000"/>
                <a:buFont typeface="Roboto"/>
                <a:buChar char="●"/>
              </a:pPr>
              <a:r>
                <a:rPr lang="en" sz="1200">
                  <a:solidFill>
                    <a:schemeClr val="lt1"/>
                  </a:solidFill>
                  <a:latin typeface="Roboto"/>
                  <a:ea typeface="Roboto"/>
                  <a:cs typeface="Roboto"/>
                  <a:sym typeface="Roboto"/>
                </a:rPr>
                <a:t>Trains the model given the data</a:t>
              </a:r>
              <a:endParaRPr sz="1200">
                <a:solidFill>
                  <a:schemeClr val="lt1"/>
                </a:solidFill>
                <a:latin typeface="Roboto"/>
                <a:ea typeface="Roboto"/>
                <a:cs typeface="Roboto"/>
                <a:sym typeface="Roboto"/>
              </a:endParaRPr>
            </a:p>
          </p:txBody>
        </p:sp>
      </p:grpSp>
      <p:sp>
        <p:nvSpPr>
          <p:cNvPr id="228" name="Google Shape;228;p21"/>
          <p:cNvSpPr/>
          <p:nvPr/>
        </p:nvSpPr>
        <p:spPr>
          <a:xfrm rot="5400000">
            <a:off x="7574200" y="2121672"/>
            <a:ext cx="248100" cy="3309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 on our Implementation (Online Phase):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0" name="Google Shape;230;p21"/>
          <p:cNvSpPr/>
          <p:nvPr/>
        </p:nvSpPr>
        <p:spPr>
          <a:xfrm>
            <a:off x="6480150" y="1610350"/>
            <a:ext cx="2438700" cy="26997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txBox="1"/>
          <p:nvPr/>
        </p:nvSpPr>
        <p:spPr>
          <a:xfrm>
            <a:off x="511250" y="1314500"/>
            <a:ext cx="3113400" cy="8373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Assuming  that the clients have already secret-shared their data to the two</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non-concluding servers and that multiplication triplets vital for computation have formerly been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generated in the offline phase. However, our implementation concentrates on the online phase,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and we achieve these two setup steps by simpler non cryptographic techniques.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Once each server holds their shares of the training data 〈X〉i and 〈Y〉i, and random shared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multiplication triplets 〈U〉i</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〈V〉i</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〈Z〉i, 〈V’〉i</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〈Z’〉i have been generated for i ϵ {0, 1}</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