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2918400" cx="43891200"/>
  <p:notesSz cx="6858000" cy="9144000"/>
  <p:embeddedFontLst>
    <p:embeddedFont>
      <p:font typeface="Domine"/>
      <p:regular r:id="rId7"/>
      <p:bold r:id="rId8"/>
    </p:embeddedFont>
    <p:embeddedFont>
      <p:font typeface="Arial Black"/>
      <p:regular r:id="rId9"/>
    </p:embeddedFont>
    <p:embeddedFont>
      <p:font typeface="Montserrat ExtraBold"/>
      <p:bold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  <p15:guide id="3" orient="horz" pos="10368">
          <p15:clr>
            <a:srgbClr val="A4A3A4"/>
          </p15:clr>
        </p15:guide>
        <p15:guide id="4" pos="1382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iJ4wfrLhYEvOTgAeOUh01QWM4r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912" orient="horz"/>
        <p:guide pos="10368"/>
        <p:guide pos="10368" orient="horz"/>
        <p:guide pos="138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MontserratExtraBold-boldItalic.fntdata"/><Relationship Id="rId10" Type="http://schemas.openxmlformats.org/officeDocument/2006/relationships/font" Target="fonts/MontserratExtraBold-bold.fntdata"/><Relationship Id="rId12" Type="http://customschemas.google.com/relationships/presentationmetadata" Target="metadata"/><Relationship Id="rId9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Domine-regular.fntdata"/><Relationship Id="rId8" Type="http://schemas.openxmlformats.org/officeDocument/2006/relationships/font" Target="fonts/Domin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-5400000">
            <a:off x="-11074400" y="16459200"/>
            <a:ext cx="14274800" cy="39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5400000">
            <a:off x="40690800" y="16459200"/>
            <a:ext cx="14274800" cy="39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53250" y="33426400"/>
            <a:ext cx="29984700" cy="14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6953250" y="33997900"/>
            <a:ext cx="219456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Template ID: assessingslate  Size: 48x36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1469500" y="19119800"/>
            <a:ext cx="8915400" cy="2576700"/>
          </a:xfrm>
          <a:prstGeom prst="roundRect">
            <a:avLst>
              <a:gd fmla="val 1477" name="adj"/>
            </a:avLst>
          </a:prstGeom>
          <a:solidFill>
            <a:srgbClr val="1DDFF1"/>
          </a:solidFill>
          <a:ln cap="flat" cmpd="sng" w="9525">
            <a:solidFill>
              <a:srgbClr val="2336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chemeClr val="dk1"/>
              </a:solidFill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0" y="2"/>
            <a:ext cx="43891200" cy="6252092"/>
          </a:xfrm>
          <a:prstGeom prst="rect">
            <a:avLst/>
          </a:prstGeom>
          <a:solidFill>
            <a:srgbClr val="FF6320"/>
          </a:solidFill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69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1371600" y="644900"/>
            <a:ext cx="41148000" cy="2746935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</a:pPr>
            <a:r>
              <a:rPr b="1" i="0" lang="en-US" sz="8800" u="none" cap="none" strike="noStrike">
                <a:solidFill>
                  <a:schemeClr val="dk1"/>
                </a:solidFill>
              </a:rPr>
              <a:t>Evaluating Performance of Clustering Algorithms</a:t>
            </a:r>
            <a:br>
              <a:rPr b="1" i="0" lang="en-US" sz="8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1" i="0" lang="en-US" sz="8800" u="none" cap="none" strike="noStrike">
                <a:solidFill>
                  <a:schemeClr val="dk1"/>
                </a:solidFill>
              </a:rPr>
              <a:t>using Single-Cell RNA-Seq Data</a:t>
            </a:r>
            <a:endParaRPr i="0" sz="85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1371600" y="3630563"/>
            <a:ext cx="41148000" cy="202517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</a:pPr>
            <a:r>
              <a:rPr b="0" i="0" lang="en-US" sz="5600" u="none" cap="none" strike="noStrike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rPr>
              <a:t>Sarah Baalbaki, Sumitra Lele, Sarah Oladejo</a:t>
            </a:r>
            <a:endParaRPr b="0" i="0" sz="5600" u="none" cap="none" strike="noStrike">
              <a:solidFill>
                <a:schemeClr val="lt1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marR="0" rtl="0" algn="ctr">
              <a:spcBef>
                <a:spcPts val="112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</a:pPr>
            <a:r>
              <a:rPr b="0" i="0" lang="en-US" sz="5600" u="none" cap="none" strike="noStrike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rPr>
              <a:t>Carnegie Mellon University- Computational Biology Department </a:t>
            </a:r>
            <a:endParaRPr/>
          </a:p>
        </p:txBody>
      </p:sp>
      <p:sp>
        <p:nvSpPr>
          <p:cNvPr id="24" name="Google Shape;24;p1"/>
          <p:cNvSpPr txBox="1"/>
          <p:nvPr/>
        </p:nvSpPr>
        <p:spPr>
          <a:xfrm>
            <a:off x="33375600" y="20133358"/>
            <a:ext cx="9144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Future work might be more feasible here .</a:t>
            </a:r>
            <a:endParaRPr/>
          </a:p>
        </p:txBody>
      </p:sp>
      <p:sp>
        <p:nvSpPr>
          <p:cNvPr id="25" name="Google Shape;25;p1"/>
          <p:cNvSpPr txBox="1"/>
          <p:nvPr/>
        </p:nvSpPr>
        <p:spPr>
          <a:xfrm>
            <a:off x="33577882" y="19039525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3F3F3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Recommendations</a:t>
            </a:r>
            <a:endParaRPr/>
          </a:p>
        </p:txBody>
      </p:sp>
      <p:sp>
        <p:nvSpPr>
          <p:cNvPr id="26" name="Google Shape;26;p1"/>
          <p:cNvSpPr/>
          <p:nvPr/>
        </p:nvSpPr>
        <p:spPr>
          <a:xfrm>
            <a:off x="712125" y="7030150"/>
            <a:ext cx="10058400" cy="10880400"/>
          </a:xfrm>
          <a:prstGeom prst="roundRect">
            <a:avLst>
              <a:gd fmla="val 1711" name="adj"/>
            </a:avLst>
          </a:prstGeom>
          <a:solidFill>
            <a:srgbClr val="1DDFF1"/>
          </a:solidFill>
          <a:ln cap="flat" cmpd="sng" w="9525">
            <a:solidFill>
              <a:srgbClr val="00DD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 txBox="1"/>
          <p:nvPr/>
        </p:nvSpPr>
        <p:spPr>
          <a:xfrm>
            <a:off x="1087225" y="8419100"/>
            <a:ext cx="9415200" cy="89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Efficient computational analyses of scRNA-seq data are required to extract inherent biological information from the huge quantity of information that single-cell RNA-Seq technology presents. 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The integration of single-cell RNA-seq data with other machine learning algorithms has facilitated these methods of analysis. 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Clustering is an upstream step that affects other downstream analysis, and it is therefore imperative to obtain accurate cluster assignment and number of cell types from scRNA-Seq data.</a:t>
            </a:r>
            <a:br>
              <a:rPr b="0" i="0" lang="en-US" sz="3200" u="none" cap="none" strike="noStrike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</a:br>
            <a:endParaRPr b="0" i="0" sz="3200" u="none" cap="none" strike="noStrike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We plan to compare algorithms that Deep learning to assign the number of cell types. </a:t>
            </a:r>
            <a:endParaRPr sz="1800"/>
          </a:p>
        </p:txBody>
      </p:sp>
      <p:sp>
        <p:nvSpPr>
          <p:cNvPr id="28" name="Google Shape;28;p1"/>
          <p:cNvSpPr txBox="1"/>
          <p:nvPr/>
        </p:nvSpPr>
        <p:spPr>
          <a:xfrm>
            <a:off x="1169319" y="7482385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3F3F3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Abstract</a:t>
            </a:r>
            <a:endParaRPr/>
          </a:p>
        </p:txBody>
      </p:sp>
      <p:sp>
        <p:nvSpPr>
          <p:cNvPr id="29" name="Google Shape;29;p1"/>
          <p:cNvSpPr/>
          <p:nvPr/>
        </p:nvSpPr>
        <p:spPr>
          <a:xfrm>
            <a:off x="712125" y="18717650"/>
            <a:ext cx="10058400" cy="13400700"/>
          </a:xfrm>
          <a:prstGeom prst="roundRect">
            <a:avLst>
              <a:gd fmla="val 2004" name="adj"/>
            </a:avLst>
          </a:prstGeom>
          <a:solidFill>
            <a:srgbClr val="E3E3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 txBox="1"/>
          <p:nvPr/>
        </p:nvSpPr>
        <p:spPr>
          <a:xfrm>
            <a:off x="1176075" y="20595025"/>
            <a:ext cx="9144000" cy="103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Our dataset is composed of scRNA-seq data from Smart-seq2 sequencing of FACS sorted cells of 20 organs from 7 mice. </a:t>
            </a:r>
            <a:endParaRPr sz="1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500" u="none" cap="none" strike="noStrike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The data contains gene expression information for individual cells within the given cell population.</a:t>
            </a:r>
            <a:endParaRPr sz="1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500" u="none" cap="none" strike="noStrike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We choose 5 tissue samples form this dataset, related to immunity: </a:t>
            </a:r>
            <a:endParaRPr sz="1700"/>
          </a:p>
          <a:p>
            <a:pPr indent="-361950" lvl="1" marL="2536939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500"/>
              <a:buFont typeface="Domine"/>
              <a:buChar char="-"/>
            </a:pPr>
            <a:r>
              <a:rPr b="0" i="0" lang="en-US" sz="3500" u="none" cap="none" strike="noStrike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Spleen </a:t>
            </a:r>
            <a:endParaRPr sz="1700"/>
          </a:p>
          <a:p>
            <a:pPr indent="-361950" lvl="1" marL="2536939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500"/>
              <a:buFont typeface="Domine"/>
              <a:buChar char="-"/>
            </a:pPr>
            <a:r>
              <a:rPr b="0" i="0" lang="en-US" sz="3500" u="none" cap="none" strike="noStrike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Thymus </a:t>
            </a:r>
            <a:endParaRPr sz="1700"/>
          </a:p>
          <a:p>
            <a:pPr indent="-361950" lvl="1" marL="2536939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500"/>
              <a:buFont typeface="Domine"/>
              <a:buChar char="-"/>
            </a:pPr>
            <a:r>
              <a:rPr b="0" i="0" lang="en-US" sz="3500" u="none" cap="none" strike="noStrike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Marrow </a:t>
            </a:r>
            <a:endParaRPr sz="1700"/>
          </a:p>
          <a:p>
            <a:pPr indent="-361950" lvl="1" marL="2536939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500"/>
              <a:buFont typeface="Domine"/>
              <a:buChar char="-"/>
            </a:pPr>
            <a:r>
              <a:rPr b="0" i="0" lang="en-US" sz="3500" u="none" cap="none" strike="noStrike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Brain Neurons </a:t>
            </a:r>
            <a:endParaRPr sz="1700"/>
          </a:p>
          <a:p>
            <a:pPr indent="-361950" lvl="1" marL="2536939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500"/>
              <a:buFont typeface="Domine"/>
              <a:buChar char="-"/>
            </a:pPr>
            <a:r>
              <a:rPr b="0" i="0" lang="en-US" sz="3500" u="none" cap="none" strike="noStrike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Brain Microglia </a:t>
            </a:r>
            <a:endParaRPr sz="1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500" u="none" cap="none" strike="noStrike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We will cluster the genes to correctly identify different cell populations. </a:t>
            </a:r>
            <a:endParaRPr sz="1700"/>
          </a:p>
        </p:txBody>
      </p:sp>
      <p:sp>
        <p:nvSpPr>
          <p:cNvPr id="31" name="Google Shape;31;p1"/>
          <p:cNvSpPr txBox="1"/>
          <p:nvPr/>
        </p:nvSpPr>
        <p:spPr>
          <a:xfrm>
            <a:off x="1222819" y="19204867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3F3F3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Dataset</a:t>
            </a:r>
            <a:endParaRPr/>
          </a:p>
        </p:txBody>
      </p:sp>
      <p:sp>
        <p:nvSpPr>
          <p:cNvPr id="32" name="Google Shape;32;p1"/>
          <p:cNvSpPr/>
          <p:nvPr/>
        </p:nvSpPr>
        <p:spPr>
          <a:xfrm>
            <a:off x="11482650" y="7062650"/>
            <a:ext cx="8915400" cy="11671200"/>
          </a:xfrm>
          <a:prstGeom prst="roundRect">
            <a:avLst>
              <a:gd fmla="val 2700" name="adj"/>
            </a:avLst>
          </a:prstGeom>
          <a:solidFill>
            <a:srgbClr val="E3E3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 txBox="1"/>
          <p:nvPr/>
        </p:nvSpPr>
        <p:spPr>
          <a:xfrm>
            <a:off x="11731687" y="8325363"/>
            <a:ext cx="8391000" cy="102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Data Integration: </a:t>
            </a:r>
            <a:endParaRPr sz="3200" u="sng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Domine"/>
              <a:buChar char="-"/>
            </a:pPr>
            <a:r>
              <a:rPr lang="en-US" sz="32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Barcode for each cell type in annotations</a:t>
            </a:r>
            <a:endParaRPr sz="32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Domine"/>
              <a:buChar char="-"/>
            </a:pPr>
            <a:r>
              <a:rPr lang="en-US" sz="32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Integrated gene counts with cell annotations based on the barcodes </a:t>
            </a:r>
            <a:endParaRPr sz="32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Domine"/>
              <a:buChar char="-"/>
            </a:pPr>
            <a:r>
              <a:rPr lang="en-US" sz="32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Combined data across 5 tissues based on the genes </a:t>
            </a:r>
            <a:endParaRPr sz="32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Data Preprocessing: </a:t>
            </a:r>
            <a:endParaRPr sz="3200" u="sng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32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Performed basic QC to remove mitochondrial genes </a:t>
            </a:r>
            <a:endParaRPr sz="32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Domine"/>
              <a:buChar char="-"/>
            </a:pPr>
            <a:r>
              <a:rPr lang="en-US" sz="32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Filtered cells with &lt;200 genes </a:t>
            </a:r>
            <a:endParaRPr sz="32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Domine"/>
              <a:buChar char="-"/>
            </a:pPr>
            <a:r>
              <a:rPr lang="en-US" sz="32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We removed genes expressed in less than 3 cells </a:t>
            </a:r>
            <a:endParaRPr sz="32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Data Normalization: </a:t>
            </a:r>
            <a:endParaRPr sz="3200" u="sng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Domine"/>
              <a:buChar char="-"/>
            </a:pPr>
            <a:r>
              <a:rPr lang="en-US" sz="32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Normalized based on log normalization</a:t>
            </a:r>
            <a:endParaRPr sz="32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1535789" y="7482310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3F3F3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 Preparation </a:t>
            </a:r>
            <a:endParaRPr/>
          </a:p>
        </p:txBody>
      </p:sp>
      <p:sp>
        <p:nvSpPr>
          <p:cNvPr id="35" name="Google Shape;35;p1"/>
          <p:cNvSpPr/>
          <p:nvPr/>
        </p:nvSpPr>
        <p:spPr>
          <a:xfrm>
            <a:off x="11293400" y="22082450"/>
            <a:ext cx="9144000" cy="10035900"/>
          </a:xfrm>
          <a:prstGeom prst="roundRect">
            <a:avLst>
              <a:gd fmla="val 1822" name="adj"/>
            </a:avLst>
          </a:prstGeom>
          <a:solidFill>
            <a:srgbClr val="E3E3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1593564" y="19338553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3F3F3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Algorithms</a:t>
            </a:r>
            <a:endParaRPr/>
          </a:p>
        </p:txBody>
      </p:sp>
      <p:sp>
        <p:nvSpPr>
          <p:cNvPr id="37" name="Google Shape;37;p1"/>
          <p:cNvSpPr/>
          <p:nvPr/>
        </p:nvSpPr>
        <p:spPr>
          <a:xfrm>
            <a:off x="21083850" y="7177300"/>
            <a:ext cx="22095300" cy="20274900"/>
          </a:xfrm>
          <a:prstGeom prst="roundRect">
            <a:avLst>
              <a:gd fmla="val 1937" name="adj"/>
            </a:avLst>
          </a:prstGeom>
          <a:solidFill>
            <a:srgbClr val="E3E3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21560625" y="8470500"/>
            <a:ext cx="20958900" cy="170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F3F3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DESC:</a:t>
            </a:r>
            <a:endParaRPr b="1" sz="29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700" u="none" cap="none" strike="noStrike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700" u="none" cap="none" strike="noStrike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700" u="none" cap="none" strike="noStrike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700" u="none" cap="none" strike="noStrike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.</a:t>
            </a:r>
            <a:endParaRPr b="1" i="0" sz="2700" u="none" cap="none" strike="noStrike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900">
                <a:solidFill>
                  <a:srgbClr val="3F3F3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SEURAT: </a:t>
            </a:r>
            <a:r>
              <a:rPr b="1" lang="en-US" sz="29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		</a:t>
            </a:r>
            <a:r>
              <a:rPr b="1" lang="en-US" sz="27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																			</a:t>
            </a:r>
            <a:r>
              <a:rPr b="1" lang="en-US" sz="2900">
                <a:solidFill>
                  <a:srgbClr val="3F3F3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COMPARISONS</a:t>
            </a:r>
            <a:r>
              <a:rPr b="1" lang="en-US" sz="2900">
                <a:solidFill>
                  <a:srgbClr val="3F3F3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 </a:t>
            </a:r>
            <a:r>
              <a:rPr b="1" lang="en-US" sz="29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	</a:t>
            </a:r>
            <a:r>
              <a:rPr b="1" lang="en-US" sz="27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											</a:t>
            </a:r>
            <a:endParaRPr b="1" sz="27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7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7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7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7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7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7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7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7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7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7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7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7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7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7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7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7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7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7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7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900">
                <a:solidFill>
                  <a:srgbClr val="3F3F3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MARKER GENES</a:t>
            </a:r>
            <a:r>
              <a:rPr b="1" lang="en-US" sz="2900">
                <a:solidFill>
                  <a:srgbClr val="3F3F3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 </a:t>
            </a:r>
            <a:endParaRPr b="1" sz="25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39" name="Google Shape;39;p1"/>
          <p:cNvSpPr txBox="1"/>
          <p:nvPr/>
        </p:nvSpPr>
        <p:spPr>
          <a:xfrm>
            <a:off x="21445086" y="7482260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3F3F3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Results</a:t>
            </a:r>
            <a:endParaRPr/>
          </a:p>
        </p:txBody>
      </p:sp>
      <p:pic>
        <p:nvPicPr>
          <p:cNvPr id="40" name="Google Shape;4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5588" y="9358900"/>
            <a:ext cx="18348974" cy="5722792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"/>
          <p:cNvSpPr/>
          <p:nvPr/>
        </p:nvSpPr>
        <p:spPr>
          <a:xfrm>
            <a:off x="21083850" y="27895050"/>
            <a:ext cx="22095300" cy="4223400"/>
          </a:xfrm>
          <a:prstGeom prst="roundRect">
            <a:avLst>
              <a:gd fmla="val 1477" name="adj"/>
            </a:avLst>
          </a:prstGeom>
          <a:solidFill>
            <a:srgbClr val="1DDF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Domine"/>
              <a:buChar char="●"/>
            </a:pPr>
            <a:r>
              <a:rPr lang="en-US" sz="28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From our analysis, we see a comparable performance between DESC and SEURAT with both achieving a accuracy greater than 70%. </a:t>
            </a:r>
            <a:endParaRPr sz="28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Domine"/>
              <a:buChar char="●"/>
            </a:pPr>
            <a:r>
              <a:rPr lang="en-US" sz="28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However, </a:t>
            </a:r>
            <a:r>
              <a:rPr lang="en-US" sz="28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both algorithms differ in their ability to delineate similar cell types such as stem cells (</a:t>
            </a:r>
            <a:r>
              <a:rPr lang="en-US" sz="28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hematopoietic</a:t>
            </a:r>
            <a:r>
              <a:rPr lang="en-US" sz="28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 and mesenchymal) and immune cells. For example, DESC was able to cluster the ERCC-spike in transcripts more distinctly than SEURAT</a:t>
            </a:r>
            <a:endParaRPr sz="28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Domine"/>
              <a:buChar char="●"/>
            </a:pPr>
            <a:r>
              <a:rPr lang="en-US" sz="28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Benchmarking more algorithms and including more datasets will be crucial to draw a conclusion on the strengths and weaknesses of these clustering algorithms</a:t>
            </a:r>
            <a:endParaRPr sz="28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34037950" y="14876575"/>
            <a:ext cx="98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"/>
          <p:cNvSpPr txBox="1"/>
          <p:nvPr/>
        </p:nvSpPr>
        <p:spPr>
          <a:xfrm>
            <a:off x="21410725" y="27895050"/>
            <a:ext cx="7353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3600">
                <a:solidFill>
                  <a:srgbClr val="3F3F3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Conclusion and Future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" name="Google Shape;44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50500" y="16016057"/>
            <a:ext cx="9144000" cy="5920718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"/>
          <p:cNvSpPr txBox="1"/>
          <p:nvPr/>
        </p:nvSpPr>
        <p:spPr>
          <a:xfrm>
            <a:off x="11518625" y="22276525"/>
            <a:ext cx="9144000" cy="90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F3F3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Methodology</a:t>
            </a:r>
            <a:endParaRPr b="1" sz="3600">
              <a:solidFill>
                <a:srgbClr val="3F3F3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F3F3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DESC: </a:t>
            </a:r>
            <a:endParaRPr b="1" sz="3200" u="sng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Domine"/>
              <a:buChar char="-"/>
            </a:pPr>
            <a:r>
              <a:rPr lang="en-US" sz="32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implute counts dataset </a:t>
            </a:r>
            <a:endParaRPr sz="32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Domine"/>
              <a:buChar char="-"/>
            </a:pPr>
            <a:r>
              <a:rPr lang="en-US" sz="32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train the dataset </a:t>
            </a:r>
            <a:endParaRPr sz="32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Domine"/>
              <a:buChar char="-"/>
            </a:pPr>
            <a:r>
              <a:rPr lang="en-US" sz="32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predict cell types </a:t>
            </a:r>
            <a:endParaRPr sz="32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Domine"/>
              <a:buChar char="-"/>
            </a:pPr>
            <a:r>
              <a:rPr lang="en-US" sz="32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annotate based on expression of marker genes </a:t>
            </a:r>
            <a:endParaRPr sz="32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SEURAT: </a:t>
            </a:r>
            <a:endParaRPr b="1" sz="3200" u="sng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Domine"/>
              <a:buChar char="-"/>
            </a:pPr>
            <a:r>
              <a:rPr lang="en-US" sz="32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find variable features </a:t>
            </a:r>
            <a:endParaRPr sz="32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Domine"/>
              <a:buChar char="-"/>
            </a:pPr>
            <a:r>
              <a:rPr lang="en-US" sz="32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scale the data </a:t>
            </a:r>
            <a:endParaRPr sz="32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Domine"/>
              <a:buChar char="-"/>
            </a:pPr>
            <a:r>
              <a:rPr lang="en-US" sz="32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run PCA </a:t>
            </a:r>
            <a:endParaRPr sz="32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Domine"/>
              <a:buChar char="-"/>
            </a:pPr>
            <a:r>
              <a:rPr lang="en-US" sz="32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find neighbors and </a:t>
            </a:r>
            <a:r>
              <a:rPr lang="en-US" sz="32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find</a:t>
            </a:r>
            <a:r>
              <a:rPr lang="en-US" sz="32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 clusters </a:t>
            </a:r>
            <a:endParaRPr sz="32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Domine"/>
              <a:buChar char="-"/>
            </a:pPr>
            <a:r>
              <a:rPr lang="en-US" sz="32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plot the data in low dimensional space with UMAP</a:t>
            </a:r>
            <a:endParaRPr sz="32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46" name="Google Shape;46;p1"/>
          <p:cNvSpPr txBox="1"/>
          <p:nvPr/>
        </p:nvSpPr>
        <p:spPr>
          <a:xfrm>
            <a:off x="11593579" y="20140785"/>
            <a:ext cx="9144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Domine"/>
              <a:buChar char="-"/>
            </a:pPr>
            <a:r>
              <a:rPr lang="en-US" sz="32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SEURAT</a:t>
            </a:r>
            <a:endParaRPr sz="32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Domine"/>
              <a:buChar char="-"/>
            </a:pPr>
            <a:r>
              <a:rPr lang="en-US" sz="32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DESC</a:t>
            </a:r>
            <a:endParaRPr/>
          </a:p>
        </p:txBody>
      </p:sp>
      <p:pic>
        <p:nvPicPr>
          <p:cNvPr id="47" name="Google Shape;47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39350" y="23301070"/>
            <a:ext cx="6207200" cy="3770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340249" y="23413988"/>
            <a:ext cx="6207210" cy="36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"/>
          <p:cNvSpPr txBox="1"/>
          <p:nvPr/>
        </p:nvSpPr>
        <p:spPr>
          <a:xfrm>
            <a:off x="34299000" y="22824063"/>
            <a:ext cx="4887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595959"/>
                </a:solidFill>
              </a:rPr>
              <a:t>Plp1: H</a:t>
            </a:r>
            <a:r>
              <a:rPr lang="en-US" sz="1900">
                <a:solidFill>
                  <a:srgbClr val="595959"/>
                </a:solidFill>
              </a:rPr>
              <a:t>ematopoietic</a:t>
            </a:r>
            <a:r>
              <a:rPr lang="en-US" sz="1900">
                <a:solidFill>
                  <a:srgbClr val="595959"/>
                </a:solidFill>
              </a:rPr>
              <a:t> stem cell</a:t>
            </a:r>
            <a:endParaRPr sz="1900">
              <a:solidFill>
                <a:srgbClr val="595959"/>
              </a:solidFill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26869988" y="22824075"/>
            <a:ext cx="5147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595959"/>
                </a:solidFill>
              </a:rPr>
              <a:t>Cd19: B-Cells</a:t>
            </a:r>
            <a:endParaRPr sz="2500">
              <a:solidFill>
                <a:srgbClr val="595959"/>
              </a:solidFill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31769450" y="22187975"/>
            <a:ext cx="11169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Benchmarking Seurat and DESC using rand index and normalized mutual information		</a:t>
            </a:r>
            <a:r>
              <a:rPr b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				</a:t>
            </a:r>
            <a:endParaRPr/>
          </a:p>
        </p:txBody>
      </p:sp>
      <p:pic>
        <p:nvPicPr>
          <p:cNvPr id="52" name="Google Shape;52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445075" y="16018914"/>
            <a:ext cx="10058400" cy="6672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Graphicsland/MakeSigns.com</dc:creator>
</cp:coreProperties>
</file>