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44AF-F370-45FD-AFDC-A1C7233303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2AD5-EA03-4329-9B24-D5438731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9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85971"/>
              </p:ext>
            </p:extLst>
          </p:nvPr>
        </p:nvGraphicFramePr>
        <p:xfrm>
          <a:off x="962017" y="1595966"/>
          <a:ext cx="35528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444104"/>
                <a:gridCol w="444104"/>
                <a:gridCol w="444104"/>
                <a:gridCol w="444104"/>
              </a:tblGrid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start with some rows of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21" y="1595966"/>
            <a:ext cx="4542857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‘local’ set of (statistically defined) bins is used, re-create the bins based on the filtered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31" y="2633872"/>
            <a:ext cx="5295238" cy="33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08" y="3026348"/>
            <a:ext cx="2377340" cy="1526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808" y="1319213"/>
            <a:ext cx="2370809" cy="1652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937" y="5253096"/>
            <a:ext cx="2190476" cy="94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9308" y="1506022"/>
            <a:ext cx="77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 definition changes to reflect </a:t>
            </a:r>
            <a:r>
              <a:rPr lang="en-US" smtClean="0"/>
              <a:t>only values in the </a:t>
            </a:r>
            <a:r>
              <a:rPr lang="en-US" dirty="0" smtClean="0"/>
              <a:t>non-filtered out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6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might encode? Global vs. local.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6782"/>
              </p:ext>
            </p:extLst>
          </p:nvPr>
        </p:nvGraphicFramePr>
        <p:xfrm>
          <a:off x="736600" y="2443692"/>
          <a:ext cx="88265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3"/>
                <a:gridCol w="220663"/>
                <a:gridCol w="220663"/>
                <a:gridCol w="220663"/>
              </a:tblGrid>
              <a:tr h="1938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1733550" y="2962275"/>
            <a:ext cx="1466850" cy="6953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2150" y="312527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73606"/>
              </p:ext>
            </p:extLst>
          </p:nvPr>
        </p:nvGraphicFramePr>
        <p:xfrm>
          <a:off x="3435351" y="2443692"/>
          <a:ext cx="88265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3"/>
                <a:gridCol w="220663"/>
                <a:gridCol w="220663"/>
                <a:gridCol w="220663"/>
              </a:tblGrid>
              <a:tr h="1938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454526" y="2962275"/>
            <a:ext cx="1466850" cy="6953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3126" y="312527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02708"/>
              </p:ext>
            </p:extLst>
          </p:nvPr>
        </p:nvGraphicFramePr>
        <p:xfrm>
          <a:off x="6156327" y="2443692"/>
          <a:ext cx="88265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3"/>
                <a:gridCol w="220663"/>
                <a:gridCol w="220663"/>
                <a:gridCol w="220663"/>
              </a:tblGrid>
              <a:tr h="1938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938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19252" y="4100208"/>
            <a:ext cx="194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General data cleaning to remove null and no data values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4526" y="4100208"/>
            <a:ext cx="194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filtering to remove rows to narrow to data of interest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2565" y="1838974"/>
            <a:ext cx="230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Encoding based on ‘Global’ bin (use all valid values)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49073" y="1731252"/>
            <a:ext cx="2697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Encoding based on ‘Global’ (all valid values) </a:t>
            </a:r>
            <a:r>
              <a:rPr lang="en-US" sz="1400" i="1" dirty="0" smtClean="0"/>
              <a:t>or </a:t>
            </a:r>
            <a:r>
              <a:rPr lang="en-US" sz="1400" dirty="0" smtClean="0"/>
              <a:t>‘Local’  bin (only remaining values)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54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map a specific field…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77883"/>
              </p:ext>
            </p:extLst>
          </p:nvPr>
        </p:nvGraphicFramePr>
        <p:xfrm>
          <a:off x="962017" y="1595966"/>
          <a:ext cx="389573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909642"/>
                <a:gridCol w="429895"/>
                <a:gridCol w="427355"/>
                <a:gridCol w="352425"/>
              </a:tblGrid>
              <a:tr h="26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-9999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6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63361"/>
              </p:ext>
            </p:extLst>
          </p:nvPr>
        </p:nvGraphicFramePr>
        <p:xfrm>
          <a:off x="962017" y="1595966"/>
          <a:ext cx="389573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909642"/>
                <a:gridCol w="429895"/>
                <a:gridCol w="427355"/>
                <a:gridCol w="352425"/>
              </a:tblGrid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-9999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575" cy="1325563"/>
          </a:xfrm>
        </p:spPr>
        <p:txBody>
          <a:bodyPr/>
          <a:lstStyle/>
          <a:p>
            <a:r>
              <a:rPr lang="en-US" dirty="0" smtClean="0"/>
              <a:t>We will link it to our map using some ID field…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50258"/>
              </p:ext>
            </p:extLst>
          </p:nvPr>
        </p:nvGraphicFramePr>
        <p:xfrm>
          <a:off x="962017" y="1595966"/>
          <a:ext cx="389573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909642"/>
                <a:gridCol w="429895"/>
                <a:gridCol w="427355"/>
                <a:gridCol w="352425"/>
              </a:tblGrid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-9999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575" cy="1325563"/>
          </a:xfrm>
        </p:spPr>
        <p:txBody>
          <a:bodyPr/>
          <a:lstStyle/>
          <a:p>
            <a:r>
              <a:rPr lang="en-US" dirty="0" smtClean="0"/>
              <a:t>Our data field may have some cells with no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54068"/>
              </p:ext>
            </p:extLst>
          </p:nvPr>
        </p:nvGraphicFramePr>
        <p:xfrm>
          <a:off x="962017" y="1595966"/>
          <a:ext cx="389573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909642"/>
                <a:gridCol w="429895"/>
                <a:gridCol w="427355"/>
                <a:gridCol w="352425"/>
              </a:tblGrid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-9999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575" cy="1325563"/>
          </a:xfrm>
        </p:spPr>
        <p:txBody>
          <a:bodyPr/>
          <a:lstStyle/>
          <a:p>
            <a:r>
              <a:rPr lang="en-US" dirty="0" smtClean="0"/>
              <a:t>Our data field may have some cells with null values (user defined)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0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9600"/>
              </p:ext>
            </p:extLst>
          </p:nvPr>
        </p:nvGraphicFramePr>
        <p:xfrm>
          <a:off x="962017" y="1595966"/>
          <a:ext cx="389573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909642"/>
                <a:gridCol w="429895"/>
                <a:gridCol w="427355"/>
                <a:gridCol w="352425"/>
              </a:tblGrid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-9999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575" cy="1325563"/>
          </a:xfrm>
        </p:spPr>
        <p:txBody>
          <a:bodyPr/>
          <a:lstStyle/>
          <a:p>
            <a:r>
              <a:rPr lang="en-US" dirty="0" smtClean="0"/>
              <a:t>So, when we ‘bin’ we may not want to use all rows of data </a:t>
            </a:r>
            <a:br>
              <a:rPr lang="en-US" dirty="0" smtClean="0"/>
            </a:br>
            <a:r>
              <a:rPr lang="en-US" dirty="0" smtClean="0"/>
              <a:t>(remove null and no-data easily) – filter phase 1 to clean up 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58143"/>
              </p:ext>
            </p:extLst>
          </p:nvPr>
        </p:nvGraphicFramePr>
        <p:xfrm>
          <a:off x="6115042" y="1590940"/>
          <a:ext cx="38957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909642"/>
                <a:gridCol w="429895"/>
                <a:gridCol w="427355"/>
                <a:gridCol w="352425"/>
              </a:tblGrid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4976808" y="2257425"/>
            <a:ext cx="1019175" cy="6762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should give us something like this: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07" y="2700543"/>
            <a:ext cx="4714286" cy="32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550" y="1257300"/>
            <a:ext cx="779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data without null (-9999), without no data (empty cells)</a:t>
            </a:r>
          </a:p>
          <a:p>
            <a:r>
              <a:rPr lang="en-US" dirty="0" smtClean="0"/>
              <a:t>All marks visible, but rows filtered out are given a default color encoding</a:t>
            </a:r>
          </a:p>
          <a:p>
            <a:r>
              <a:rPr lang="en-US" dirty="0" smtClean="0"/>
              <a:t>Binning is done only on ‘valid’ data (null, no data removed)</a:t>
            </a:r>
          </a:p>
          <a:p>
            <a:r>
              <a:rPr lang="en-US" dirty="0" smtClean="0"/>
              <a:t>Color encoding is based on bins on ‘valid’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03" y="5391016"/>
            <a:ext cx="2657143" cy="94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043400"/>
            <a:ext cx="2657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 very pretty printed bin ranges: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8193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But…sometimes the data is also filtered to remove other attributes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257300"/>
            <a:ext cx="77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rows with defined characteristics, e.g., with ID of 07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90067"/>
              </p:ext>
            </p:extLst>
          </p:nvPr>
        </p:nvGraphicFramePr>
        <p:xfrm>
          <a:off x="962017" y="1722966"/>
          <a:ext cx="389573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909642"/>
                <a:gridCol w="429895"/>
                <a:gridCol w="427355"/>
                <a:gridCol w="352425"/>
              </a:tblGrid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-9999</a:t>
                      </a:r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4232"/>
              </p:ext>
            </p:extLst>
          </p:nvPr>
        </p:nvGraphicFramePr>
        <p:xfrm>
          <a:off x="6124567" y="1722966"/>
          <a:ext cx="389573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4"/>
                <a:gridCol w="444104"/>
                <a:gridCol w="444104"/>
                <a:gridCol w="444104"/>
                <a:gridCol w="909642"/>
                <a:gridCol w="429895"/>
                <a:gridCol w="427355"/>
                <a:gridCol w="352425"/>
              </a:tblGrid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657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976808" y="2257425"/>
            <a:ext cx="1019175" cy="6762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5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‘global’ set of </a:t>
            </a:r>
            <a:r>
              <a:rPr lang="en-US" dirty="0" smtClean="0"/>
              <a:t>(statistically defined)</a:t>
            </a:r>
            <a:r>
              <a:rPr lang="en-US" dirty="0" smtClean="0"/>
              <a:t> bins is used, treat the filtered data as ‘no data’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62" y="2786255"/>
            <a:ext cx="4790476" cy="3076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758" y="1338468"/>
            <a:ext cx="2370809" cy="1652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308" y="1506022"/>
            <a:ext cx="77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 definition is the same, but the data is filtered to just California</a:t>
            </a:r>
          </a:p>
          <a:p>
            <a:r>
              <a:rPr lang="en-US" dirty="0" smtClean="0"/>
              <a:t>In this example, filtered out data is encoded to match ‘no data’ and ‘null’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303" y="5391016"/>
            <a:ext cx="2657143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8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486</Words>
  <Application>Microsoft Office PowerPoint</Application>
  <PresentationFormat>Widescreen</PresentationFormat>
  <Paragraphs>187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 start with some rows of data</vt:lpstr>
      <vt:lpstr>We want to map a specific field…</vt:lpstr>
      <vt:lpstr>We will link it to our map using some ID field…</vt:lpstr>
      <vt:lpstr>Our data field may have some cells with no data</vt:lpstr>
      <vt:lpstr>Our data field may have some cells with null values (user defined)</vt:lpstr>
      <vt:lpstr>So, when we ‘bin’ we may not want to use all rows of data  (remove null and no-data easily) – filter phase 1 to clean up data</vt:lpstr>
      <vt:lpstr>Which should give us something like this:</vt:lpstr>
      <vt:lpstr>But…sometimes the data is also filtered to remove other attributes</vt:lpstr>
      <vt:lpstr>If a ‘global’ set of (statistically defined) bins is used, treat the filtered data as ‘no data’</vt:lpstr>
      <vt:lpstr>If a ‘local’ set of (statistically defined) bins is used, re-create the bins based on the filtered data</vt:lpstr>
      <vt:lpstr>PowerPoint Presentation</vt:lpstr>
      <vt:lpstr>When we might encode? Global vs. local.</vt:lpstr>
    </vt:vector>
  </TitlesOfParts>
  <Company>Tableau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start with some rows of data</dc:title>
  <dc:creator>Sarah Battersby</dc:creator>
  <cp:lastModifiedBy>Sarah Battersby</cp:lastModifiedBy>
  <cp:revision>10</cp:revision>
  <dcterms:created xsi:type="dcterms:W3CDTF">2016-05-24T21:38:41Z</dcterms:created>
  <dcterms:modified xsi:type="dcterms:W3CDTF">2016-05-24T23:01:09Z</dcterms:modified>
</cp:coreProperties>
</file>