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9" r:id="rId7"/>
    <p:sldId id="261" r:id="rId8"/>
    <p:sldId id="262" r:id="rId9"/>
    <p:sldId id="268" r:id="rId10"/>
    <p:sldId id="267" r:id="rId11"/>
    <p:sldId id="263" r:id="rId12"/>
    <p:sldId id="264" r:id="rId13"/>
    <p:sldId id="266"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94"/>
    <p:restoredTop sz="94640"/>
  </p:normalViewPr>
  <p:slideViewPr>
    <p:cSldViewPr snapToGrid="0" snapToObjects="1">
      <p:cViewPr varScale="1">
        <p:scale>
          <a:sx n="86" d="100"/>
          <a:sy n="86" d="100"/>
        </p:scale>
        <p:origin x="944"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451" name="Group 450"/>
          <p:cNvGrpSpPr/>
          <p:nvPr/>
        </p:nvGrpSpPr>
        <p:grpSpPr>
          <a:xfrm>
            <a:off x="0" y="0"/>
            <a:ext cx="9555163" cy="6853238"/>
            <a:chOff x="1524000" y="0"/>
            <a:chExt cx="9555163" cy="6853238"/>
          </a:xfrm>
        </p:grpSpPr>
        <p:sp>
          <p:nvSpPr>
            <p:cNvPr id="452"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53"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54"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55"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56"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57"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58"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59"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60"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61"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462"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63"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64"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65"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66"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67"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1283114" y="1168329"/>
            <a:ext cx="6586124" cy="4537816"/>
            <a:chOff x="1283114" y="1168329"/>
            <a:chExt cx="6586124" cy="4537816"/>
          </a:xfrm>
        </p:grpSpPr>
        <p:sp>
          <p:nvSpPr>
            <p:cNvPr id="39" name="Rectangle 38"/>
            <p:cNvSpPr/>
            <p:nvPr/>
          </p:nvSpPr>
          <p:spPr>
            <a:xfrm>
              <a:off x="1283114" y="1168329"/>
              <a:ext cx="658612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283114" y="1973001"/>
              <a:ext cx="658612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1" name="Isosceles Triangle 39"/>
            <p:cNvSpPr/>
            <p:nvPr/>
          </p:nvSpPr>
          <p:spPr>
            <a:xfrm rot="10800000">
              <a:off x="4362524" y="5355082"/>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59091" y="2055278"/>
            <a:ext cx="6428445" cy="1810636"/>
          </a:xfrm>
        </p:spPr>
        <p:txBody>
          <a:bodyPr bIns="0" anchor="b">
            <a:normAutofit/>
          </a:bodyPr>
          <a:lstStyle>
            <a:lvl1pPr algn="ctr">
              <a:lnSpc>
                <a:spcPct val="80000"/>
              </a:lnSpc>
              <a:defRPr sz="4800" spc="-113">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359091" y="3941492"/>
            <a:ext cx="6428445" cy="1334120"/>
          </a:xfrm>
        </p:spPr>
        <p:txBody>
          <a:bodyPr tIns="0">
            <a:normAutofit/>
          </a:bodyPr>
          <a:lstStyle>
            <a:lvl1pPr marL="0" indent="0" algn="ctr">
              <a:lnSpc>
                <a:spcPct val="100000"/>
              </a:lnSpc>
              <a:buNone/>
              <a:defRPr sz="1800" b="0">
                <a:solidFill>
                  <a:srgbClr val="FFFEFF"/>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40080" y="320040"/>
            <a:ext cx="2743200" cy="320040"/>
          </a:xfrm>
        </p:spPr>
        <p:txBody>
          <a:bodyPr vert="horz" lIns="91440" tIns="45720" rIns="91440" bIns="45720" rtlCol="0" anchor="ctr"/>
          <a:lstStyle>
            <a:lvl1pPr>
              <a:defRPr lang="en-US"/>
            </a:lvl1pPr>
          </a:lstStyle>
          <a:p>
            <a:fld id="{5BCAD085-E8A6-8845-BD4E-CB4CCA059FC4}" type="datetimeFigureOut">
              <a:rPr lang="en-US" smtClean="0"/>
              <a:t>12/16/19</a:t>
            </a:fld>
            <a:endParaRPr lang="en-US"/>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C1FF6DA9-008F-8B48-92A6-B652298478B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85" name="Group 84"/>
          <p:cNvGrpSpPr/>
          <p:nvPr/>
        </p:nvGrpSpPr>
        <p:grpSpPr>
          <a:xfrm>
            <a:off x="-286226" y="0"/>
            <a:ext cx="9421759" cy="6858001"/>
            <a:chOff x="1243013" y="0"/>
            <a:chExt cx="9402763" cy="6858001"/>
          </a:xfrm>
        </p:grpSpPr>
        <p:sp>
          <p:nvSpPr>
            <p:cNvPr id="8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9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9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9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6"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7"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8"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9"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0"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1"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102"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ln>
            <a:extLst>
              <a:ext uri="{909E8E84-426E-40DD-AFC4-6F175D3DCCD1}">
                <a14:hiddenFill xmlns:a14="http://schemas.microsoft.com/office/drawing/2010/main">
                  <a:solidFill>
                    <a:srgbClr val="FFFFFF"/>
                  </a:solidFill>
                </a14:hiddenFill>
              </a:ext>
            </a:extLst>
          </p:spPr>
        </p:sp>
        <p:sp>
          <p:nvSpPr>
            <p:cNvPr id="103"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4"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5"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32" name="Group 31"/>
          <p:cNvGrpSpPr/>
          <p:nvPr/>
        </p:nvGrpSpPr>
        <p:grpSpPr>
          <a:xfrm>
            <a:off x="640080" y="1699589"/>
            <a:ext cx="3286552" cy="3470421"/>
            <a:chOff x="640080" y="1699589"/>
            <a:chExt cx="3286552" cy="3470421"/>
          </a:xfrm>
        </p:grpSpPr>
        <p:sp>
          <p:nvSpPr>
            <p:cNvPr id="42" name="Rectangle 41"/>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3786" y="2349926"/>
            <a:ext cx="3113815" cy="2472774"/>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415686" y="794719"/>
            <a:ext cx="4095643"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51" name="Group 50"/>
          <p:cNvGrpSpPr/>
          <p:nvPr/>
        </p:nvGrpSpPr>
        <p:grpSpPr>
          <a:xfrm flipH="1">
            <a:off x="0" y="0"/>
            <a:ext cx="9421759" cy="6858001"/>
            <a:chOff x="1243013" y="0"/>
            <a:chExt cx="9402763" cy="6858001"/>
          </a:xfrm>
        </p:grpSpPr>
        <p:sp>
          <p:nvSpPr>
            <p:cNvPr id="5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5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5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5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6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6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6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6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6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6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6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6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6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ln>
            <a:extLst>
              <a:ext uri="{909E8E84-426E-40DD-AFC4-6F175D3DCCD1}">
                <a14:hiddenFill xmlns:a14="http://schemas.microsoft.com/office/drawing/2010/main">
                  <a:solidFill>
                    <a:srgbClr val="FFFFFF"/>
                  </a:solidFill>
                </a14:hiddenFill>
              </a:ext>
            </a:extLst>
          </p:spPr>
        </p:sp>
        <p:sp>
          <p:nvSpPr>
            <p:cNvPr id="6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85" name="Group 84"/>
          <p:cNvGrpSpPr/>
          <p:nvPr/>
        </p:nvGrpSpPr>
        <p:grpSpPr>
          <a:xfrm>
            <a:off x="5228134" y="1699589"/>
            <a:ext cx="3286552" cy="3470421"/>
            <a:chOff x="640080" y="1699589"/>
            <a:chExt cx="3286552" cy="3470421"/>
          </a:xfrm>
        </p:grpSpPr>
        <p:sp>
          <p:nvSpPr>
            <p:cNvPr id="86" name="Rectangle 85"/>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313609" y="2349924"/>
            <a:ext cx="3112047" cy="2464951"/>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43258" y="802808"/>
            <a:ext cx="4118291" cy="52548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40080" y="320040"/>
            <a:ext cx="2743200" cy="320040"/>
          </a:xfrm>
        </p:spPr>
        <p:txBody>
          <a:bodyPr/>
          <a:lstStyle/>
          <a:p>
            <a:fld id="{5BCAD085-E8A6-8845-BD4E-CB4CCA059FC4}" type="datetimeFigureOut">
              <a:rPr lang="en-US" smtClean="0"/>
              <a:t>12/16/19</a:t>
            </a:fld>
            <a:endParaRPr lang="en-US"/>
          </a:p>
        </p:txBody>
      </p:sp>
      <p:sp>
        <p:nvSpPr>
          <p:cNvPr id="5" name="Footer Placeholder 4"/>
          <p:cNvSpPr>
            <a:spLocks noGrp="1"/>
          </p:cNvSpPr>
          <p:nvPr>
            <p:ph type="ftr" sz="quarter" idx="11"/>
          </p:nvPr>
        </p:nvSpPr>
        <p:spPr>
          <a:xfrm>
            <a:off x="640080" y="6227064"/>
            <a:ext cx="7854696" cy="320040"/>
          </a:xfrm>
        </p:spPr>
        <p:txBody>
          <a:body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C1FF6DA9-008F-8B48-92A6-B652298478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65" name="Group 64"/>
          <p:cNvGrpSpPr/>
          <p:nvPr/>
        </p:nvGrpSpPr>
        <p:grpSpPr>
          <a:xfrm>
            <a:off x="-286226" y="0"/>
            <a:ext cx="9421759" cy="6858001"/>
            <a:chOff x="1243013" y="0"/>
            <a:chExt cx="9402763" cy="6858001"/>
          </a:xfrm>
        </p:grpSpPr>
        <p:sp>
          <p:nvSpPr>
            <p:cNvPr id="6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6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6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6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7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7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7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20" name="Group 19"/>
          <p:cNvGrpSpPr/>
          <p:nvPr/>
        </p:nvGrpSpPr>
        <p:grpSpPr>
          <a:xfrm>
            <a:off x="640080" y="1699589"/>
            <a:ext cx="3286552" cy="3470421"/>
            <a:chOff x="640080" y="1699589"/>
            <a:chExt cx="3286552" cy="3470421"/>
          </a:xfrm>
        </p:grpSpPr>
        <p:sp>
          <p:nvSpPr>
            <p:cNvPr id="21" name="Rectangle 2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8" cy="246495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4415687" y="803186"/>
            <a:ext cx="4091410"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4" name="Group 773"/>
          <p:cNvGrpSpPr/>
          <p:nvPr/>
        </p:nvGrpSpPr>
        <p:grpSpPr>
          <a:xfrm>
            <a:off x="0" y="0"/>
            <a:ext cx="9555163" cy="6853238"/>
            <a:chOff x="1524000" y="0"/>
            <a:chExt cx="9555163" cy="6853238"/>
          </a:xfrm>
        </p:grpSpPr>
        <p:sp>
          <p:nvSpPr>
            <p:cNvPr id="775"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76"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77"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78"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779"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780"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81"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82"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83"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784"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785"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86"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87"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88"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89"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90"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2403476" y="1158902"/>
            <a:ext cx="4317684" cy="4537816"/>
            <a:chOff x="2403476" y="1158902"/>
            <a:chExt cx="4317684" cy="4537816"/>
          </a:xfrm>
        </p:grpSpPr>
        <p:sp>
          <p:nvSpPr>
            <p:cNvPr id="28" name="Rectangle 27"/>
            <p:cNvSpPr/>
            <p:nvPr/>
          </p:nvSpPr>
          <p:spPr>
            <a:xfrm>
              <a:off x="2403476" y="1158902"/>
              <a:ext cx="431768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2403476" y="1963574"/>
              <a:ext cx="431768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Isosceles Triangle 28"/>
            <p:cNvSpPr/>
            <p:nvPr/>
          </p:nvSpPr>
          <p:spPr>
            <a:xfrm rot="10800000">
              <a:off x="4358702" y="5345655"/>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479148" y="2028827"/>
            <a:ext cx="4162952" cy="1732474"/>
          </a:xfrm>
        </p:spPr>
        <p:txBody>
          <a:bodyPr bIns="0" anchor="b">
            <a:normAutofit/>
          </a:bodyPr>
          <a:lstStyle>
            <a:lvl1pPr algn="ctr">
              <a:defRPr sz="36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79148" y="3843338"/>
            <a:ext cx="4162952" cy="1426097"/>
          </a:xfrm>
        </p:spPr>
        <p:txBody>
          <a:bodyPr tIns="0">
            <a:normAutofit/>
          </a:bodyPr>
          <a:lstStyle>
            <a:lvl1pPr marL="0" indent="0" algn="ctr">
              <a:buNone/>
              <a:defRPr sz="1600">
                <a:solidFill>
                  <a:srgbClr val="FFFEFF"/>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0080" y="320040"/>
            <a:ext cx="2743200" cy="320040"/>
          </a:xfrm>
        </p:spPr>
        <p:txBody>
          <a:bodyPr/>
          <a:lstStyle/>
          <a:p>
            <a:fld id="{5BCAD085-E8A6-8845-BD4E-CB4CCA059FC4}" type="datetimeFigureOut">
              <a:rPr lang="en-US" smtClean="0"/>
              <a:t>12/16/19</a:t>
            </a:fld>
            <a:endParaRPr lang="en-US"/>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C1FF6DA9-008F-8B48-92A6-B652298478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41" name="Group 40"/>
          <p:cNvGrpSpPr/>
          <p:nvPr/>
        </p:nvGrpSpPr>
        <p:grpSpPr>
          <a:xfrm>
            <a:off x="-286226" y="0"/>
            <a:ext cx="9421759" cy="6858001"/>
            <a:chOff x="1243013" y="0"/>
            <a:chExt cx="9402763" cy="6858001"/>
          </a:xfrm>
        </p:grpSpPr>
        <p:sp>
          <p:nvSpPr>
            <p:cNvPr id="4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5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ln>
            <a:extLst>
              <a:ext uri="{909E8E84-426E-40DD-AFC4-6F175D3DCCD1}">
                <a14:hiddenFill xmlns:a14="http://schemas.microsoft.com/office/drawing/2010/main">
                  <a:solidFill>
                    <a:srgbClr val="FFFFFF"/>
                  </a:solidFill>
                </a14:hiddenFill>
              </a:ext>
            </a:extLst>
          </p:spPr>
        </p:sp>
        <p:sp>
          <p:nvSpPr>
            <p:cNvPr id="5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6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6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62" name="Group 61"/>
          <p:cNvGrpSpPr/>
          <p:nvPr/>
        </p:nvGrpSpPr>
        <p:grpSpPr>
          <a:xfrm>
            <a:off x="640080" y="1699589"/>
            <a:ext cx="3286552" cy="3470421"/>
            <a:chOff x="640080" y="1699589"/>
            <a:chExt cx="3286552" cy="3470421"/>
          </a:xfrm>
        </p:grpSpPr>
        <p:sp>
          <p:nvSpPr>
            <p:cNvPr id="63" name="Rectangle 6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068"/>
            <a:ext cx="3122163" cy="245980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423014" y="804029"/>
            <a:ext cx="4091674" cy="24593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20283" y="3585104"/>
            <a:ext cx="4094404" cy="24706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40080" y="320040"/>
            <a:ext cx="2743200" cy="320040"/>
          </a:xfrm>
        </p:spPr>
        <p:txBody>
          <a:bodyPr/>
          <a:lstStyle/>
          <a:p>
            <a:fld id="{5BCAD085-E8A6-8845-BD4E-CB4CCA059FC4}" type="datetimeFigureOut">
              <a:rPr lang="en-US" smtClean="0"/>
              <a:t>12/16/19</a:t>
            </a:fld>
            <a:endParaRPr lang="en-US"/>
          </a:p>
        </p:txBody>
      </p:sp>
      <p:sp>
        <p:nvSpPr>
          <p:cNvPr id="6" name="Footer Placeholder 5"/>
          <p:cNvSpPr>
            <a:spLocks noGrp="1"/>
          </p:cNvSpPr>
          <p:nvPr>
            <p:ph type="ftr" sz="quarter" idx="11"/>
          </p:nvPr>
        </p:nvSpPr>
        <p:spPr>
          <a:xfrm>
            <a:off x="640080" y="6227064"/>
            <a:ext cx="7854696" cy="320040"/>
          </a:xfrm>
        </p:spPr>
        <p:txBody>
          <a:bodyPr/>
          <a:lstStyle/>
          <a:p>
            <a:endParaRPr lang="en-US"/>
          </a:p>
        </p:txBody>
      </p:sp>
      <p:sp>
        <p:nvSpPr>
          <p:cNvPr id="7" name="Slide Number Placeholder 6"/>
          <p:cNvSpPr>
            <a:spLocks noGrp="1"/>
          </p:cNvSpPr>
          <p:nvPr>
            <p:ph type="sldNum" sz="quarter" idx="12"/>
          </p:nvPr>
        </p:nvSpPr>
        <p:spPr>
          <a:xfrm>
            <a:off x="7808976" y="320040"/>
            <a:ext cx="685800" cy="320040"/>
          </a:xfrm>
        </p:spPr>
        <p:txBody>
          <a:bodyPr/>
          <a:lstStyle/>
          <a:p>
            <a:fld id="{C1FF6DA9-008F-8B48-92A6-B652298478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8" name="Group 37"/>
          <p:cNvGrpSpPr/>
          <p:nvPr/>
        </p:nvGrpSpPr>
        <p:grpSpPr>
          <a:xfrm>
            <a:off x="-286226" y="0"/>
            <a:ext cx="9421759" cy="6858001"/>
            <a:chOff x="1243013" y="0"/>
            <a:chExt cx="9402763" cy="6858001"/>
          </a:xfrm>
        </p:grpSpPr>
        <p:sp>
          <p:nvSpPr>
            <p:cNvPr id="39"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0"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1"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2"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3"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4"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5"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6"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7"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8"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9"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0"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1"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2"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3"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4"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55"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ln>
            <a:extLst>
              <a:ext uri="{909E8E84-426E-40DD-AFC4-6F175D3DCCD1}">
                <a14:hiddenFill xmlns:a14="http://schemas.microsoft.com/office/drawing/2010/main">
                  <a:solidFill>
                    <a:srgbClr val="FFFFFF"/>
                  </a:solidFill>
                </a14:hiddenFill>
              </a:ext>
            </a:extLst>
          </p:spPr>
        </p:sp>
        <p:sp>
          <p:nvSpPr>
            <p:cNvPr id="56"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7"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8"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40080" y="1699589"/>
            <a:ext cx="3286552" cy="3470421"/>
            <a:chOff x="640080" y="1699589"/>
            <a:chExt cx="3286552" cy="3470421"/>
          </a:xfrm>
        </p:grpSpPr>
        <p:sp>
          <p:nvSpPr>
            <p:cNvPr id="60" name="Rectangle 59"/>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848"/>
            <a:ext cx="3122163" cy="245902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4706612" y="802200"/>
            <a:ext cx="3805123"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06636" y="1487999"/>
            <a:ext cx="3804674" cy="1775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95010" y="3585518"/>
            <a:ext cx="3819675"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95010" y="4270332"/>
            <a:ext cx="3819675" cy="17854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40080" y="320040"/>
            <a:ext cx="2743200" cy="320040"/>
          </a:xfrm>
        </p:spPr>
        <p:txBody>
          <a:bodyPr/>
          <a:lstStyle/>
          <a:p>
            <a:fld id="{5BCAD085-E8A6-8845-BD4E-CB4CCA059FC4}" type="datetimeFigureOut">
              <a:rPr lang="en-US" smtClean="0"/>
              <a:t>12/16/19</a:t>
            </a:fld>
            <a:endParaRPr lang="en-US"/>
          </a:p>
        </p:txBody>
      </p:sp>
      <p:sp>
        <p:nvSpPr>
          <p:cNvPr id="8" name="Footer Placeholder 7"/>
          <p:cNvSpPr>
            <a:spLocks noGrp="1"/>
          </p:cNvSpPr>
          <p:nvPr>
            <p:ph type="ftr" sz="quarter" idx="11"/>
          </p:nvPr>
        </p:nvSpPr>
        <p:spPr>
          <a:xfrm>
            <a:off x="640080" y="6227064"/>
            <a:ext cx="7854696" cy="320040"/>
          </a:xfrm>
        </p:spPr>
        <p:txBody>
          <a:bodyPr/>
          <a:lstStyle/>
          <a:p>
            <a:endParaRPr lang="en-US"/>
          </a:p>
        </p:txBody>
      </p:sp>
      <p:sp>
        <p:nvSpPr>
          <p:cNvPr id="9" name="Slide Number Placeholder 8"/>
          <p:cNvSpPr>
            <a:spLocks noGrp="1"/>
          </p:cNvSpPr>
          <p:nvPr>
            <p:ph type="sldNum" sz="quarter" idx="12"/>
          </p:nvPr>
        </p:nvSpPr>
        <p:spPr>
          <a:xfrm>
            <a:off x="7808976" y="320040"/>
            <a:ext cx="685800" cy="320040"/>
          </a:xfrm>
        </p:spPr>
        <p:txBody>
          <a:bodyPr/>
          <a:lstStyle/>
          <a:p>
            <a:fld id="{C1FF6DA9-008F-8B48-92A6-B652298478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6" name="Group 75"/>
          <p:cNvGrpSpPr/>
          <p:nvPr/>
        </p:nvGrpSpPr>
        <p:grpSpPr>
          <a:xfrm>
            <a:off x="-286226" y="0"/>
            <a:ext cx="9421759" cy="6858001"/>
            <a:chOff x="1243013" y="0"/>
            <a:chExt cx="9402763" cy="6858001"/>
          </a:xfrm>
        </p:grpSpPr>
        <p:sp>
          <p:nvSpPr>
            <p:cNvPr id="77"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8"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9"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0"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1"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2"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3"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4"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5"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6"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40" name="Group 39"/>
          <p:cNvGrpSpPr/>
          <p:nvPr/>
        </p:nvGrpSpPr>
        <p:grpSpPr>
          <a:xfrm>
            <a:off x="640080" y="1699589"/>
            <a:ext cx="3286552" cy="3470421"/>
            <a:chOff x="640080" y="1699589"/>
            <a:chExt cx="3286552" cy="3470421"/>
          </a:xfrm>
        </p:grpSpPr>
        <p:sp>
          <p:nvSpPr>
            <p:cNvPr id="41" name="Rectangle 4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246495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12/16/19</a:t>
            </a:fld>
            <a:endParaRPr lang="en-US"/>
          </a:p>
        </p:txBody>
      </p:sp>
      <p:sp>
        <p:nvSpPr>
          <p:cNvPr id="4" name="Footer Placeholder 3"/>
          <p:cNvSpPr>
            <a:spLocks noGrp="1"/>
          </p:cNvSpPr>
          <p:nvPr>
            <p:ph type="ftr" sz="quarter" idx="11"/>
          </p:nvPr>
        </p:nvSpPr>
        <p:spPr>
          <a:xfrm>
            <a:off x="640080" y="6227064"/>
            <a:ext cx="7854696" cy="320040"/>
          </a:xfrm>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 y="320040"/>
            <a:ext cx="2743200" cy="320040"/>
          </a:xfrm>
        </p:spPr>
        <p:txBody>
          <a:bodyPr/>
          <a:lstStyle/>
          <a:p>
            <a:fld id="{5BCAD085-E8A6-8845-BD4E-CB4CCA059FC4}" type="datetimeFigureOut">
              <a:rPr lang="en-US" smtClean="0"/>
              <a:t>12/16/19</a:t>
            </a:fld>
            <a:endParaRPr lang="en-US"/>
          </a:p>
        </p:txBody>
      </p:sp>
      <p:sp>
        <p:nvSpPr>
          <p:cNvPr id="3" name="Footer Placeholder 2"/>
          <p:cNvSpPr>
            <a:spLocks noGrp="1"/>
          </p:cNvSpPr>
          <p:nvPr>
            <p:ph type="ftr" sz="quarter" idx="11"/>
          </p:nvPr>
        </p:nvSpPr>
        <p:spPr>
          <a:xfrm>
            <a:off x="640080" y="6227064"/>
            <a:ext cx="7854696" cy="320040"/>
          </a:xfrm>
        </p:spPr>
        <p:txBody>
          <a:bodyPr/>
          <a:lstStyle/>
          <a:p>
            <a:endParaRPr lang="en-US"/>
          </a:p>
        </p:txBody>
      </p:sp>
      <p:sp>
        <p:nvSpPr>
          <p:cNvPr id="4" name="Slide Number Placeholder 3"/>
          <p:cNvSpPr>
            <a:spLocks noGrp="1"/>
          </p:cNvSpPr>
          <p:nvPr>
            <p:ph type="sldNum" sz="quarter" idx="12"/>
          </p:nvPr>
        </p:nvSpPr>
        <p:spPr>
          <a:xfrm>
            <a:off x="7808976" y="320040"/>
            <a:ext cx="685800" cy="320040"/>
          </a:xfrm>
        </p:spPr>
        <p:txBody>
          <a:bodyPr/>
          <a:lstStyle/>
          <a:p>
            <a:fld id="{C1FF6DA9-008F-8B48-92A6-B652298478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7" name="Group 86"/>
          <p:cNvGrpSpPr/>
          <p:nvPr/>
        </p:nvGrpSpPr>
        <p:grpSpPr>
          <a:xfrm>
            <a:off x="-286226" y="0"/>
            <a:ext cx="9421759" cy="6858001"/>
            <a:chOff x="1243013" y="0"/>
            <a:chExt cx="9402763" cy="6858001"/>
          </a:xfrm>
        </p:grpSpPr>
        <p:sp>
          <p:nvSpPr>
            <p:cNvPr id="88"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9"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0"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1"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92"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93"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94"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5"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6"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7"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8"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9"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0"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1"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2"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3"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104"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ln>
            <a:extLst>
              <a:ext uri="{909E8E84-426E-40DD-AFC4-6F175D3DCCD1}">
                <a14:hiddenFill xmlns:a14="http://schemas.microsoft.com/office/drawing/2010/main">
                  <a:solidFill>
                    <a:srgbClr val="FFFFFF"/>
                  </a:solidFill>
                </a14:hiddenFill>
              </a:ext>
            </a:extLst>
          </p:spPr>
        </p:sp>
        <p:sp>
          <p:nvSpPr>
            <p:cNvPr id="105"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6"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7"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42" name="Group 41"/>
          <p:cNvGrpSpPr/>
          <p:nvPr/>
        </p:nvGrpSpPr>
        <p:grpSpPr>
          <a:xfrm>
            <a:off x="640080" y="1699589"/>
            <a:ext cx="3286552" cy="3470421"/>
            <a:chOff x="640080" y="1699589"/>
            <a:chExt cx="3286552" cy="3470421"/>
          </a:xfrm>
        </p:grpSpPr>
        <p:sp>
          <p:nvSpPr>
            <p:cNvPr id="43" name="Rectangle 4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1225399"/>
          </a:xfrm>
        </p:spPr>
        <p:txBody>
          <a:bodyPr bIns="0" anchor="b">
            <a:noAutofit/>
          </a:bodyPr>
          <a:lstStyle>
            <a:lvl1pPr algn="ctr">
              <a:defRPr sz="28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4415686" y="801390"/>
            <a:ext cx="4095643" cy="524949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5554" y="3575324"/>
            <a:ext cx="3112047" cy="1239552"/>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429" name="Group 428"/>
          <p:cNvGrpSpPr/>
          <p:nvPr/>
        </p:nvGrpSpPr>
        <p:grpSpPr>
          <a:xfrm>
            <a:off x="0" y="0"/>
            <a:ext cx="9555163" cy="6853238"/>
            <a:chOff x="1524000" y="0"/>
            <a:chExt cx="9555163" cy="6853238"/>
          </a:xfrm>
        </p:grpSpPr>
        <p:sp>
          <p:nvSpPr>
            <p:cNvPr id="430"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31"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32"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33"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34"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35"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36"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37"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38"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39"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440"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41"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42"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43"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44"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45"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644463" y="1698332"/>
            <a:ext cx="4357752" cy="3470420"/>
            <a:chOff x="644463" y="1698332"/>
            <a:chExt cx="4357752" cy="3470420"/>
          </a:xfrm>
        </p:grpSpPr>
        <p:sp>
          <p:nvSpPr>
            <p:cNvPr id="77" name="Rectangle 76"/>
            <p:cNvSpPr/>
            <p:nvPr/>
          </p:nvSpPr>
          <p:spPr>
            <a:xfrm>
              <a:off x="644463" y="1698332"/>
              <a:ext cx="4357752"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644463" y="2274404"/>
              <a:ext cx="43577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7" name="Isosceles Triangle 9"/>
            <p:cNvSpPr/>
            <p:nvPr/>
          </p:nvSpPr>
          <p:spPr>
            <a:xfrm rot="10800000">
              <a:off x="2665346"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4676" y="0"/>
            <a:ext cx="3489324" cy="6858000"/>
          </a:xfrm>
          <a:solidFill>
            <a:schemeClr val="bg1">
              <a:lumMod val="65000"/>
              <a:lumOff val="3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title"/>
          </p:nvPr>
        </p:nvSpPr>
        <p:spPr>
          <a:xfrm>
            <a:off x="723585" y="2336402"/>
            <a:ext cx="4197666" cy="1265539"/>
          </a:xfrm>
        </p:spPr>
        <p:txBody>
          <a:bodyPr bIns="0" anchor="b">
            <a:normAutofit/>
          </a:bodyPr>
          <a:lstStyle>
            <a:lvl1pPr>
              <a:defRPr sz="32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22314" y="3601941"/>
            <a:ext cx="4199254" cy="1214535"/>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40080" y="320040"/>
            <a:ext cx="2743200" cy="320040"/>
          </a:xfrm>
        </p:spPr>
        <p:txBody>
          <a:bodyPr/>
          <a:lstStyle/>
          <a:p>
            <a:fld id="{5BCAD085-E8A6-8845-BD4E-CB4CCA059FC4}" type="datetimeFigureOut">
              <a:rPr lang="en-US" smtClean="0"/>
              <a:t>12/16/19</a:t>
            </a:fld>
            <a:endParaRPr lang="en-US"/>
          </a:p>
        </p:txBody>
      </p:sp>
      <p:sp>
        <p:nvSpPr>
          <p:cNvPr id="6" name="Footer Placeholder 5"/>
          <p:cNvSpPr>
            <a:spLocks noGrp="1"/>
          </p:cNvSpPr>
          <p:nvPr>
            <p:ph type="ftr" sz="quarter" idx="11"/>
          </p:nvPr>
        </p:nvSpPr>
        <p:spPr>
          <a:xfrm>
            <a:off x="640080" y="6227064"/>
            <a:ext cx="4358641" cy="320040"/>
          </a:xfrm>
        </p:spPr>
        <p:txBody>
          <a:bodyPr/>
          <a:lstStyle/>
          <a:p>
            <a:endParaRPr lang="en-US"/>
          </a:p>
        </p:txBody>
      </p:sp>
      <p:sp>
        <p:nvSpPr>
          <p:cNvPr id="7" name="Slide Number Placeholder 6"/>
          <p:cNvSpPr>
            <a:spLocks noGrp="1"/>
          </p:cNvSpPr>
          <p:nvPr>
            <p:ph type="sldNum" sz="quarter" idx="12"/>
          </p:nvPr>
        </p:nvSpPr>
        <p:spPr>
          <a:xfrm>
            <a:off x="4315463" y="320040"/>
            <a:ext cx="685800" cy="320040"/>
          </a:xfrm>
        </p:spPr>
        <p:txBody>
          <a:bodyPr/>
          <a:lstStyle/>
          <a:p>
            <a:fld id="{C1FF6DA9-008F-8B48-92A6-B652298478B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5554" y="2349925"/>
            <a:ext cx="3112047" cy="2464952"/>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415687" y="794719"/>
            <a:ext cx="4079089"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0080" y="320040"/>
            <a:ext cx="27432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5BCAD085-E8A6-8845-BD4E-CB4CCA059FC4}" type="datetimeFigureOut">
              <a:rPr lang="en-US" smtClean="0"/>
              <a:t>12/16/19</a:t>
            </a:fld>
            <a:endParaRPr lang="en-US"/>
          </a:p>
        </p:txBody>
      </p:sp>
      <p:sp>
        <p:nvSpPr>
          <p:cNvPr id="5" name="Footer Placeholder 4"/>
          <p:cNvSpPr>
            <a:spLocks noGrp="1"/>
          </p:cNvSpPr>
          <p:nvPr>
            <p:ph type="ftr" sz="quarter" idx="3"/>
          </p:nvPr>
        </p:nvSpPr>
        <p:spPr>
          <a:xfrm>
            <a:off x="640080" y="6227064"/>
            <a:ext cx="7854696"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08976" y="320040"/>
            <a:ext cx="6858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C1FF6DA9-008F-8B48-92A6-B652298478B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85800" rtl="0" eaLnBrk="1" latinLnBrk="0" hangingPunct="1">
        <a:lnSpc>
          <a:spcPct val="85000"/>
        </a:lnSpc>
        <a:spcBef>
          <a:spcPct val="0"/>
        </a:spcBef>
        <a:buNone/>
        <a:defRPr sz="32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Shotgun </a:t>
            </a:r>
            <a:r>
              <a:rPr lang="en-US"/>
              <a:t>and be safe </a:t>
            </a:r>
            <a:br>
              <a:rPr lang="en-US"/>
            </a:br>
            <a:r>
              <a:t>in the US</a:t>
            </a:r>
          </a:p>
        </p:txBody>
      </p:sp>
      <p:sp>
        <p:nvSpPr>
          <p:cNvPr id="3" name="Subtitle 2"/>
          <p:cNvSpPr>
            <a:spLocks noGrp="1"/>
          </p:cNvSpPr>
          <p:nvPr>
            <p:ph type="subTitle" idx="1"/>
          </p:nvPr>
        </p:nvSpPr>
        <p:spPr/>
        <p:txBody>
          <a:bodyPr/>
          <a:lstStyle/>
          <a:p>
            <a:r>
              <a:t>Sarah Bismuth &amp; Yalin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from API data:</a:t>
            </a:r>
          </a:p>
        </p:txBody>
      </p:sp>
      <p:graphicFrame>
        <p:nvGraphicFramePr>
          <p:cNvPr id="5" name="Table 4"/>
          <p:cNvGraphicFramePr>
            <a:graphicFrameLocks noGrp="1"/>
          </p:cNvGraphicFramePr>
          <p:nvPr>
            <p:custDataLst>
              <p:tags r:id="rId1"/>
            </p:custDataLst>
            <p:extLst>
              <p:ext uri="{D42A27DB-BD31-4B8C-83A1-F6EECF244321}">
                <p14:modId xmlns:p14="http://schemas.microsoft.com/office/powerpoint/2010/main" val="754189818"/>
              </p:ext>
            </p:extLst>
          </p:nvPr>
        </p:nvGraphicFramePr>
        <p:xfrm>
          <a:off x="4257207" y="1738858"/>
          <a:ext cx="4691921" cy="3981138"/>
        </p:xfrm>
        <a:graphic>
          <a:graphicData uri="http://schemas.openxmlformats.org/drawingml/2006/table">
            <a:tbl>
              <a:tblPr firstRow="1" bandRow="1">
                <a:tableStyleId>{5C22544A-7EE6-4342-B048-85BDC9FD1C3A}</a:tableStyleId>
              </a:tblPr>
              <a:tblGrid>
                <a:gridCol w="2817817">
                  <a:extLst>
                    <a:ext uri="{9D8B030D-6E8A-4147-A177-3AD203B41FA5}">
                      <a16:colId xmlns:a16="http://schemas.microsoft.com/office/drawing/2014/main" val="20000"/>
                    </a:ext>
                  </a:extLst>
                </a:gridCol>
                <a:gridCol w="1874104">
                  <a:extLst>
                    <a:ext uri="{9D8B030D-6E8A-4147-A177-3AD203B41FA5}">
                      <a16:colId xmlns:a16="http://schemas.microsoft.com/office/drawing/2014/main" val="20001"/>
                    </a:ext>
                  </a:extLst>
                </a:gridCol>
              </a:tblGrid>
              <a:tr h="525780">
                <a:tc>
                  <a:txBody>
                    <a:bodyPr/>
                    <a:lstStyle/>
                    <a:p>
                      <a:r>
                        <a:rPr lang="en-US" sz="1400" b="0" dirty="0"/>
                        <a:t>Most Shooter age range in New York </a:t>
                      </a:r>
                    </a:p>
                    <a:p>
                      <a:r>
                        <a:rPr lang="en-US" sz="1400" dirty="0">
                          <a:sym typeface="+mn-ea"/>
                        </a:rPr>
                        <a:t>Most victims age range in New York</a:t>
                      </a:r>
                      <a:endParaRPr lang="en-US" sz="1400" b="0" dirty="0"/>
                    </a:p>
                  </a:txBody>
                  <a:tcPr/>
                </a:tc>
                <a:tc>
                  <a:txBody>
                    <a:bodyPr/>
                    <a:lstStyle/>
                    <a:p>
                      <a:r>
                        <a:rPr lang="en-US" dirty="0"/>
                        <a:t>18-24</a:t>
                      </a:r>
                    </a:p>
                    <a:p>
                      <a:endParaRPr lang="en-US" dirty="0"/>
                    </a:p>
                    <a:p>
                      <a:r>
                        <a:rPr lang="en-US" dirty="0"/>
                        <a:t>25-44</a:t>
                      </a:r>
                    </a:p>
                  </a:txBody>
                  <a:tcPr/>
                </a:tc>
                <a:extLst>
                  <a:ext uri="{0D108BD9-81ED-4DB2-BD59-A6C34878D82A}">
                    <a16:rowId xmlns:a16="http://schemas.microsoft.com/office/drawing/2014/main" val="10000"/>
                  </a:ext>
                </a:extLst>
              </a:tr>
              <a:tr h="539750">
                <a:tc>
                  <a:txBody>
                    <a:bodyPr/>
                    <a:lstStyle/>
                    <a:p>
                      <a:r>
                        <a:rPr lang="en-US" sz="1350" dirty="0">
                          <a:sym typeface="+mn-ea"/>
                        </a:rPr>
                        <a:t>Most dangerous district in NY</a:t>
                      </a:r>
                    </a:p>
                    <a:p>
                      <a:r>
                        <a:rPr lang="en-US" sz="1350" dirty="0">
                          <a:sym typeface="+mn-ea"/>
                        </a:rPr>
                        <a:t>Most locations district in NY</a:t>
                      </a:r>
                      <a:endParaRPr lang="en-US" sz="1350" dirty="0"/>
                    </a:p>
                    <a:p>
                      <a:endParaRPr lang="en-US" dirty="0"/>
                    </a:p>
                  </a:txBody>
                  <a:tcPr/>
                </a:tc>
                <a:tc>
                  <a:txBody>
                    <a:bodyPr/>
                    <a:lstStyle/>
                    <a:p>
                      <a:r>
                        <a:rPr lang="en-US" sz="1350" dirty="0">
                          <a:sym typeface="+mn-ea"/>
                        </a:rPr>
                        <a:t>Brooklyn</a:t>
                      </a:r>
                    </a:p>
                    <a:p>
                      <a:r>
                        <a:rPr lang="en-US" sz="1350" dirty="0">
                          <a:sym typeface="+mn-ea"/>
                        </a:rPr>
                        <a:t>MULTI DWELL - PUBLIC HOUS</a:t>
                      </a:r>
                      <a:endParaRPr lang="en-US" dirty="0"/>
                    </a:p>
                  </a:txBody>
                  <a:tcPr/>
                </a:tc>
                <a:extLst>
                  <a:ext uri="{0D108BD9-81ED-4DB2-BD59-A6C34878D82A}">
                    <a16:rowId xmlns:a16="http://schemas.microsoft.com/office/drawing/2014/main" val="10001"/>
                  </a:ext>
                </a:extLst>
              </a:tr>
              <a:tr h="539646">
                <a:tc>
                  <a:txBody>
                    <a:bodyPr/>
                    <a:lstStyle/>
                    <a:p>
                      <a:r>
                        <a:rPr lang="en-US" sz="1350" dirty="0">
                          <a:sym typeface="+mn-ea"/>
                        </a:rPr>
                        <a:t>Shooter sex majority</a:t>
                      </a:r>
                    </a:p>
                    <a:p>
                      <a:r>
                        <a:rPr lang="en-US" sz="1350" dirty="0">
                          <a:sym typeface="+mn-ea"/>
                        </a:rPr>
                        <a:t>Victims sex majority </a:t>
                      </a:r>
                    </a:p>
                  </a:txBody>
                  <a:tcPr/>
                </a:tc>
                <a:tc>
                  <a:txBody>
                    <a:bodyPr/>
                    <a:lstStyle/>
                    <a:p>
                      <a:r>
                        <a:rPr lang="en-US" dirty="0"/>
                        <a:t>Male </a:t>
                      </a:r>
                    </a:p>
                    <a:p>
                      <a:r>
                        <a:rPr lang="en-US" dirty="0"/>
                        <a:t>Male</a:t>
                      </a:r>
                    </a:p>
                  </a:txBody>
                  <a:tcPr/>
                </a:tc>
                <a:extLst>
                  <a:ext uri="{0D108BD9-81ED-4DB2-BD59-A6C34878D82A}">
                    <a16:rowId xmlns:a16="http://schemas.microsoft.com/office/drawing/2014/main" val="10002"/>
                  </a:ext>
                </a:extLst>
              </a:tr>
              <a:tr h="539750">
                <a:tc>
                  <a:txBody>
                    <a:bodyPr/>
                    <a:lstStyle/>
                    <a:p>
                      <a:r>
                        <a:rPr lang="en-US" sz="1350" dirty="0">
                          <a:sym typeface="+mn-ea"/>
                        </a:rPr>
                        <a:t>Shooter's most race</a:t>
                      </a:r>
                    </a:p>
                    <a:p>
                      <a:endParaRPr lang="en-US" sz="1350" dirty="0">
                        <a:sym typeface="+mn-ea"/>
                      </a:endParaRPr>
                    </a:p>
                    <a:p>
                      <a:endParaRPr lang="en-US" dirty="0"/>
                    </a:p>
                  </a:txBody>
                  <a:tcPr/>
                </a:tc>
                <a:tc>
                  <a:txBody>
                    <a:bodyPr/>
                    <a:lstStyle/>
                    <a:p>
                      <a:r>
                        <a:rPr lang="en-US" sz="1350" dirty="0">
                          <a:sym typeface="+mn-ea"/>
                        </a:rPr>
                        <a:t>Black</a:t>
                      </a:r>
                    </a:p>
                    <a:p>
                      <a:endParaRPr lang="en-US" dirty="0"/>
                    </a:p>
                  </a:txBody>
                  <a:tcPr/>
                </a:tc>
                <a:extLst>
                  <a:ext uri="{0D108BD9-81ED-4DB2-BD59-A6C34878D82A}">
                    <a16:rowId xmlns:a16="http://schemas.microsoft.com/office/drawing/2014/main" val="10003"/>
                  </a:ext>
                </a:extLst>
              </a:tr>
              <a:tr h="539646">
                <a:tc>
                  <a:txBody>
                    <a:bodyPr/>
                    <a:lstStyle/>
                    <a:p>
                      <a:r>
                        <a:rPr lang="en-US" dirty="0"/>
                        <a:t>Most dangerous time during one day</a:t>
                      </a:r>
                    </a:p>
                  </a:txBody>
                  <a:tcPr/>
                </a:tc>
                <a:tc>
                  <a:txBody>
                    <a:bodyPr/>
                    <a:lstStyle/>
                    <a:p>
                      <a:r>
                        <a:rPr lang="en-US" dirty="0"/>
                        <a:t>11:00pm-2:00am</a:t>
                      </a:r>
                    </a:p>
                  </a:txBody>
                  <a:tcPr/>
                </a:tc>
                <a:extLst>
                  <a:ext uri="{0D108BD9-81ED-4DB2-BD59-A6C34878D82A}">
                    <a16:rowId xmlns:a16="http://schemas.microsoft.com/office/drawing/2014/main" val="10004"/>
                  </a:ext>
                </a:extLst>
              </a:tr>
              <a:tr h="539646">
                <a:tc>
                  <a:txBody>
                    <a:bodyPr/>
                    <a:lstStyle/>
                    <a:p>
                      <a:r>
                        <a:rPr lang="en-US" dirty="0"/>
                        <a:t>Most shooting happened year during past 12 years</a:t>
                      </a:r>
                    </a:p>
                  </a:txBody>
                  <a:tcPr/>
                </a:tc>
                <a:tc>
                  <a:txBody>
                    <a:bodyPr/>
                    <a:lstStyle/>
                    <a:p>
                      <a:r>
                        <a:rPr lang="en-US" dirty="0"/>
                        <a:t>2011</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805" y="2350135"/>
            <a:ext cx="3281680" cy="2586990"/>
          </a:xfrm>
        </p:spPr>
        <p:txBody>
          <a:bodyPr>
            <a:normAutofit/>
          </a:bodyPr>
          <a:lstStyle/>
          <a:p>
            <a:pPr algn="l">
              <a:lnSpc>
                <a:spcPct val="95000"/>
              </a:lnSpc>
            </a:pPr>
            <a:r>
              <a:rPr lang="en-US" sz="2665" dirty="0"/>
              <a:t> From 9:00pm to 2:00am most shooting happened. so try to go back home before 11:00pm everyday. </a:t>
            </a:r>
          </a:p>
        </p:txBody>
      </p:sp>
      <p:pic>
        <p:nvPicPr>
          <p:cNvPr id="4" name="内容占位符 3"/>
          <p:cNvPicPr>
            <a:picLocks noGrp="1" noChangeAspect="1"/>
          </p:cNvPicPr>
          <p:nvPr>
            <p:ph idx="1"/>
          </p:nvPr>
        </p:nvPicPr>
        <p:blipFill>
          <a:blip r:embed="rId2"/>
          <a:stretch>
            <a:fillRect/>
          </a:stretch>
        </p:blipFill>
        <p:spPr>
          <a:xfrm>
            <a:off x="4474845" y="1917700"/>
            <a:ext cx="3971925" cy="3019425"/>
          </a:xfrm>
          <a:prstGeom prst="rect">
            <a:avLst/>
          </a:prstGeom>
        </p:spPr>
      </p:pic>
      <p:sp>
        <p:nvSpPr>
          <p:cNvPr id="5" name="文本框 4"/>
          <p:cNvSpPr txBox="1"/>
          <p:nvPr/>
        </p:nvSpPr>
        <p:spPr>
          <a:xfrm>
            <a:off x="725805" y="1751965"/>
            <a:ext cx="3034030" cy="460375"/>
          </a:xfrm>
          <a:prstGeom prst="rect">
            <a:avLst/>
          </a:prstGeom>
          <a:noFill/>
        </p:spPr>
        <p:txBody>
          <a:bodyPr wrap="square" rtlCol="0">
            <a:spAutoFit/>
          </a:bodyPr>
          <a:lstStyle/>
          <a:p>
            <a:r>
              <a:rPr lang="en-US" sz="2400">
                <a:solidFill>
                  <a:schemeClr val="bg1"/>
                </a:solidFill>
                <a:sym typeface="+mn-ea"/>
              </a:rPr>
              <a:t>Conclusion: </a:t>
            </a:r>
            <a:endParaRPr lang="en-US" altLang="en-US" sz="2400">
              <a:solidFill>
                <a:schemeClr val="bg1"/>
              </a:solidFill>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805" y="2350135"/>
            <a:ext cx="3281680" cy="2586990"/>
          </a:xfrm>
        </p:spPr>
        <p:txBody>
          <a:bodyPr>
            <a:normAutofit fontScale="90000"/>
          </a:bodyPr>
          <a:lstStyle/>
          <a:p>
            <a:pPr algn="l">
              <a:lnSpc>
                <a:spcPct val="95000"/>
              </a:lnSpc>
            </a:pPr>
            <a:r>
              <a:rPr lang="en-US" sz="2665" dirty="0"/>
              <a:t>Brooklyn is the most dangerous district in New York , Indeed  shooting happened most in this area, and Staten Island is the safest district in New York. </a:t>
            </a:r>
          </a:p>
        </p:txBody>
      </p:sp>
      <p:sp>
        <p:nvSpPr>
          <p:cNvPr id="5" name="文本框 4"/>
          <p:cNvSpPr txBox="1"/>
          <p:nvPr/>
        </p:nvSpPr>
        <p:spPr>
          <a:xfrm>
            <a:off x="725805" y="1751965"/>
            <a:ext cx="3034030" cy="460375"/>
          </a:xfrm>
          <a:prstGeom prst="rect">
            <a:avLst/>
          </a:prstGeom>
          <a:noFill/>
        </p:spPr>
        <p:txBody>
          <a:bodyPr wrap="square" rtlCol="0">
            <a:spAutoFit/>
          </a:bodyPr>
          <a:lstStyle/>
          <a:p>
            <a:r>
              <a:rPr lang="en-US" sz="2400">
                <a:solidFill>
                  <a:schemeClr val="bg1"/>
                </a:solidFill>
                <a:sym typeface="+mn-ea"/>
              </a:rPr>
              <a:t>Conclusion: </a:t>
            </a:r>
            <a:endParaRPr lang="en-US" altLang="en-US" sz="2400">
              <a:solidFill>
                <a:schemeClr val="bg1"/>
              </a:solidFill>
              <a:sym typeface="+mn-ea"/>
            </a:endParaRPr>
          </a:p>
        </p:txBody>
      </p:sp>
      <p:pic>
        <p:nvPicPr>
          <p:cNvPr id="3" name="图片 2"/>
          <p:cNvPicPr>
            <a:picLocks noChangeAspect="1"/>
          </p:cNvPicPr>
          <p:nvPr/>
        </p:nvPicPr>
        <p:blipFill>
          <a:blip r:embed="rId2"/>
          <a:stretch>
            <a:fillRect/>
          </a:stretch>
        </p:blipFill>
        <p:spPr>
          <a:xfrm>
            <a:off x="4284980" y="1620520"/>
            <a:ext cx="4809490" cy="3503930"/>
          </a:xfrm>
          <a:prstGeom prst="rect">
            <a:avLst/>
          </a:prstGeom>
        </p:spPr>
      </p:pic>
      <p:sp>
        <p:nvSpPr>
          <p:cNvPr id="6" name="内容占位符 5"/>
          <p:cNvSpPr>
            <a:spLocks noGrp="1"/>
          </p:cNvSpPr>
          <p:nvPr>
            <p:ph idx="1"/>
          </p:nvPr>
        </p:nvSpPr>
        <p:spPr/>
        <p:txBody>
          <a:bodyP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805" y="2317115"/>
            <a:ext cx="3281680" cy="2586990"/>
          </a:xfrm>
        </p:spPr>
        <p:txBody>
          <a:bodyPr>
            <a:normAutofit fontScale="90000"/>
          </a:bodyPr>
          <a:lstStyle/>
          <a:p>
            <a:pPr algn="l">
              <a:lnSpc>
                <a:spcPct val="95000"/>
              </a:lnSpc>
            </a:pPr>
            <a:r>
              <a:rPr lang="en-US" sz="2220" dirty="0"/>
              <a:t>MULTI DWELL - PUBLIC HOUS has the most </a:t>
            </a:r>
            <a:r>
              <a:rPr lang="en-US" sz="2220" dirty="0" err="1"/>
              <a:t>frenquency</a:t>
            </a:r>
            <a:r>
              <a:rPr lang="en-US" sz="2220" dirty="0"/>
              <a:t> of shooting happening, which is most dangerous, students should avoid to go  there, and CLOTHING BOUTIQUE is comparatively safe, which has the least shooting happened.</a:t>
            </a:r>
          </a:p>
        </p:txBody>
      </p:sp>
      <p:sp>
        <p:nvSpPr>
          <p:cNvPr id="5" name="文本框 4"/>
          <p:cNvSpPr txBox="1"/>
          <p:nvPr/>
        </p:nvSpPr>
        <p:spPr>
          <a:xfrm>
            <a:off x="725805" y="1751965"/>
            <a:ext cx="3034030" cy="460375"/>
          </a:xfrm>
          <a:prstGeom prst="rect">
            <a:avLst/>
          </a:prstGeom>
          <a:noFill/>
        </p:spPr>
        <p:txBody>
          <a:bodyPr wrap="square" rtlCol="0">
            <a:spAutoFit/>
          </a:bodyPr>
          <a:lstStyle/>
          <a:p>
            <a:r>
              <a:rPr lang="en-US" sz="2400">
                <a:solidFill>
                  <a:schemeClr val="bg1"/>
                </a:solidFill>
                <a:sym typeface="+mn-ea"/>
              </a:rPr>
              <a:t>Conclusion: </a:t>
            </a:r>
            <a:endParaRPr lang="en-US" altLang="en-US" sz="2400">
              <a:solidFill>
                <a:schemeClr val="bg1"/>
              </a:solidFill>
              <a:sym typeface="+mn-ea"/>
            </a:endParaRPr>
          </a:p>
        </p:txBody>
      </p:sp>
      <p:pic>
        <p:nvPicPr>
          <p:cNvPr id="6" name="内容占位符 5"/>
          <p:cNvPicPr>
            <a:picLocks noGrp="1" noChangeAspect="1"/>
          </p:cNvPicPr>
          <p:nvPr>
            <p:ph idx="1"/>
          </p:nvPr>
        </p:nvPicPr>
        <p:blipFill>
          <a:blip r:embed="rId2"/>
          <a:stretch>
            <a:fillRect/>
          </a:stretch>
        </p:blipFill>
        <p:spPr>
          <a:xfrm>
            <a:off x="4415790" y="1414145"/>
            <a:ext cx="4091305" cy="43922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32"/>
          <p:cNvSpPr>
            <a:spLocks noGrp="1" noRot="1" noChangeAspect="1" noMove="1" noResize="1" noEditPoints="1" noAdjustHandles="1" noChangeArrowheads="1" noChangeShapeType="1" noTextEdit="1"/>
          </p:cNvSpPr>
          <p:nvPr/>
        </p:nvSpPr>
        <p:spPr>
          <a:xfrm rot="21336127">
            <a:off x="222204" y="1026251"/>
            <a:ext cx="5473933"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1" fmla="*/ 3321 w 6432159"/>
              <a:gd name="connsiteY0-2" fmla="*/ 2647125 h 5226156"/>
              <a:gd name="connsiteX1-3" fmla="*/ 2789723 w 6432159"/>
              <a:gd name="connsiteY1-4" fmla="*/ 0 h 5226156"/>
              <a:gd name="connsiteX2-5" fmla="*/ 6432159 w 6432159"/>
              <a:gd name="connsiteY2-6" fmla="*/ 2647125 h 5226156"/>
              <a:gd name="connsiteX3-7" fmla="*/ 3217740 w 6432159"/>
              <a:gd name="connsiteY3-8" fmla="*/ 5226156 h 5226156"/>
              <a:gd name="connsiteX4-9" fmla="*/ 3321 w 6432159"/>
              <a:gd name="connsiteY4-10" fmla="*/ 2647125 h 5226156"/>
              <a:gd name="connsiteX0-11" fmla="*/ 1953 w 6566979"/>
              <a:gd name="connsiteY0-12" fmla="*/ 2695803 h 5226224"/>
              <a:gd name="connsiteX1-13" fmla="*/ 2924543 w 6566979"/>
              <a:gd name="connsiteY1-14" fmla="*/ 39 h 5226224"/>
              <a:gd name="connsiteX2-15" fmla="*/ 6566979 w 6566979"/>
              <a:gd name="connsiteY2-16" fmla="*/ 2647164 h 5226224"/>
              <a:gd name="connsiteX3-17" fmla="*/ 3352560 w 6566979"/>
              <a:gd name="connsiteY3-18" fmla="*/ 5226195 h 5226224"/>
              <a:gd name="connsiteX4-19" fmla="*/ 1953 w 6566979"/>
              <a:gd name="connsiteY4-20" fmla="*/ 2695803 h 5226224"/>
              <a:gd name="connsiteX0-21" fmla="*/ 8982 w 6574008"/>
              <a:gd name="connsiteY0-22" fmla="*/ 2695803 h 5226313"/>
              <a:gd name="connsiteX1-23" fmla="*/ 2931572 w 6574008"/>
              <a:gd name="connsiteY1-24" fmla="*/ 39 h 5226313"/>
              <a:gd name="connsiteX2-25" fmla="*/ 6574008 w 6574008"/>
              <a:gd name="connsiteY2-26" fmla="*/ 2647164 h 5226313"/>
              <a:gd name="connsiteX3-27" fmla="*/ 3359589 w 6574008"/>
              <a:gd name="connsiteY3-28" fmla="*/ 5226195 h 5226313"/>
              <a:gd name="connsiteX4-29" fmla="*/ 8982 w 6574008"/>
              <a:gd name="connsiteY4-30" fmla="*/ 2695803 h 5226313"/>
              <a:gd name="connsiteX0-31" fmla="*/ 11929 w 6576955"/>
              <a:gd name="connsiteY0-32" fmla="*/ 2695953 h 5226463"/>
              <a:gd name="connsiteX1-33" fmla="*/ 2934519 w 6576955"/>
              <a:gd name="connsiteY1-34" fmla="*/ 189 h 5226463"/>
              <a:gd name="connsiteX2-35" fmla="*/ 6576955 w 6576955"/>
              <a:gd name="connsiteY2-36" fmla="*/ 2647314 h 5226463"/>
              <a:gd name="connsiteX3-37" fmla="*/ 3362536 w 6576955"/>
              <a:gd name="connsiteY3-38" fmla="*/ 5226345 h 5226463"/>
              <a:gd name="connsiteX4-39" fmla="*/ 11929 w 6576955"/>
              <a:gd name="connsiteY4-40" fmla="*/ 2695953 h 5226463"/>
              <a:gd name="connsiteX0-41" fmla="*/ 9262 w 6963394"/>
              <a:gd name="connsiteY0-42" fmla="*/ 2705797 h 5247356"/>
              <a:gd name="connsiteX1-43" fmla="*/ 2931852 w 6963394"/>
              <a:gd name="connsiteY1-44" fmla="*/ 10033 h 5247356"/>
              <a:gd name="connsiteX2-45" fmla="*/ 6963394 w 6963394"/>
              <a:gd name="connsiteY2-46" fmla="*/ 3318639 h 5247356"/>
              <a:gd name="connsiteX3-47" fmla="*/ 3359869 w 6963394"/>
              <a:gd name="connsiteY3-48" fmla="*/ 5236189 h 5247356"/>
              <a:gd name="connsiteX4-49" fmla="*/ 9262 w 6963394"/>
              <a:gd name="connsiteY4-50" fmla="*/ 2705797 h 5247356"/>
              <a:gd name="connsiteX0-51" fmla="*/ 9262 w 6963394"/>
              <a:gd name="connsiteY0-52" fmla="*/ 2705797 h 5247356"/>
              <a:gd name="connsiteX1-53" fmla="*/ 2931852 w 6963394"/>
              <a:gd name="connsiteY1-54" fmla="*/ 10033 h 5247356"/>
              <a:gd name="connsiteX2-55" fmla="*/ 6963394 w 6963394"/>
              <a:gd name="connsiteY2-56" fmla="*/ 3318639 h 5247356"/>
              <a:gd name="connsiteX3-57" fmla="*/ 3359869 w 6963394"/>
              <a:gd name="connsiteY3-58" fmla="*/ 5236189 h 5247356"/>
              <a:gd name="connsiteX4-59" fmla="*/ 9262 w 6963394"/>
              <a:gd name="connsiteY4-60" fmla="*/ 2705797 h 5247356"/>
              <a:gd name="connsiteX0-61" fmla="*/ 9262 w 6963394"/>
              <a:gd name="connsiteY0-62" fmla="*/ 2705797 h 5292159"/>
              <a:gd name="connsiteX1-63" fmla="*/ 2931852 w 6963394"/>
              <a:gd name="connsiteY1-64" fmla="*/ 10033 h 5292159"/>
              <a:gd name="connsiteX2-65" fmla="*/ 6963394 w 6963394"/>
              <a:gd name="connsiteY2-66" fmla="*/ 3318639 h 5292159"/>
              <a:gd name="connsiteX3-67" fmla="*/ 3359869 w 6963394"/>
              <a:gd name="connsiteY3-68" fmla="*/ 5236189 h 5292159"/>
              <a:gd name="connsiteX4-69" fmla="*/ 9262 w 6963394"/>
              <a:gd name="connsiteY4-70" fmla="*/ 2705797 h 5292159"/>
              <a:gd name="connsiteX0-71" fmla="*/ 9262 w 6963394"/>
              <a:gd name="connsiteY0-72" fmla="*/ 2705797 h 5259961"/>
              <a:gd name="connsiteX1-73" fmla="*/ 2931852 w 6963394"/>
              <a:gd name="connsiteY1-74" fmla="*/ 10033 h 5259961"/>
              <a:gd name="connsiteX2-75" fmla="*/ 6963394 w 6963394"/>
              <a:gd name="connsiteY2-76" fmla="*/ 3318639 h 5259961"/>
              <a:gd name="connsiteX3-77" fmla="*/ 3359869 w 6963394"/>
              <a:gd name="connsiteY3-78" fmla="*/ 5236189 h 5259961"/>
              <a:gd name="connsiteX4-79" fmla="*/ 9262 w 6963394"/>
              <a:gd name="connsiteY4-80" fmla="*/ 2705797 h 5259961"/>
              <a:gd name="connsiteX0-81" fmla="*/ 9557 w 7352795"/>
              <a:gd name="connsiteY0-82" fmla="*/ 2707501 h 5252013"/>
              <a:gd name="connsiteX1-83" fmla="*/ 2932147 w 7352795"/>
              <a:gd name="connsiteY1-84" fmla="*/ 11737 h 5252013"/>
              <a:gd name="connsiteX2-85" fmla="*/ 7352795 w 7352795"/>
              <a:gd name="connsiteY2-86" fmla="*/ 3378709 h 5252013"/>
              <a:gd name="connsiteX3-87" fmla="*/ 3360164 w 7352795"/>
              <a:gd name="connsiteY3-88" fmla="*/ 5237893 h 5252013"/>
              <a:gd name="connsiteX4-89" fmla="*/ 9557 w 7352795"/>
              <a:gd name="connsiteY4-90" fmla="*/ 2707501 h 5252013"/>
              <a:gd name="connsiteX0-91" fmla="*/ 8078 w 7789061"/>
              <a:gd name="connsiteY0-92" fmla="*/ 2744796 h 5249051"/>
              <a:gd name="connsiteX1-93" fmla="*/ 3368413 w 7789061"/>
              <a:gd name="connsiteY1-94" fmla="*/ 10121 h 5249051"/>
              <a:gd name="connsiteX2-95" fmla="*/ 7789061 w 7789061"/>
              <a:gd name="connsiteY2-96" fmla="*/ 3377093 h 5249051"/>
              <a:gd name="connsiteX3-97" fmla="*/ 3796430 w 7789061"/>
              <a:gd name="connsiteY3-98" fmla="*/ 5236277 h 5249051"/>
              <a:gd name="connsiteX4-99" fmla="*/ 8078 w 7789061"/>
              <a:gd name="connsiteY4-100" fmla="*/ 2744796 h 5249051"/>
              <a:gd name="connsiteX0-101" fmla="*/ 8078 w 7789061"/>
              <a:gd name="connsiteY0-102" fmla="*/ 2744796 h 5271741"/>
              <a:gd name="connsiteX1-103" fmla="*/ 3368413 w 7789061"/>
              <a:gd name="connsiteY1-104" fmla="*/ 10121 h 5271741"/>
              <a:gd name="connsiteX2-105" fmla="*/ 7789061 w 7789061"/>
              <a:gd name="connsiteY2-106" fmla="*/ 3377093 h 5271741"/>
              <a:gd name="connsiteX3-107" fmla="*/ 3796430 w 7789061"/>
              <a:gd name="connsiteY3-108" fmla="*/ 5236277 h 5271741"/>
              <a:gd name="connsiteX4-109" fmla="*/ 8078 w 7789061"/>
              <a:gd name="connsiteY4-110" fmla="*/ 2744796 h 5271741"/>
              <a:gd name="connsiteX0-111" fmla="*/ 1055 w 7782038"/>
              <a:gd name="connsiteY0-112" fmla="*/ 2738806 h 5438018"/>
              <a:gd name="connsiteX1-113" fmla="*/ 3361390 w 7782038"/>
              <a:gd name="connsiteY1-114" fmla="*/ 4131 h 5438018"/>
              <a:gd name="connsiteX2-115" fmla="*/ 7782038 w 7782038"/>
              <a:gd name="connsiteY2-116" fmla="*/ 3371103 h 5438018"/>
              <a:gd name="connsiteX3-117" fmla="*/ 3692130 w 7782038"/>
              <a:gd name="connsiteY3-118" fmla="*/ 5415113 h 5438018"/>
              <a:gd name="connsiteX4-119" fmla="*/ 1055 w 7782038"/>
              <a:gd name="connsiteY4-120" fmla="*/ 2738806 h 5438018"/>
              <a:gd name="connsiteX0-121" fmla="*/ 28883 w 7809866"/>
              <a:gd name="connsiteY0-122" fmla="*/ 2742147 h 5441359"/>
              <a:gd name="connsiteX1-123" fmla="*/ 3389218 w 7809866"/>
              <a:gd name="connsiteY1-124" fmla="*/ 7472 h 5441359"/>
              <a:gd name="connsiteX2-125" fmla="*/ 7809866 w 7809866"/>
              <a:gd name="connsiteY2-126" fmla="*/ 3374444 h 5441359"/>
              <a:gd name="connsiteX3-127" fmla="*/ 3719958 w 7809866"/>
              <a:gd name="connsiteY3-128" fmla="*/ 5418454 h 5441359"/>
              <a:gd name="connsiteX4-129" fmla="*/ 28883 w 7809866"/>
              <a:gd name="connsiteY4-130" fmla="*/ 2742147 h 5441359"/>
              <a:gd name="connsiteX0-131" fmla="*/ 36549 w 7817532"/>
              <a:gd name="connsiteY0-132" fmla="*/ 2751085 h 5450297"/>
              <a:gd name="connsiteX1-133" fmla="*/ 3396884 w 7817532"/>
              <a:gd name="connsiteY1-134" fmla="*/ 16410 h 5450297"/>
              <a:gd name="connsiteX2-135" fmla="*/ 7817532 w 7817532"/>
              <a:gd name="connsiteY2-136" fmla="*/ 3383382 h 5450297"/>
              <a:gd name="connsiteX3-137" fmla="*/ 3727624 w 7817532"/>
              <a:gd name="connsiteY3-138" fmla="*/ 5427392 h 5450297"/>
              <a:gd name="connsiteX4-139" fmla="*/ 36549 w 7817532"/>
              <a:gd name="connsiteY4-140" fmla="*/ 2751085 h 545029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p:cNvSpPr>
            <a:spLocks noGrp="1" noRot="1" noChangeAspect="1" noMove="1" noResize="1" noEditPoints="1" noAdjustHandles="1" noChangeArrowheads="1" noChangeShapeType="1" noTextEdit="1"/>
          </p:cNvSpPr>
          <p:nvPr/>
        </p:nvSpPr>
        <p:spPr>
          <a:xfrm rot="18900000">
            <a:off x="2665905" y="-619573"/>
            <a:ext cx="6762525"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5789" y="2349925"/>
            <a:ext cx="2032479" cy="2456442"/>
          </a:xfrm>
        </p:spPr>
        <p:txBody>
          <a:bodyPr>
            <a:normAutofit/>
          </a:bodyPr>
          <a:lstStyle/>
          <a:p>
            <a:pPr algn="l"/>
            <a:r>
              <a:rPr lang="en-US" sz="2800" dirty="0"/>
              <a:t>Situation </a:t>
            </a:r>
          </a:p>
        </p:txBody>
      </p:sp>
      <p:sp>
        <p:nvSpPr>
          <p:cNvPr id="3" name="Content Placeholder 2"/>
          <p:cNvSpPr>
            <a:spLocks noGrp="1"/>
          </p:cNvSpPr>
          <p:nvPr>
            <p:ph idx="1"/>
          </p:nvPr>
        </p:nvSpPr>
        <p:spPr>
          <a:xfrm>
            <a:off x="3634739" y="1111249"/>
            <a:ext cx="4915501" cy="4635503"/>
          </a:xfrm>
        </p:spPr>
        <p:txBody>
          <a:bodyPr>
            <a:normAutofit/>
          </a:bodyPr>
          <a:lstStyle/>
          <a:p>
            <a:r>
              <a:rPr lang="en-US" dirty="0"/>
              <a:t>-Gun ownership in the United States is rooted in the Second Amendment of the Constitution</a:t>
            </a:r>
            <a:r>
              <a:rPr lang="en-US" i="1" dirty="0"/>
              <a:t>: “A well-regulated Militia, being necessary to the security of a free State, the right of the people to keep and bear Arms, shall not be infringed.”</a:t>
            </a:r>
          </a:p>
          <a:p>
            <a:r>
              <a:rPr lang="en-US" dirty="0"/>
              <a:t>Recent years have seen some of the worst mass shootings in U.S. history. </a:t>
            </a:r>
          </a:p>
          <a:p>
            <a:r>
              <a:rPr lang="en-US" dirty="0"/>
              <a:t>The regularity of such events has rekindled the gun control debate and invoked comparisons of U.S. gun policies and those of other wealthy democracies.</a:t>
            </a:r>
          </a:p>
          <a:p>
            <a:pPr marL="0" indent="0">
              <a:buNone/>
            </a:pPr>
            <a:endParaRPr lang="en-US" i="1" dirty="0"/>
          </a:p>
        </p:txBody>
      </p:sp>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to do this Project.</a:t>
            </a:r>
          </a:p>
        </p:txBody>
      </p:sp>
      <p:sp>
        <p:nvSpPr>
          <p:cNvPr id="3" name="Content Placeholder 2"/>
          <p:cNvSpPr>
            <a:spLocks noGrp="1"/>
          </p:cNvSpPr>
          <p:nvPr>
            <p:ph idx="1"/>
          </p:nvPr>
        </p:nvSpPr>
        <p:spPr/>
        <p:txBody>
          <a:bodyPr/>
          <a:lstStyle/>
          <a:p>
            <a:r>
              <a:rPr lang="en-US" dirty="0"/>
              <a:t>As International student we wanted to have a better understanding of the situation, and find answer to question such as Who are this shooters? Who is concerned by this issue?  how youth are affected?</a:t>
            </a:r>
            <a:r>
              <a:rPr lang="en-US" i="1" dirty="0">
                <a:sym typeface="+mn-ea"/>
              </a:rPr>
              <a:t>As a student who studing in New York City, how are you affected by this phenomenon and what precautions can you take to be safer?</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Targeted audience and to who the results could be useful?</a:t>
            </a:r>
          </a:p>
        </p:txBody>
      </p:sp>
      <p:sp>
        <p:nvSpPr>
          <p:cNvPr id="3" name="Content Placeholder 2"/>
          <p:cNvSpPr>
            <a:spLocks noGrp="1"/>
          </p:cNvSpPr>
          <p:nvPr>
            <p:ph idx="1"/>
          </p:nvPr>
        </p:nvSpPr>
        <p:spPr/>
        <p:txBody>
          <a:bodyPr/>
          <a:lstStyle/>
          <a:p>
            <a:r>
              <a:rPr lang="en-US" dirty="0"/>
              <a:t>Everyone who want to have a better understanding of the gunshot situation in the US.</a:t>
            </a:r>
          </a:p>
          <a:p>
            <a:r>
              <a:rPr lang="en-US" dirty="0"/>
              <a:t>The results could be useful to the government for instance or organizations that are trying to regulate this issue by giving them some insight of who they should have a look at and who need to be more protected. </a:t>
            </a:r>
          </a:p>
          <a:p>
            <a:r>
              <a:rPr lang="en-US" dirty="0"/>
              <a:t>The result will also be useful for students  who wants  to be aware of the situation  when studying in New York.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1"/>
            <a:ext cx="9144795"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Grp="1" noUngrp="1" noRot="1" noChangeAspect="1" noMove="1" noResize="1"/>
          </p:cNvGrpSpPr>
          <p:nvPr/>
        </p:nvGrpSpPr>
        <p:grpSpPr>
          <a:xfrm>
            <a:off x="-247255" y="-59376"/>
            <a:ext cx="9386886" cy="6923798"/>
            <a:chOff x="-329674" y="-51881"/>
            <a:chExt cx="12515851" cy="6923798"/>
          </a:xfrm>
        </p:grpSpPr>
        <p:sp>
          <p:nvSpPr>
            <p:cNvPr id="1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1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2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2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2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2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2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2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2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2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2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2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sp>
      </p:grpSp>
      <p:sp>
        <p:nvSpPr>
          <p:cNvPr id="31" name="Freeform: Shape 30"/>
          <p:cNvSpPr>
            <a:spLocks noGrp="1" noRot="1" noChangeAspect="1" noMove="1" noResize="1" noEditPoints="1" noAdjustHandles="1" noChangeArrowheads="1" noChangeShapeType="1" noTextEdit="1"/>
          </p:cNvSpPr>
          <p:nvPr/>
        </p:nvSpPr>
        <p:spPr>
          <a:xfrm>
            <a:off x="0" y="0"/>
            <a:ext cx="9144000" cy="2075000"/>
          </a:xfrm>
          <a:custGeom>
            <a:avLst/>
            <a:gdLst>
              <a:gd name="connsiteX0" fmla="*/ 0 w 12192000"/>
              <a:gd name="connsiteY0" fmla="*/ 0 h 2075000"/>
              <a:gd name="connsiteX1" fmla="*/ 12192000 w 12192000"/>
              <a:gd name="connsiteY1" fmla="*/ 0 h 2075000"/>
              <a:gd name="connsiteX2" fmla="*/ 12192000 w 12192000"/>
              <a:gd name="connsiteY2" fmla="*/ 558112 h 2075000"/>
              <a:gd name="connsiteX3" fmla="*/ 12192000 w 12192000"/>
              <a:gd name="connsiteY3" fmla="*/ 750237 h 2075000"/>
              <a:gd name="connsiteX4" fmla="*/ 12192000 w 12192000"/>
              <a:gd name="connsiteY4" fmla="*/ 1726055 h 2075000"/>
              <a:gd name="connsiteX5" fmla="*/ 12113803 w 12192000"/>
              <a:gd name="connsiteY5" fmla="*/ 1734338 h 2075000"/>
              <a:gd name="connsiteX6" fmla="*/ 6753597 w 12192000"/>
              <a:gd name="connsiteY6" fmla="*/ 2057895 h 2075000"/>
              <a:gd name="connsiteX7" fmla="*/ 400746 w 12192000"/>
              <a:gd name="connsiteY7" fmla="*/ 1886552 h 2075000"/>
              <a:gd name="connsiteX8" fmla="*/ 0 w 12192000"/>
              <a:gd name="connsiteY8" fmla="*/ 1849576 h 2075000"/>
              <a:gd name="connsiteX9" fmla="*/ 0 w 12192000"/>
              <a:gd name="connsiteY9" fmla="*/ 750237 h 2075000"/>
              <a:gd name="connsiteX10" fmla="*/ 0 w 12192000"/>
              <a:gd name="connsiteY10" fmla="*/ 558112 h 207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2075000">
                <a:moveTo>
                  <a:pt x="0" y="0"/>
                </a:moveTo>
                <a:lnTo>
                  <a:pt x="12192000" y="0"/>
                </a:lnTo>
                <a:lnTo>
                  <a:pt x="12192000" y="558112"/>
                </a:lnTo>
                <a:lnTo>
                  <a:pt x="12192000" y="750237"/>
                </a:lnTo>
                <a:lnTo>
                  <a:pt x="12192000" y="1726055"/>
                </a:lnTo>
                <a:lnTo>
                  <a:pt x="12113803" y="1734338"/>
                </a:lnTo>
                <a:cubicBezTo>
                  <a:pt x="10139508" y="1932287"/>
                  <a:pt x="8237152" y="2025290"/>
                  <a:pt x="6753597" y="2057895"/>
                </a:cubicBezTo>
                <a:cubicBezTo>
                  <a:pt x="4940362" y="2097744"/>
                  <a:pt x="2657278" y="2078414"/>
                  <a:pt x="400746" y="1886552"/>
                </a:cubicBezTo>
                <a:lnTo>
                  <a:pt x="0" y="1849576"/>
                </a:lnTo>
                <a:lnTo>
                  <a:pt x="0" y="750237"/>
                </a:lnTo>
                <a:lnTo>
                  <a:pt x="0" y="558112"/>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5790" y="762608"/>
            <a:ext cx="7861139" cy="1003932"/>
          </a:xfrm>
        </p:spPr>
        <p:txBody>
          <a:bodyPr anchor="ctr">
            <a:normAutofit/>
          </a:bodyPr>
          <a:lstStyle/>
          <a:p>
            <a:pPr algn="l"/>
            <a:r>
              <a:rPr lang="en-US" sz="3100" dirty="0">
                <a:solidFill>
                  <a:schemeClr val="accent1"/>
                </a:solidFill>
              </a:rPr>
              <a:t>Data that we used for this  project:</a:t>
            </a:r>
          </a:p>
        </p:txBody>
      </p:sp>
      <p:sp>
        <p:nvSpPr>
          <p:cNvPr id="3" name="Content Placeholder 2"/>
          <p:cNvSpPr>
            <a:spLocks noGrp="1"/>
          </p:cNvSpPr>
          <p:nvPr>
            <p:ph idx="1"/>
          </p:nvPr>
        </p:nvSpPr>
        <p:spPr>
          <a:xfrm>
            <a:off x="605790" y="2635976"/>
            <a:ext cx="6170452" cy="3542776"/>
          </a:xfrm>
        </p:spPr>
        <p:txBody>
          <a:bodyPr>
            <a:normAutofit/>
          </a:bodyPr>
          <a:lstStyle/>
          <a:p>
            <a:r>
              <a:rPr lang="en-US" dirty="0"/>
              <a:t>One CSV fill about mass shooting in the US (from Kaggle)</a:t>
            </a:r>
          </a:p>
          <a:p>
            <a:r>
              <a:rPr lang="en-US" dirty="0"/>
              <a:t>One API dataset introducing the shooting cases happened in New York. </a:t>
            </a:r>
          </a:p>
        </p:txBody>
      </p:sp>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461EC52B-1107-DD45-A087-8324CC052AF3}"/>
              </a:ext>
            </a:extLst>
          </p:cNvPr>
          <p:cNvSpPr>
            <a:spLocks noGrp="1"/>
          </p:cNvSpPr>
          <p:nvPr>
            <p:ph type="title"/>
          </p:nvPr>
        </p:nvSpPr>
        <p:spPr>
          <a:xfrm>
            <a:off x="480059" y="2053641"/>
            <a:ext cx="2751871" cy="2760098"/>
          </a:xfrm>
        </p:spPr>
        <p:txBody>
          <a:bodyPr>
            <a:normAutofit/>
          </a:bodyPr>
          <a:lstStyle/>
          <a:p>
            <a:r>
              <a:rPr lang="en-US" dirty="0">
                <a:solidFill>
                  <a:srgbClr val="FFFFFF"/>
                </a:solidFill>
              </a:rPr>
              <a:t>Some of the python features we used to answer the questions </a:t>
            </a:r>
          </a:p>
        </p:txBody>
      </p:sp>
      <p:sp>
        <p:nvSpPr>
          <p:cNvPr id="3" name="Content Placeholder 2">
            <a:extLst>
              <a:ext uri="{FF2B5EF4-FFF2-40B4-BE49-F238E27FC236}">
                <a16:creationId xmlns:a16="http://schemas.microsoft.com/office/drawing/2014/main" id="{770FEEDC-E074-F644-8B54-D376C00B10AF}"/>
              </a:ext>
            </a:extLst>
          </p:cNvPr>
          <p:cNvSpPr>
            <a:spLocks noGrp="1"/>
          </p:cNvSpPr>
          <p:nvPr>
            <p:ph idx="1"/>
          </p:nvPr>
        </p:nvSpPr>
        <p:spPr>
          <a:xfrm>
            <a:off x="4567930" y="801866"/>
            <a:ext cx="3979563" cy="5230634"/>
          </a:xfrm>
        </p:spPr>
        <p:txBody>
          <a:bodyPr anchor="ctr">
            <a:normAutofit/>
          </a:bodyPr>
          <a:lstStyle/>
          <a:p>
            <a:r>
              <a:rPr lang="en-US" sz="2100" dirty="0">
                <a:solidFill>
                  <a:srgbClr val="000000"/>
                </a:solidFill>
              </a:rPr>
              <a:t>-grouping( For instance we groups state and number of victims fatalities)</a:t>
            </a:r>
          </a:p>
          <a:p>
            <a:r>
              <a:rPr lang="en-US" sz="2100" dirty="0">
                <a:solidFill>
                  <a:srgbClr val="000000"/>
                </a:solidFill>
              </a:rPr>
              <a:t>Bar chart </a:t>
            </a:r>
          </a:p>
          <a:p>
            <a:r>
              <a:rPr lang="en-US" sz="2100" dirty="0">
                <a:solidFill>
                  <a:srgbClr val="000000"/>
                </a:solidFill>
              </a:rPr>
              <a:t>EDA</a:t>
            </a:r>
          </a:p>
          <a:p>
            <a:r>
              <a:rPr lang="en-US" sz="2100" dirty="0" err="1">
                <a:solidFill>
                  <a:srgbClr val="000000"/>
                </a:solidFill>
              </a:rPr>
              <a:t>Wordcloud</a:t>
            </a:r>
            <a:r>
              <a:rPr lang="en-US" sz="2100" dirty="0">
                <a:solidFill>
                  <a:srgbClr val="000000"/>
                </a:solidFill>
              </a:rPr>
              <a:t> </a:t>
            </a:r>
          </a:p>
          <a:p>
            <a:r>
              <a:rPr lang="en-US" sz="2100">
                <a:solidFill>
                  <a:srgbClr val="000000"/>
                </a:solidFill>
              </a:rPr>
              <a:t>Basic </a:t>
            </a:r>
            <a:r>
              <a:rPr lang="en-US" sz="2100" dirty="0">
                <a:solidFill>
                  <a:srgbClr val="000000"/>
                </a:solidFill>
              </a:rPr>
              <a:t>pandas manipulation</a:t>
            </a:r>
          </a:p>
        </p:txBody>
      </p:sp>
    </p:spTree>
    <p:extLst>
      <p:ext uri="{BB962C8B-B14F-4D97-AF65-F5344CB8AC3E}">
        <p14:creationId xmlns:p14="http://schemas.microsoft.com/office/powerpoint/2010/main" val="2376608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that we encountered </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custDataLst>
              <p:tags r:id="rId1"/>
            </p:custDataLst>
          </p:nvPr>
        </p:nvGraphicFramePr>
        <p:xfrm>
          <a:off x="4365522" y="1482641"/>
          <a:ext cx="4154170" cy="5020310"/>
        </p:xfrm>
        <a:graphic>
          <a:graphicData uri="http://schemas.openxmlformats.org/drawingml/2006/table">
            <a:tbl>
              <a:tblPr firstRow="1" bandRow="1">
                <a:tableStyleId>{5C22544A-7EE6-4342-B048-85BDC9FD1C3A}</a:tableStyleId>
              </a:tblPr>
              <a:tblGrid>
                <a:gridCol w="2072640">
                  <a:extLst>
                    <a:ext uri="{9D8B030D-6E8A-4147-A177-3AD203B41FA5}">
                      <a16:colId xmlns:a16="http://schemas.microsoft.com/office/drawing/2014/main" val="20000"/>
                    </a:ext>
                  </a:extLst>
                </a:gridCol>
                <a:gridCol w="2081530">
                  <a:extLst>
                    <a:ext uri="{9D8B030D-6E8A-4147-A177-3AD203B41FA5}">
                      <a16:colId xmlns:a16="http://schemas.microsoft.com/office/drawing/2014/main" val="20001"/>
                    </a:ext>
                  </a:extLst>
                </a:gridCol>
              </a:tblGrid>
              <a:tr h="1597025">
                <a:tc>
                  <a:txBody>
                    <a:bodyPr/>
                    <a:lstStyle/>
                    <a:p>
                      <a:r>
                        <a:rPr lang="en-US" sz="1800" dirty="0"/>
                        <a:t>Issue </a:t>
                      </a:r>
                    </a:p>
                  </a:txBody>
                  <a:tcPr/>
                </a:tc>
                <a:tc>
                  <a:txBody>
                    <a:bodyPr/>
                    <a:lstStyle/>
                    <a:p>
                      <a:r>
                        <a:rPr lang="en-US" sz="1800" dirty="0"/>
                        <a:t>Solution </a:t>
                      </a:r>
                    </a:p>
                  </a:txBody>
                  <a:tcPr/>
                </a:tc>
                <a:extLst>
                  <a:ext uri="{0D108BD9-81ED-4DB2-BD59-A6C34878D82A}">
                    <a16:rowId xmlns:a16="http://schemas.microsoft.com/office/drawing/2014/main" val="10000"/>
                  </a:ext>
                </a:extLst>
              </a:tr>
              <a:tr h="1068705">
                <a:tc>
                  <a:txBody>
                    <a:bodyPr/>
                    <a:lstStyle/>
                    <a:p>
                      <a:r>
                        <a:rPr lang="en-US" sz="1400" dirty="0"/>
                        <a:t>Web scrapping: technical issues, not so many relevant data to scrapped </a:t>
                      </a:r>
                    </a:p>
                  </a:txBody>
                  <a:tcPr/>
                </a:tc>
                <a:tc>
                  <a:txBody>
                    <a:bodyPr/>
                    <a:lstStyle/>
                    <a:p>
                      <a:r>
                        <a:rPr lang="en-US" dirty="0"/>
                        <a:t>Find an API </a:t>
                      </a:r>
                    </a:p>
                  </a:txBody>
                  <a:tcPr/>
                </a:tc>
                <a:extLst>
                  <a:ext uri="{0D108BD9-81ED-4DB2-BD59-A6C34878D82A}">
                    <a16:rowId xmlns:a16="http://schemas.microsoft.com/office/drawing/2014/main" val="10001"/>
                  </a:ext>
                </a:extLst>
              </a:tr>
              <a:tr h="2011045">
                <a:tc>
                  <a:txBody>
                    <a:bodyPr/>
                    <a:lstStyle/>
                    <a:p>
                      <a:r>
                        <a:rPr lang="en-US" dirty="0"/>
                        <a:t>Issue with the shooter age column: unknown values, mix of integer and string </a:t>
                      </a:r>
                    </a:p>
                    <a:p>
                      <a:endParaRPr lang="en-US" dirty="0"/>
                    </a:p>
                    <a:p>
                      <a:endParaRPr lang="en-US" dirty="0"/>
                    </a:p>
                    <a:p>
                      <a:r>
                        <a:rPr lang="en-US" dirty="0"/>
                        <a:t>Issue with how to draw bar chart or plot chart with two cloumns data in a dataframe</a:t>
                      </a:r>
                    </a:p>
                  </a:txBody>
                  <a:tcPr/>
                </a:tc>
                <a:tc>
                  <a:txBody>
                    <a:bodyPr/>
                    <a:lstStyle/>
                    <a:p>
                      <a:r>
                        <a:rPr lang="en-US" dirty="0"/>
                        <a:t>Convert unknown to Nan,  then create a code that will use only the valid  data when we analyze it.</a:t>
                      </a:r>
                    </a:p>
                    <a:p>
                      <a:endParaRPr lang="en-US" dirty="0"/>
                    </a:p>
                    <a:p>
                      <a:r>
                        <a:rPr lang="en-US" dirty="0"/>
                        <a:t>By searching the solution online to get the result, and get many useful conclusions by the chart we get.</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graphicFrame>
        <p:nvGraphicFramePr>
          <p:cNvPr id="5" name="Table 4"/>
          <p:cNvGraphicFramePr>
            <a:graphicFrameLocks noGrp="1"/>
          </p:cNvGraphicFramePr>
          <p:nvPr>
            <p:custDataLst>
              <p:tags r:id="rId1"/>
            </p:custDataLst>
          </p:nvPr>
        </p:nvGraphicFramePr>
        <p:xfrm>
          <a:off x="4047344" y="1738858"/>
          <a:ext cx="4901784" cy="3237876"/>
        </p:xfrm>
        <a:graphic>
          <a:graphicData uri="http://schemas.openxmlformats.org/drawingml/2006/table">
            <a:tbl>
              <a:tblPr firstRow="1" bandRow="1">
                <a:tableStyleId>{5C22544A-7EE6-4342-B048-85BDC9FD1C3A}</a:tableStyleId>
              </a:tblPr>
              <a:tblGrid>
                <a:gridCol w="3013023">
                  <a:extLst>
                    <a:ext uri="{9D8B030D-6E8A-4147-A177-3AD203B41FA5}">
                      <a16:colId xmlns:a16="http://schemas.microsoft.com/office/drawing/2014/main" val="20000"/>
                    </a:ext>
                  </a:extLst>
                </a:gridCol>
                <a:gridCol w="1888761">
                  <a:extLst>
                    <a:ext uri="{9D8B030D-6E8A-4147-A177-3AD203B41FA5}">
                      <a16:colId xmlns:a16="http://schemas.microsoft.com/office/drawing/2014/main" val="20001"/>
                    </a:ext>
                  </a:extLst>
                </a:gridCol>
              </a:tblGrid>
              <a:tr h="539646">
                <a:tc>
                  <a:txBody>
                    <a:bodyPr/>
                    <a:lstStyle/>
                    <a:p>
                      <a:r>
                        <a:rPr lang="en-US" sz="1400" b="0" dirty="0"/>
                        <a:t>Shooter average age </a:t>
                      </a:r>
                    </a:p>
                  </a:txBody>
                  <a:tcPr/>
                </a:tc>
                <a:tc>
                  <a:txBody>
                    <a:bodyPr/>
                    <a:lstStyle/>
                    <a:p>
                      <a:r>
                        <a:rPr lang="en-US" dirty="0"/>
                        <a:t>31.6</a:t>
                      </a:r>
                    </a:p>
                  </a:txBody>
                  <a:tcPr/>
                </a:tc>
                <a:extLst>
                  <a:ext uri="{0D108BD9-81ED-4DB2-BD59-A6C34878D82A}">
                    <a16:rowId xmlns:a16="http://schemas.microsoft.com/office/drawing/2014/main" val="10000"/>
                  </a:ext>
                </a:extLst>
              </a:tr>
              <a:tr h="539646">
                <a:tc>
                  <a:txBody>
                    <a:bodyPr/>
                    <a:lstStyle/>
                    <a:p>
                      <a:r>
                        <a:rPr lang="en-US" dirty="0"/>
                        <a:t>Shooter sex majority </a:t>
                      </a:r>
                    </a:p>
                  </a:txBody>
                  <a:tcPr/>
                </a:tc>
                <a:tc>
                  <a:txBody>
                    <a:bodyPr/>
                    <a:lstStyle/>
                    <a:p>
                      <a:r>
                        <a:rPr lang="en-US" dirty="0"/>
                        <a:t>Male </a:t>
                      </a:r>
                    </a:p>
                  </a:txBody>
                  <a:tcPr/>
                </a:tc>
                <a:extLst>
                  <a:ext uri="{0D108BD9-81ED-4DB2-BD59-A6C34878D82A}">
                    <a16:rowId xmlns:a16="http://schemas.microsoft.com/office/drawing/2014/main" val="10001"/>
                  </a:ext>
                </a:extLst>
              </a:tr>
              <a:tr h="539646">
                <a:tc>
                  <a:txBody>
                    <a:bodyPr/>
                    <a:lstStyle/>
                    <a:p>
                      <a:r>
                        <a:rPr lang="en-US" dirty="0"/>
                        <a:t>Shooter military experience </a:t>
                      </a:r>
                    </a:p>
                  </a:txBody>
                  <a:tcPr/>
                </a:tc>
                <a:tc>
                  <a:txBody>
                    <a:bodyPr/>
                    <a:lstStyle/>
                    <a:p>
                      <a:r>
                        <a:rPr lang="en-US" dirty="0"/>
                        <a:t>YES for a majority </a:t>
                      </a:r>
                    </a:p>
                  </a:txBody>
                  <a:tcPr/>
                </a:tc>
                <a:extLst>
                  <a:ext uri="{0D108BD9-81ED-4DB2-BD59-A6C34878D82A}">
                    <a16:rowId xmlns:a16="http://schemas.microsoft.com/office/drawing/2014/main" val="10002"/>
                  </a:ext>
                </a:extLst>
              </a:tr>
              <a:tr h="539646">
                <a:tc>
                  <a:txBody>
                    <a:bodyPr/>
                    <a:lstStyle/>
                    <a:p>
                      <a:r>
                        <a:rPr lang="en-US" dirty="0"/>
                        <a:t>Mental illness </a:t>
                      </a:r>
                    </a:p>
                  </a:txBody>
                  <a:tcPr/>
                </a:tc>
                <a:tc>
                  <a:txBody>
                    <a:bodyPr/>
                    <a:lstStyle/>
                    <a:p>
                      <a:r>
                        <a:rPr lang="en-US" dirty="0"/>
                        <a:t>Almost as many yes as no </a:t>
                      </a:r>
                    </a:p>
                  </a:txBody>
                  <a:tcPr/>
                </a:tc>
                <a:extLst>
                  <a:ext uri="{0D108BD9-81ED-4DB2-BD59-A6C34878D82A}">
                    <a16:rowId xmlns:a16="http://schemas.microsoft.com/office/drawing/2014/main" val="10003"/>
                  </a:ext>
                </a:extLst>
              </a:tr>
              <a:tr h="539646">
                <a:tc>
                  <a:txBody>
                    <a:bodyPr/>
                    <a:lstStyle/>
                    <a:p>
                      <a:r>
                        <a:rPr lang="en-US" dirty="0"/>
                        <a:t>Shooter most used gun </a:t>
                      </a:r>
                    </a:p>
                  </a:txBody>
                  <a:tcPr/>
                </a:tc>
                <a:tc>
                  <a:txBody>
                    <a:bodyPr/>
                    <a:lstStyle/>
                    <a:p>
                      <a:r>
                        <a:rPr lang="en-US" dirty="0"/>
                        <a:t>Handgun</a:t>
                      </a:r>
                    </a:p>
                  </a:txBody>
                  <a:tcPr/>
                </a:tc>
                <a:extLst>
                  <a:ext uri="{0D108BD9-81ED-4DB2-BD59-A6C34878D82A}">
                    <a16:rowId xmlns:a16="http://schemas.microsoft.com/office/drawing/2014/main" val="10004"/>
                  </a:ext>
                </a:extLst>
              </a:tr>
              <a:tr h="539646">
                <a:tc>
                  <a:txBody>
                    <a:bodyPr/>
                    <a:lstStyle/>
                    <a:p>
                      <a:r>
                        <a:rPr lang="en-US" dirty="0"/>
                        <a:t>Shooter race</a:t>
                      </a:r>
                    </a:p>
                  </a:txBody>
                  <a:tcPr/>
                </a:tc>
                <a:tc>
                  <a:txBody>
                    <a:bodyPr/>
                    <a:lstStyle/>
                    <a:p>
                      <a:r>
                        <a:rPr lang="en-US" sz="1350" b="0" i="0" kern="1200" dirty="0">
                          <a:solidFill>
                            <a:schemeClr val="dk1"/>
                          </a:solidFill>
                          <a:effectLst/>
                          <a:latin typeface="+mn-lt"/>
                          <a:ea typeface="+mn-ea"/>
                          <a:cs typeface="+mn-cs"/>
                        </a:rPr>
                        <a:t>White </a:t>
                      </a:r>
                      <a:r>
                        <a:rPr lang="en-US" sz="1350" b="0" i="0" kern="1200" dirty="0" err="1">
                          <a:solidFill>
                            <a:schemeClr val="dk1"/>
                          </a:solidFill>
                          <a:effectLst/>
                          <a:latin typeface="+mn-lt"/>
                          <a:ea typeface="+mn-ea"/>
                          <a:cs typeface="+mn-cs"/>
                        </a:rPr>
                        <a:t>american</a:t>
                      </a:r>
                      <a:r>
                        <a:rPr lang="en-US" sz="1350" b="0" i="0" kern="1200" dirty="0">
                          <a:solidFill>
                            <a:schemeClr val="dk1"/>
                          </a:solidFill>
                          <a:effectLst/>
                          <a:latin typeface="+mn-lt"/>
                          <a:ea typeface="+mn-ea"/>
                          <a:cs typeface="+mn-cs"/>
                        </a:rPr>
                        <a:t> or European American</a:t>
                      </a:r>
                      <a:endParaRPr lang="en-US"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E12792-A1D1-A84E-BAD5-796A256CC3D8}"/>
              </a:ext>
            </a:extLst>
          </p:cNvPr>
          <p:cNvSpPr>
            <a:spLocks noGrp="1"/>
          </p:cNvSpPr>
          <p:nvPr>
            <p:ph type="title"/>
          </p:nvPr>
        </p:nvSpPr>
        <p:spPr>
          <a:xfrm>
            <a:off x="322326" y="411480"/>
            <a:ext cx="8401050" cy="1106424"/>
          </a:xfrm>
        </p:spPr>
        <p:txBody>
          <a:bodyPr vert="horz" lIns="91440" tIns="45720" rIns="91440" bIns="45720" rtlCol="0" anchor="ctr">
            <a:normAutofit/>
          </a:bodyPr>
          <a:lstStyle/>
          <a:p>
            <a:pPr algn="l" defTabSz="914400">
              <a:lnSpc>
                <a:spcPct val="90000"/>
              </a:lnSpc>
            </a:pPr>
            <a:r>
              <a:rPr lang="en-US" sz="3100">
                <a:solidFill>
                  <a:schemeClr val="tx1"/>
                </a:solidFill>
              </a:rPr>
              <a:t>Conclusion </a:t>
            </a:r>
          </a:p>
        </p:txBody>
      </p:sp>
      <p:sp>
        <p:nvSpPr>
          <p:cNvPr id="17" name="Rectangle 16">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picture containing object, antenna&#10;&#10;Description automatically generated">
            <a:extLst>
              <a:ext uri="{FF2B5EF4-FFF2-40B4-BE49-F238E27FC236}">
                <a16:creationId xmlns:a16="http://schemas.microsoft.com/office/drawing/2014/main" id="{6112DFBF-2ED7-4E41-9B3D-CC4411CC4B8E}"/>
              </a:ext>
            </a:extLst>
          </p:cNvPr>
          <p:cNvPicPr>
            <a:picLocks noGrp="1" noChangeAspect="1"/>
          </p:cNvPicPr>
          <p:nvPr>
            <p:ph idx="1"/>
          </p:nvPr>
        </p:nvPicPr>
        <p:blipFill rotWithShape="1">
          <a:blip r:embed="rId2"/>
          <a:srcRect l="2129" r="26957" b="2"/>
          <a:stretch/>
        </p:blipFill>
        <p:spPr>
          <a:xfrm>
            <a:off x="192024" y="1721922"/>
            <a:ext cx="5320880" cy="4520559"/>
          </a:xfrm>
          <a:prstGeom prst="rect">
            <a:avLst/>
          </a:prstGeom>
        </p:spPr>
      </p:pic>
      <p:sp useBgFill="1">
        <p:nvSpPr>
          <p:cNvPr id="19" name="Rectangle 18">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7850" y="1721922"/>
            <a:ext cx="3163824" cy="4520560"/>
          </a:xfrm>
          <a:prstGeom prst="rect">
            <a:avLst/>
          </a:pr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BC7DA17D-6263-F841-8E80-315A17F9131D}"/>
              </a:ext>
            </a:extLst>
          </p:cNvPr>
          <p:cNvSpPr txBox="1"/>
          <p:nvPr/>
        </p:nvSpPr>
        <p:spPr>
          <a:xfrm>
            <a:off x="5954064" y="2020824"/>
            <a:ext cx="2591322" cy="3959352"/>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1600"/>
              <a:t>-California is the state where there is the more shooting.</a:t>
            </a:r>
          </a:p>
          <a:p>
            <a:pPr indent="-228600" defTabSz="914400">
              <a:lnSpc>
                <a:spcPct val="90000"/>
              </a:lnSpc>
              <a:spcAft>
                <a:spcPts val="600"/>
              </a:spcAft>
              <a:buFont typeface="Arial" panose="020B0604020202020204" pitchFamily="34" charset="0"/>
              <a:buChar char="•"/>
            </a:pPr>
            <a:r>
              <a:rPr lang="en-US" sz="1600"/>
              <a:t>-Connecticut is the state where there is the more victims fatalities </a:t>
            </a:r>
          </a:p>
        </p:txBody>
      </p:sp>
    </p:spTree>
    <p:extLst>
      <p:ext uri="{BB962C8B-B14F-4D97-AF65-F5344CB8AC3E}">
        <p14:creationId xmlns:p14="http://schemas.microsoft.com/office/powerpoint/2010/main" val="37649467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f66a0c46-191e-4d4d-804b-be610351a341}"/>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ddb55db5-160a-4009-b54d-6f442f6ee6c6}"/>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a67ee5ea-cd06-4f2f-b0b7-4624ab996759}"/>
</p:tagLst>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647</Words>
  <Application>Microsoft Macintosh PowerPoint</Application>
  <PresentationFormat>On-screen Show (4:3)</PresentationFormat>
  <Paragraphs>75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Rockwell</vt:lpstr>
      <vt:lpstr>Wingdings</vt:lpstr>
      <vt:lpstr>Atlas</vt:lpstr>
      <vt:lpstr>Shotgun and be safe  in the US</vt:lpstr>
      <vt:lpstr>Situation </vt:lpstr>
      <vt:lpstr>Motivation to do this Project.</vt:lpstr>
      <vt:lpstr>Targeted audience and to who the results could be useful?</vt:lpstr>
      <vt:lpstr>Data that we used for this  project:</vt:lpstr>
      <vt:lpstr>Some of the python features we used to answer the questions </vt:lpstr>
      <vt:lpstr>Issues  that we encountered </vt:lpstr>
      <vt:lpstr>Conclusion:</vt:lpstr>
      <vt:lpstr>Conclusion </vt:lpstr>
      <vt:lpstr>Conclusion from API data:</vt:lpstr>
      <vt:lpstr> From 9:00pm to 2:00am most shooting happened. so try to go back home before 11:00pm everyday. </vt:lpstr>
      <vt:lpstr>Brooklyn is the most dangerous district in New York , Indeed  shooting happened most in this area, and Staten Island is the safest district in New York. </vt:lpstr>
      <vt:lpstr>MULTI DWELL - PUBLIC HOUS has the most frenquency of shooting happening, which is most dangerous, students should avoid to go  there, and CLOTHING BOUTIQUE is comparatively safe, which has the least shooting happened.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Shotgun and be safe  in the US</dc:title>
  <dc:creator>Sarah Bismuth</dc:creator>
  <cp:lastModifiedBy>Sarah Bismuth</cp:lastModifiedBy>
  <cp:revision>2</cp:revision>
  <dcterms:created xsi:type="dcterms:W3CDTF">2019-12-16T20:47:36Z</dcterms:created>
  <dcterms:modified xsi:type="dcterms:W3CDTF">2019-12-16T20:50:14Z</dcterms:modified>
</cp:coreProperties>
</file>