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61" r:id="rId8"/>
    <p:sldId id="262" r:id="rId9"/>
    <p:sldId id="268" r:id="rId10"/>
    <p:sldId id="267" r:id="rId11"/>
    <p:sldId id="263" r:id="rId12"/>
    <p:sldId id="279"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59"/>
    <p:restoredTop sz="94640"/>
  </p:normalViewPr>
  <p:slideViewPr>
    <p:cSldViewPr snapToGrid="0" snapToObjects="1">
      <p:cViewPr varScale="1">
        <p:scale>
          <a:sx n="86" d="100"/>
          <a:sy n="86" d="100"/>
        </p:scale>
        <p:origin x="1912"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5BCAD085-E8A6-8845-BD4E-CB4CCA059FC4}" type="datetimeFigureOut">
              <a:rPr lang="en-US" smtClean="0"/>
              <a:t>12/16/19</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5BCAD085-E8A6-8845-BD4E-CB4CCA059FC4}" type="datetimeFigureOut">
              <a:rPr lang="en-US" smtClean="0"/>
              <a:t>12/16/19</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0080" y="320040"/>
            <a:ext cx="2743200" cy="320040"/>
          </a:xfrm>
        </p:spPr>
        <p:txBody>
          <a:bodyPr/>
          <a:lstStyle/>
          <a:p>
            <a:fld id="{5BCAD085-E8A6-8845-BD4E-CB4CCA059FC4}" type="datetimeFigureOut">
              <a:rPr lang="en-US" smtClean="0"/>
              <a:t>12/16/19</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5BCAD085-E8A6-8845-BD4E-CB4CCA059FC4}" type="datetimeFigureOut">
              <a:rPr lang="en-US" smtClean="0"/>
              <a:t>12/16/19</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5BCAD085-E8A6-8845-BD4E-CB4CCA059FC4}" type="datetimeFigureOut">
              <a:rPr lang="en-US" smtClean="0"/>
              <a:t>12/16/19</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12/16/19</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5BCAD085-E8A6-8845-BD4E-CB4CCA059FC4}" type="datetimeFigureOut">
              <a:rPr lang="en-US" smtClean="0"/>
              <a:t>12/16/19</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40080" y="320040"/>
            <a:ext cx="2743200" cy="320040"/>
          </a:xfrm>
        </p:spPr>
        <p:txBody>
          <a:bodyPr/>
          <a:lstStyle/>
          <a:p>
            <a:fld id="{5BCAD085-E8A6-8845-BD4E-CB4CCA059FC4}" type="datetimeFigureOut">
              <a:rPr lang="en-US" smtClean="0"/>
              <a:t>12/16/19</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BCAD085-E8A6-8845-BD4E-CB4CCA059FC4}" type="datetimeFigureOut">
              <a:rPr lang="en-US" smtClean="0"/>
              <a:t>12/16/19</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Shotgun </a:t>
            </a:r>
            <a:r>
              <a:rPr lang="en-US"/>
              <a:t>and be safe </a:t>
            </a:r>
            <a:br>
              <a:rPr lang="en-US"/>
            </a:br>
            <a:r>
              <a:t>in the US</a:t>
            </a:r>
          </a:p>
        </p:txBody>
      </p:sp>
      <p:sp>
        <p:nvSpPr>
          <p:cNvPr id="3" name="Subtitle 2"/>
          <p:cNvSpPr>
            <a:spLocks noGrp="1"/>
          </p:cNvSpPr>
          <p:nvPr>
            <p:ph type="subTitle" idx="1"/>
          </p:nvPr>
        </p:nvSpPr>
        <p:spPr/>
        <p:txBody>
          <a:bodyPr/>
          <a:lstStyle/>
          <a:p>
            <a:r>
              <a:t>Sarah Bismuth &amp; Yalin </a:t>
            </a:r>
            <a:r>
              <a:rPr lang="en-US"/>
              <a:t>Yan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from API data:</a:t>
            </a:r>
          </a:p>
        </p:txBody>
      </p:sp>
      <p:graphicFrame>
        <p:nvGraphicFramePr>
          <p:cNvPr id="5" name="Table 4"/>
          <p:cNvGraphicFramePr>
            <a:graphicFrameLocks noGrp="1"/>
          </p:cNvGraphicFramePr>
          <p:nvPr>
            <p:custDataLst>
              <p:tags r:id="rId1"/>
            </p:custDataLst>
          </p:nvPr>
        </p:nvGraphicFramePr>
        <p:xfrm>
          <a:off x="4257207" y="1738858"/>
          <a:ext cx="4691921" cy="3812228"/>
        </p:xfrm>
        <a:graphic>
          <a:graphicData uri="http://schemas.openxmlformats.org/drawingml/2006/table">
            <a:tbl>
              <a:tblPr firstRow="1" bandRow="1">
                <a:tableStyleId>{5C22544A-7EE6-4342-B048-85BDC9FD1C3A}</a:tableStyleId>
              </a:tblPr>
              <a:tblGrid>
                <a:gridCol w="2817817">
                  <a:extLst>
                    <a:ext uri="{9D8B030D-6E8A-4147-A177-3AD203B41FA5}">
                      <a16:colId xmlns:a16="http://schemas.microsoft.com/office/drawing/2014/main" val="20000"/>
                    </a:ext>
                  </a:extLst>
                </a:gridCol>
                <a:gridCol w="1874104">
                  <a:extLst>
                    <a:ext uri="{9D8B030D-6E8A-4147-A177-3AD203B41FA5}">
                      <a16:colId xmlns:a16="http://schemas.microsoft.com/office/drawing/2014/main" val="20001"/>
                    </a:ext>
                  </a:extLst>
                </a:gridCol>
              </a:tblGrid>
              <a:tr h="525780">
                <a:tc>
                  <a:txBody>
                    <a:bodyPr/>
                    <a:lstStyle/>
                    <a:p>
                      <a:r>
                        <a:rPr lang="en-US" sz="1400" b="0" dirty="0"/>
                        <a:t>Most Shooter age range in New York </a:t>
                      </a:r>
                    </a:p>
                    <a:p>
                      <a:r>
                        <a:rPr lang="en-US" sz="1400" dirty="0">
                          <a:sym typeface="+mn-ea"/>
                        </a:rPr>
                        <a:t>Most victims age range in New York</a:t>
                      </a:r>
                      <a:endParaRPr lang="en-US" sz="1400" b="0" dirty="0"/>
                    </a:p>
                  </a:txBody>
                  <a:tcPr/>
                </a:tc>
                <a:tc>
                  <a:txBody>
                    <a:bodyPr/>
                    <a:lstStyle/>
                    <a:p>
                      <a:r>
                        <a:rPr lang="en-US" dirty="0"/>
                        <a:t>18-24</a:t>
                      </a:r>
                    </a:p>
                    <a:p>
                      <a:endParaRPr lang="en-US" dirty="0"/>
                    </a:p>
                    <a:p>
                      <a:r>
                        <a:rPr lang="en-US" dirty="0"/>
                        <a:t>25-44</a:t>
                      </a:r>
                    </a:p>
                  </a:txBody>
                  <a:tcPr/>
                </a:tc>
                <a:extLst>
                  <a:ext uri="{0D108BD9-81ED-4DB2-BD59-A6C34878D82A}">
                    <a16:rowId xmlns:a16="http://schemas.microsoft.com/office/drawing/2014/main" val="10000"/>
                  </a:ext>
                </a:extLst>
              </a:tr>
              <a:tr h="539750">
                <a:tc>
                  <a:txBody>
                    <a:bodyPr/>
                    <a:lstStyle/>
                    <a:p>
                      <a:r>
                        <a:rPr lang="en-US" sz="1350" dirty="0">
                          <a:sym typeface="+mn-ea"/>
                        </a:rPr>
                        <a:t>Most dangerous district in NY</a:t>
                      </a:r>
                    </a:p>
                    <a:p>
                      <a:r>
                        <a:rPr lang="en-US" sz="1350" dirty="0">
                          <a:sym typeface="+mn-ea"/>
                        </a:rPr>
                        <a:t>Most locations district in NY</a:t>
                      </a:r>
                      <a:endParaRPr lang="en-US" sz="1350" dirty="0"/>
                    </a:p>
                    <a:p>
                      <a:endParaRPr lang="en-US" dirty="0"/>
                    </a:p>
                  </a:txBody>
                  <a:tcPr/>
                </a:tc>
                <a:tc>
                  <a:txBody>
                    <a:bodyPr/>
                    <a:lstStyle/>
                    <a:p>
                      <a:r>
                        <a:rPr lang="en-US" sz="1350" dirty="0">
                          <a:sym typeface="+mn-ea"/>
                        </a:rPr>
                        <a:t>Brooklyn</a:t>
                      </a:r>
                    </a:p>
                    <a:p>
                      <a:r>
                        <a:rPr lang="en-US" sz="1350" dirty="0">
                          <a:sym typeface="+mn-ea"/>
                        </a:rPr>
                        <a:t>MULTI DWELL - PUBLIC HOUS</a:t>
                      </a:r>
                      <a:endParaRPr lang="en-US" dirty="0"/>
                    </a:p>
                  </a:txBody>
                  <a:tcPr/>
                </a:tc>
                <a:extLst>
                  <a:ext uri="{0D108BD9-81ED-4DB2-BD59-A6C34878D82A}">
                    <a16:rowId xmlns:a16="http://schemas.microsoft.com/office/drawing/2014/main" val="10001"/>
                  </a:ext>
                </a:extLst>
              </a:tr>
              <a:tr h="539646">
                <a:tc>
                  <a:txBody>
                    <a:bodyPr/>
                    <a:lstStyle/>
                    <a:p>
                      <a:r>
                        <a:rPr lang="en-US" sz="1350" dirty="0">
                          <a:sym typeface="+mn-ea"/>
                        </a:rPr>
                        <a:t>Shooter sex majority</a:t>
                      </a:r>
                    </a:p>
                    <a:p>
                      <a:r>
                        <a:rPr lang="en-US" sz="1350" dirty="0">
                          <a:sym typeface="+mn-ea"/>
                        </a:rPr>
                        <a:t>Victims sex majority </a:t>
                      </a:r>
                    </a:p>
                  </a:txBody>
                  <a:tcPr/>
                </a:tc>
                <a:tc>
                  <a:txBody>
                    <a:bodyPr/>
                    <a:lstStyle/>
                    <a:p>
                      <a:r>
                        <a:rPr lang="en-US" dirty="0"/>
                        <a:t>Male </a:t>
                      </a:r>
                    </a:p>
                    <a:p>
                      <a:r>
                        <a:rPr lang="en-US" dirty="0"/>
                        <a:t>Male</a:t>
                      </a:r>
                    </a:p>
                  </a:txBody>
                  <a:tcPr/>
                </a:tc>
                <a:extLst>
                  <a:ext uri="{0D108BD9-81ED-4DB2-BD59-A6C34878D82A}">
                    <a16:rowId xmlns:a16="http://schemas.microsoft.com/office/drawing/2014/main" val="10002"/>
                  </a:ext>
                </a:extLst>
              </a:tr>
              <a:tr h="539750">
                <a:tc>
                  <a:txBody>
                    <a:bodyPr/>
                    <a:lstStyle/>
                    <a:p>
                      <a:r>
                        <a:rPr lang="en-US" sz="1350" dirty="0">
                          <a:sym typeface="+mn-ea"/>
                        </a:rPr>
                        <a:t>Shooter's most race</a:t>
                      </a:r>
                    </a:p>
                    <a:p>
                      <a:r>
                        <a:rPr lang="en-US" dirty="0"/>
                        <a:t>Victim's most race</a:t>
                      </a:r>
                    </a:p>
                  </a:txBody>
                  <a:tcPr/>
                </a:tc>
                <a:tc>
                  <a:txBody>
                    <a:bodyPr/>
                    <a:lstStyle/>
                    <a:p>
                      <a:r>
                        <a:rPr lang="en-US" sz="1350" dirty="0">
                          <a:sym typeface="+mn-ea"/>
                        </a:rPr>
                        <a:t>Black</a:t>
                      </a:r>
                    </a:p>
                    <a:p>
                      <a:r>
                        <a:rPr lang="en-US" dirty="0"/>
                        <a:t>Black</a:t>
                      </a:r>
                    </a:p>
                  </a:txBody>
                  <a:tcPr/>
                </a:tc>
                <a:extLst>
                  <a:ext uri="{0D108BD9-81ED-4DB2-BD59-A6C34878D82A}">
                    <a16:rowId xmlns:a16="http://schemas.microsoft.com/office/drawing/2014/main" val="10003"/>
                  </a:ext>
                </a:extLst>
              </a:tr>
              <a:tr h="539646">
                <a:tc>
                  <a:txBody>
                    <a:bodyPr/>
                    <a:lstStyle/>
                    <a:p>
                      <a:r>
                        <a:rPr lang="en-US" dirty="0"/>
                        <a:t>Most dangerous time during one day</a:t>
                      </a:r>
                    </a:p>
                  </a:txBody>
                  <a:tcPr/>
                </a:tc>
                <a:tc>
                  <a:txBody>
                    <a:bodyPr/>
                    <a:lstStyle/>
                    <a:p>
                      <a:r>
                        <a:rPr lang="en-US" dirty="0"/>
                        <a:t>11:00pm-2:00am</a:t>
                      </a:r>
                    </a:p>
                  </a:txBody>
                  <a:tcPr/>
                </a:tc>
                <a:extLst>
                  <a:ext uri="{0D108BD9-81ED-4DB2-BD59-A6C34878D82A}">
                    <a16:rowId xmlns:a16="http://schemas.microsoft.com/office/drawing/2014/main" val="10004"/>
                  </a:ext>
                </a:extLst>
              </a:tr>
              <a:tr h="539646">
                <a:tc>
                  <a:txBody>
                    <a:bodyPr/>
                    <a:lstStyle/>
                    <a:p>
                      <a:r>
                        <a:rPr lang="en-US" dirty="0"/>
                        <a:t>Most shooting happened year during past 12 years</a:t>
                      </a:r>
                    </a:p>
                  </a:txBody>
                  <a:tcPr/>
                </a:tc>
                <a:tc>
                  <a:txBody>
                    <a:bodyPr/>
                    <a:lstStyle/>
                    <a:p>
                      <a:r>
                        <a:rPr lang="en-US" dirty="0"/>
                        <a:t>2011</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05" y="2350135"/>
            <a:ext cx="3281680" cy="2586990"/>
          </a:xfrm>
        </p:spPr>
        <p:txBody>
          <a:bodyPr>
            <a:normAutofit/>
          </a:bodyPr>
          <a:lstStyle/>
          <a:p>
            <a:pPr algn="l">
              <a:lnSpc>
                <a:spcPct val="95000"/>
              </a:lnSpc>
            </a:pPr>
            <a:r>
              <a:rPr lang="en-US" sz="2665" dirty="0"/>
              <a:t> From 9:00pm to 2:00am most shooting happened. so try to go back home before 11:00pm everyday. </a:t>
            </a:r>
          </a:p>
        </p:txBody>
      </p:sp>
      <p:pic>
        <p:nvPicPr>
          <p:cNvPr id="4" name="内容占位符 3"/>
          <p:cNvPicPr>
            <a:picLocks noGrp="1" noChangeAspect="1"/>
          </p:cNvPicPr>
          <p:nvPr>
            <p:ph idx="1"/>
          </p:nvPr>
        </p:nvPicPr>
        <p:blipFill>
          <a:blip r:embed="rId2"/>
          <a:stretch>
            <a:fillRect/>
          </a:stretch>
        </p:blipFill>
        <p:spPr>
          <a:xfrm>
            <a:off x="4474845" y="1917700"/>
            <a:ext cx="3971925" cy="3019425"/>
          </a:xfrm>
          <a:prstGeom prst="rect">
            <a:avLst/>
          </a:prstGeom>
        </p:spPr>
      </p:pic>
      <p:sp>
        <p:nvSpPr>
          <p:cNvPr id="5" name="文本框 4"/>
          <p:cNvSpPr txBox="1"/>
          <p:nvPr/>
        </p:nvSpPr>
        <p:spPr>
          <a:xfrm>
            <a:off x="725805" y="1751965"/>
            <a:ext cx="3034030" cy="460375"/>
          </a:xfrm>
          <a:prstGeom prst="rect">
            <a:avLst/>
          </a:prstGeom>
          <a:noFill/>
        </p:spPr>
        <p:txBody>
          <a:bodyPr wrap="square" rtlCol="0">
            <a:spAutoFit/>
          </a:bodyPr>
          <a:lstStyle/>
          <a:p>
            <a:r>
              <a:rPr lang="en-US" sz="2400">
                <a:solidFill>
                  <a:schemeClr val="bg1"/>
                </a:solidFill>
                <a:sym typeface="+mn-ea"/>
              </a:rPr>
              <a:t>Conclusion: </a:t>
            </a:r>
            <a:endParaRPr lang="en-US" altLang="en-US" sz="2400">
              <a:solidFill>
                <a:schemeClr val="bg1"/>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05" y="2350135"/>
            <a:ext cx="3281680" cy="2586990"/>
          </a:xfrm>
        </p:spPr>
        <p:txBody>
          <a:bodyPr>
            <a:normAutofit fontScale="90000"/>
          </a:bodyPr>
          <a:lstStyle/>
          <a:p>
            <a:pPr algn="l">
              <a:lnSpc>
                <a:spcPct val="95000"/>
              </a:lnSpc>
            </a:pPr>
            <a:r>
              <a:rPr lang="en-US" sz="2220" dirty="0"/>
              <a:t>Brooklyn is the most dangerous district in New York for shooting happened most in this area, and Staten Island is the safest district in New York. It's better to rent a house in safer place for international students.</a:t>
            </a:r>
          </a:p>
        </p:txBody>
      </p:sp>
      <p:sp>
        <p:nvSpPr>
          <p:cNvPr id="5" name="文本框 4"/>
          <p:cNvSpPr txBox="1"/>
          <p:nvPr/>
        </p:nvSpPr>
        <p:spPr>
          <a:xfrm>
            <a:off x="725805" y="1751965"/>
            <a:ext cx="3034030" cy="460375"/>
          </a:xfrm>
          <a:prstGeom prst="rect">
            <a:avLst/>
          </a:prstGeom>
          <a:noFill/>
        </p:spPr>
        <p:txBody>
          <a:bodyPr wrap="square" rtlCol="0">
            <a:spAutoFit/>
          </a:bodyPr>
          <a:lstStyle/>
          <a:p>
            <a:r>
              <a:rPr lang="en-US" sz="2400">
                <a:solidFill>
                  <a:schemeClr val="bg1"/>
                </a:solidFill>
                <a:sym typeface="+mn-ea"/>
              </a:rPr>
              <a:t>Conclusion: </a:t>
            </a:r>
            <a:endParaRPr lang="en-US" altLang="en-US" sz="2400">
              <a:solidFill>
                <a:schemeClr val="bg1"/>
              </a:solidFill>
              <a:sym typeface="+mn-ea"/>
            </a:endParaRPr>
          </a:p>
        </p:txBody>
      </p:sp>
      <p:pic>
        <p:nvPicPr>
          <p:cNvPr id="7" name="图片 6"/>
          <p:cNvPicPr>
            <a:picLocks noChangeAspect="1"/>
          </p:cNvPicPr>
          <p:nvPr/>
        </p:nvPicPr>
        <p:blipFill>
          <a:blip r:embed="rId2"/>
          <a:stretch>
            <a:fillRect/>
          </a:stretch>
        </p:blipFill>
        <p:spPr>
          <a:xfrm>
            <a:off x="4525645" y="1292225"/>
            <a:ext cx="4352925" cy="3644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05" y="2317115"/>
            <a:ext cx="3281680" cy="2586990"/>
          </a:xfrm>
        </p:spPr>
        <p:txBody>
          <a:bodyPr>
            <a:normAutofit fontScale="90000"/>
          </a:bodyPr>
          <a:lstStyle/>
          <a:p>
            <a:pPr algn="l">
              <a:lnSpc>
                <a:spcPct val="95000"/>
              </a:lnSpc>
            </a:pPr>
            <a:r>
              <a:rPr lang="en-US" sz="2220" dirty="0"/>
              <a:t>MULTI DWELL - PUBLIC HOUS has the most </a:t>
            </a:r>
            <a:r>
              <a:rPr lang="en-US" sz="2220" dirty="0" err="1"/>
              <a:t>frenquency</a:t>
            </a:r>
            <a:r>
              <a:rPr lang="en-US" sz="2220" dirty="0"/>
              <a:t> of shooting happening, which is most dangerous, students should avoid to go  there, and CLOTHING BOUTIQUE is comparatively safe, which has the least shooting happened.</a:t>
            </a:r>
          </a:p>
        </p:txBody>
      </p:sp>
      <p:sp>
        <p:nvSpPr>
          <p:cNvPr id="5" name="文本框 4"/>
          <p:cNvSpPr txBox="1"/>
          <p:nvPr/>
        </p:nvSpPr>
        <p:spPr>
          <a:xfrm>
            <a:off x="725805" y="1751965"/>
            <a:ext cx="3034030" cy="460375"/>
          </a:xfrm>
          <a:prstGeom prst="rect">
            <a:avLst/>
          </a:prstGeom>
          <a:noFill/>
        </p:spPr>
        <p:txBody>
          <a:bodyPr wrap="square" rtlCol="0">
            <a:spAutoFit/>
          </a:bodyPr>
          <a:lstStyle/>
          <a:p>
            <a:r>
              <a:rPr lang="en-US" sz="2400">
                <a:solidFill>
                  <a:schemeClr val="bg1"/>
                </a:solidFill>
                <a:sym typeface="+mn-ea"/>
              </a:rPr>
              <a:t>Conclusion: </a:t>
            </a:r>
            <a:endParaRPr lang="en-US" altLang="en-US" sz="2400">
              <a:solidFill>
                <a:schemeClr val="bg1"/>
              </a:solidFill>
              <a:sym typeface="+mn-ea"/>
            </a:endParaRPr>
          </a:p>
        </p:txBody>
      </p:sp>
      <p:pic>
        <p:nvPicPr>
          <p:cNvPr id="6" name="内容占位符 5"/>
          <p:cNvPicPr>
            <a:picLocks noGrp="1" noChangeAspect="1"/>
          </p:cNvPicPr>
          <p:nvPr>
            <p:ph idx="1"/>
          </p:nvPr>
        </p:nvPicPr>
        <p:blipFill>
          <a:blip r:embed="rId2"/>
          <a:stretch>
            <a:fillRect/>
          </a:stretch>
        </p:blipFill>
        <p:spPr>
          <a:xfrm>
            <a:off x="4415790" y="1414145"/>
            <a:ext cx="4091305" cy="43922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32"/>
          <p:cNvSpPr>
            <a:spLocks noGrp="1" noRot="1" noChangeAspect="1" noMove="1" noResize="1" noEditPoints="1" noAdjustHandles="1" noChangeArrowheads="1" noChangeShapeType="1" noTextEdit="1"/>
          </p:cNvSpPr>
          <p:nvPr/>
        </p:nvSpPr>
        <p:spPr>
          <a:xfrm rot="21336127">
            <a:off x="222204" y="1026251"/>
            <a:ext cx="5473933"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1" fmla="*/ 3321 w 6432159"/>
              <a:gd name="connsiteY0-2" fmla="*/ 2647125 h 5226156"/>
              <a:gd name="connsiteX1-3" fmla="*/ 2789723 w 6432159"/>
              <a:gd name="connsiteY1-4" fmla="*/ 0 h 5226156"/>
              <a:gd name="connsiteX2-5" fmla="*/ 6432159 w 6432159"/>
              <a:gd name="connsiteY2-6" fmla="*/ 2647125 h 5226156"/>
              <a:gd name="connsiteX3-7" fmla="*/ 3217740 w 6432159"/>
              <a:gd name="connsiteY3-8" fmla="*/ 5226156 h 5226156"/>
              <a:gd name="connsiteX4-9" fmla="*/ 3321 w 6432159"/>
              <a:gd name="connsiteY4-10" fmla="*/ 2647125 h 5226156"/>
              <a:gd name="connsiteX0-11" fmla="*/ 1953 w 6566979"/>
              <a:gd name="connsiteY0-12" fmla="*/ 2695803 h 5226224"/>
              <a:gd name="connsiteX1-13" fmla="*/ 2924543 w 6566979"/>
              <a:gd name="connsiteY1-14" fmla="*/ 39 h 5226224"/>
              <a:gd name="connsiteX2-15" fmla="*/ 6566979 w 6566979"/>
              <a:gd name="connsiteY2-16" fmla="*/ 2647164 h 5226224"/>
              <a:gd name="connsiteX3-17" fmla="*/ 3352560 w 6566979"/>
              <a:gd name="connsiteY3-18" fmla="*/ 5226195 h 5226224"/>
              <a:gd name="connsiteX4-19" fmla="*/ 1953 w 6566979"/>
              <a:gd name="connsiteY4-20" fmla="*/ 2695803 h 5226224"/>
              <a:gd name="connsiteX0-21" fmla="*/ 8982 w 6574008"/>
              <a:gd name="connsiteY0-22" fmla="*/ 2695803 h 5226313"/>
              <a:gd name="connsiteX1-23" fmla="*/ 2931572 w 6574008"/>
              <a:gd name="connsiteY1-24" fmla="*/ 39 h 5226313"/>
              <a:gd name="connsiteX2-25" fmla="*/ 6574008 w 6574008"/>
              <a:gd name="connsiteY2-26" fmla="*/ 2647164 h 5226313"/>
              <a:gd name="connsiteX3-27" fmla="*/ 3359589 w 6574008"/>
              <a:gd name="connsiteY3-28" fmla="*/ 5226195 h 5226313"/>
              <a:gd name="connsiteX4-29" fmla="*/ 8982 w 6574008"/>
              <a:gd name="connsiteY4-30" fmla="*/ 2695803 h 5226313"/>
              <a:gd name="connsiteX0-31" fmla="*/ 11929 w 6576955"/>
              <a:gd name="connsiteY0-32" fmla="*/ 2695953 h 5226463"/>
              <a:gd name="connsiteX1-33" fmla="*/ 2934519 w 6576955"/>
              <a:gd name="connsiteY1-34" fmla="*/ 189 h 5226463"/>
              <a:gd name="connsiteX2-35" fmla="*/ 6576955 w 6576955"/>
              <a:gd name="connsiteY2-36" fmla="*/ 2647314 h 5226463"/>
              <a:gd name="connsiteX3-37" fmla="*/ 3362536 w 6576955"/>
              <a:gd name="connsiteY3-38" fmla="*/ 5226345 h 5226463"/>
              <a:gd name="connsiteX4-39" fmla="*/ 11929 w 6576955"/>
              <a:gd name="connsiteY4-40" fmla="*/ 2695953 h 5226463"/>
              <a:gd name="connsiteX0-41" fmla="*/ 9262 w 6963394"/>
              <a:gd name="connsiteY0-42" fmla="*/ 2705797 h 5247356"/>
              <a:gd name="connsiteX1-43" fmla="*/ 2931852 w 6963394"/>
              <a:gd name="connsiteY1-44" fmla="*/ 10033 h 5247356"/>
              <a:gd name="connsiteX2-45" fmla="*/ 6963394 w 6963394"/>
              <a:gd name="connsiteY2-46" fmla="*/ 3318639 h 5247356"/>
              <a:gd name="connsiteX3-47" fmla="*/ 3359869 w 6963394"/>
              <a:gd name="connsiteY3-48" fmla="*/ 5236189 h 5247356"/>
              <a:gd name="connsiteX4-49" fmla="*/ 9262 w 6963394"/>
              <a:gd name="connsiteY4-50" fmla="*/ 2705797 h 5247356"/>
              <a:gd name="connsiteX0-51" fmla="*/ 9262 w 6963394"/>
              <a:gd name="connsiteY0-52" fmla="*/ 2705797 h 5247356"/>
              <a:gd name="connsiteX1-53" fmla="*/ 2931852 w 6963394"/>
              <a:gd name="connsiteY1-54" fmla="*/ 10033 h 5247356"/>
              <a:gd name="connsiteX2-55" fmla="*/ 6963394 w 6963394"/>
              <a:gd name="connsiteY2-56" fmla="*/ 3318639 h 5247356"/>
              <a:gd name="connsiteX3-57" fmla="*/ 3359869 w 6963394"/>
              <a:gd name="connsiteY3-58" fmla="*/ 5236189 h 5247356"/>
              <a:gd name="connsiteX4-59" fmla="*/ 9262 w 6963394"/>
              <a:gd name="connsiteY4-60" fmla="*/ 2705797 h 5247356"/>
              <a:gd name="connsiteX0-61" fmla="*/ 9262 w 6963394"/>
              <a:gd name="connsiteY0-62" fmla="*/ 2705797 h 5292159"/>
              <a:gd name="connsiteX1-63" fmla="*/ 2931852 w 6963394"/>
              <a:gd name="connsiteY1-64" fmla="*/ 10033 h 5292159"/>
              <a:gd name="connsiteX2-65" fmla="*/ 6963394 w 6963394"/>
              <a:gd name="connsiteY2-66" fmla="*/ 3318639 h 5292159"/>
              <a:gd name="connsiteX3-67" fmla="*/ 3359869 w 6963394"/>
              <a:gd name="connsiteY3-68" fmla="*/ 5236189 h 5292159"/>
              <a:gd name="connsiteX4-69" fmla="*/ 9262 w 6963394"/>
              <a:gd name="connsiteY4-70" fmla="*/ 2705797 h 5292159"/>
              <a:gd name="connsiteX0-71" fmla="*/ 9262 w 6963394"/>
              <a:gd name="connsiteY0-72" fmla="*/ 2705797 h 5259961"/>
              <a:gd name="connsiteX1-73" fmla="*/ 2931852 w 6963394"/>
              <a:gd name="connsiteY1-74" fmla="*/ 10033 h 5259961"/>
              <a:gd name="connsiteX2-75" fmla="*/ 6963394 w 6963394"/>
              <a:gd name="connsiteY2-76" fmla="*/ 3318639 h 5259961"/>
              <a:gd name="connsiteX3-77" fmla="*/ 3359869 w 6963394"/>
              <a:gd name="connsiteY3-78" fmla="*/ 5236189 h 5259961"/>
              <a:gd name="connsiteX4-79" fmla="*/ 9262 w 6963394"/>
              <a:gd name="connsiteY4-80" fmla="*/ 2705797 h 5259961"/>
              <a:gd name="connsiteX0-81" fmla="*/ 9557 w 7352795"/>
              <a:gd name="connsiteY0-82" fmla="*/ 2707501 h 5252013"/>
              <a:gd name="connsiteX1-83" fmla="*/ 2932147 w 7352795"/>
              <a:gd name="connsiteY1-84" fmla="*/ 11737 h 5252013"/>
              <a:gd name="connsiteX2-85" fmla="*/ 7352795 w 7352795"/>
              <a:gd name="connsiteY2-86" fmla="*/ 3378709 h 5252013"/>
              <a:gd name="connsiteX3-87" fmla="*/ 3360164 w 7352795"/>
              <a:gd name="connsiteY3-88" fmla="*/ 5237893 h 5252013"/>
              <a:gd name="connsiteX4-89" fmla="*/ 9557 w 7352795"/>
              <a:gd name="connsiteY4-90" fmla="*/ 2707501 h 5252013"/>
              <a:gd name="connsiteX0-91" fmla="*/ 8078 w 7789061"/>
              <a:gd name="connsiteY0-92" fmla="*/ 2744796 h 5249051"/>
              <a:gd name="connsiteX1-93" fmla="*/ 3368413 w 7789061"/>
              <a:gd name="connsiteY1-94" fmla="*/ 10121 h 5249051"/>
              <a:gd name="connsiteX2-95" fmla="*/ 7789061 w 7789061"/>
              <a:gd name="connsiteY2-96" fmla="*/ 3377093 h 5249051"/>
              <a:gd name="connsiteX3-97" fmla="*/ 3796430 w 7789061"/>
              <a:gd name="connsiteY3-98" fmla="*/ 5236277 h 5249051"/>
              <a:gd name="connsiteX4-99" fmla="*/ 8078 w 7789061"/>
              <a:gd name="connsiteY4-100" fmla="*/ 2744796 h 5249051"/>
              <a:gd name="connsiteX0-101" fmla="*/ 8078 w 7789061"/>
              <a:gd name="connsiteY0-102" fmla="*/ 2744796 h 5271741"/>
              <a:gd name="connsiteX1-103" fmla="*/ 3368413 w 7789061"/>
              <a:gd name="connsiteY1-104" fmla="*/ 10121 h 5271741"/>
              <a:gd name="connsiteX2-105" fmla="*/ 7789061 w 7789061"/>
              <a:gd name="connsiteY2-106" fmla="*/ 3377093 h 5271741"/>
              <a:gd name="connsiteX3-107" fmla="*/ 3796430 w 7789061"/>
              <a:gd name="connsiteY3-108" fmla="*/ 5236277 h 5271741"/>
              <a:gd name="connsiteX4-109" fmla="*/ 8078 w 7789061"/>
              <a:gd name="connsiteY4-110" fmla="*/ 2744796 h 5271741"/>
              <a:gd name="connsiteX0-111" fmla="*/ 1055 w 7782038"/>
              <a:gd name="connsiteY0-112" fmla="*/ 2738806 h 5438018"/>
              <a:gd name="connsiteX1-113" fmla="*/ 3361390 w 7782038"/>
              <a:gd name="connsiteY1-114" fmla="*/ 4131 h 5438018"/>
              <a:gd name="connsiteX2-115" fmla="*/ 7782038 w 7782038"/>
              <a:gd name="connsiteY2-116" fmla="*/ 3371103 h 5438018"/>
              <a:gd name="connsiteX3-117" fmla="*/ 3692130 w 7782038"/>
              <a:gd name="connsiteY3-118" fmla="*/ 5415113 h 5438018"/>
              <a:gd name="connsiteX4-119" fmla="*/ 1055 w 7782038"/>
              <a:gd name="connsiteY4-120" fmla="*/ 2738806 h 5438018"/>
              <a:gd name="connsiteX0-121" fmla="*/ 28883 w 7809866"/>
              <a:gd name="connsiteY0-122" fmla="*/ 2742147 h 5441359"/>
              <a:gd name="connsiteX1-123" fmla="*/ 3389218 w 7809866"/>
              <a:gd name="connsiteY1-124" fmla="*/ 7472 h 5441359"/>
              <a:gd name="connsiteX2-125" fmla="*/ 7809866 w 7809866"/>
              <a:gd name="connsiteY2-126" fmla="*/ 3374444 h 5441359"/>
              <a:gd name="connsiteX3-127" fmla="*/ 3719958 w 7809866"/>
              <a:gd name="connsiteY3-128" fmla="*/ 5418454 h 5441359"/>
              <a:gd name="connsiteX4-129" fmla="*/ 28883 w 7809866"/>
              <a:gd name="connsiteY4-130" fmla="*/ 2742147 h 5441359"/>
              <a:gd name="connsiteX0-131" fmla="*/ 36549 w 7817532"/>
              <a:gd name="connsiteY0-132" fmla="*/ 2751085 h 5450297"/>
              <a:gd name="connsiteX1-133" fmla="*/ 3396884 w 7817532"/>
              <a:gd name="connsiteY1-134" fmla="*/ 16410 h 5450297"/>
              <a:gd name="connsiteX2-135" fmla="*/ 7817532 w 7817532"/>
              <a:gd name="connsiteY2-136" fmla="*/ 3383382 h 5450297"/>
              <a:gd name="connsiteX3-137" fmla="*/ 3727624 w 7817532"/>
              <a:gd name="connsiteY3-138" fmla="*/ 5427392 h 5450297"/>
              <a:gd name="connsiteX4-139" fmla="*/ 36549 w 7817532"/>
              <a:gd name="connsiteY4-140" fmla="*/ 2751085 h 545029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p:cNvSpPr>
            <a:spLocks noGrp="1" noRot="1" noChangeAspect="1" noMove="1" noResize="1" noEditPoints="1" noAdjustHandles="1" noChangeArrowheads="1" noChangeShapeType="1" noTextEdit="1"/>
          </p:cNvSpPr>
          <p:nvPr/>
        </p:nvSpPr>
        <p:spPr>
          <a:xfrm rot="18900000">
            <a:off x="2665905" y="-619573"/>
            <a:ext cx="6762525"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5789" y="2349925"/>
            <a:ext cx="2032479" cy="2456442"/>
          </a:xfrm>
        </p:spPr>
        <p:txBody>
          <a:bodyPr>
            <a:normAutofit/>
          </a:bodyPr>
          <a:lstStyle/>
          <a:p>
            <a:pPr algn="l"/>
            <a:r>
              <a:rPr lang="en-US" sz="2800" dirty="0"/>
              <a:t>Situation </a:t>
            </a:r>
          </a:p>
        </p:txBody>
      </p:sp>
      <p:sp>
        <p:nvSpPr>
          <p:cNvPr id="3" name="Content Placeholder 2"/>
          <p:cNvSpPr>
            <a:spLocks noGrp="1"/>
          </p:cNvSpPr>
          <p:nvPr>
            <p:ph idx="1"/>
          </p:nvPr>
        </p:nvSpPr>
        <p:spPr>
          <a:xfrm>
            <a:off x="3634739" y="1111249"/>
            <a:ext cx="4915501" cy="4635503"/>
          </a:xfrm>
        </p:spPr>
        <p:txBody>
          <a:bodyPr>
            <a:normAutofit/>
          </a:bodyPr>
          <a:lstStyle/>
          <a:p>
            <a:r>
              <a:rPr lang="en-US" dirty="0"/>
              <a:t>-Gun ownership in the United States is rooted in the Second Amendment of the Constitution</a:t>
            </a:r>
            <a:r>
              <a:rPr lang="en-US" i="1" dirty="0"/>
              <a:t>: “A well-regulated Militia, being necessary to the security of a free State, the right of the people to keep and bear Arms, shall not be infringed.”</a:t>
            </a:r>
          </a:p>
          <a:p>
            <a:r>
              <a:rPr lang="en-US" dirty="0"/>
              <a:t>Recent years have seen some of the worst mass shootings in U.S. history. </a:t>
            </a:r>
          </a:p>
          <a:p>
            <a:r>
              <a:rPr lang="en-US" dirty="0"/>
              <a:t>The regularity of such events has rekindled the gun control debate and invoked comparisons of U.S. gun policies and those of other wealthy democracies.</a:t>
            </a:r>
          </a:p>
          <a:p>
            <a:pPr marL="0" indent="0">
              <a:buNone/>
            </a:pPr>
            <a:endParaRPr lang="en-US" i="1" dirty="0"/>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to do this Project.</a:t>
            </a:r>
          </a:p>
        </p:txBody>
      </p:sp>
      <p:sp>
        <p:nvSpPr>
          <p:cNvPr id="3" name="Content Placeholder 2"/>
          <p:cNvSpPr>
            <a:spLocks noGrp="1"/>
          </p:cNvSpPr>
          <p:nvPr>
            <p:ph idx="1"/>
          </p:nvPr>
        </p:nvSpPr>
        <p:spPr/>
        <p:txBody>
          <a:bodyPr/>
          <a:lstStyle/>
          <a:p>
            <a:r>
              <a:rPr lang="en-US" dirty="0"/>
              <a:t>As International student we wanted to have a better understanding of the situation, and find answer to question such as Who are this shooters? Who is concerned by this issue? </a:t>
            </a:r>
            <a:r>
              <a:rPr lang="en-US" i="1" dirty="0">
                <a:sym typeface="+mn-ea"/>
              </a:rPr>
              <a:t>As a student who studing in New York City, how are you affected by this phenomenon and what precautions can you take to be safer?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Targeted audience and to who the results could be useful?</a:t>
            </a:r>
          </a:p>
        </p:txBody>
      </p:sp>
      <p:sp>
        <p:nvSpPr>
          <p:cNvPr id="3" name="Content Placeholder 2"/>
          <p:cNvSpPr>
            <a:spLocks noGrp="1"/>
          </p:cNvSpPr>
          <p:nvPr>
            <p:ph idx="1"/>
          </p:nvPr>
        </p:nvSpPr>
        <p:spPr/>
        <p:txBody>
          <a:bodyPr/>
          <a:lstStyle/>
          <a:p>
            <a:r>
              <a:rPr lang="en-US" dirty="0"/>
              <a:t>Everyone who want to have a better understanding of the gunshot situation in the US.</a:t>
            </a:r>
          </a:p>
          <a:p>
            <a:r>
              <a:rPr lang="en-US" dirty="0"/>
              <a:t>The results could be useful to the government for instance or organizations that are trying to regulate this issue by giving them some insight of who they should have a look at and who need to be more protected. </a:t>
            </a:r>
          </a:p>
          <a:p>
            <a:r>
              <a:rPr lang="en-US" dirty="0"/>
              <a:t>The result will also be useful for students  who wants  to be aware of the situation  when studying in New York.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1"/>
            <a:ext cx="9144795"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Ungrp="1" noRot="1" noChangeAspect="1" noMove="1" noResize="1"/>
          </p:cNvGrpSpPr>
          <p:nvPr/>
        </p:nvGrpSpPr>
        <p:grpSpPr>
          <a:xfrm>
            <a:off x="-247255" y="-59376"/>
            <a:ext cx="9386886" cy="6923798"/>
            <a:chOff x="-329674" y="-51881"/>
            <a:chExt cx="12515851" cy="6923798"/>
          </a:xfrm>
        </p:grpSpPr>
        <p:sp>
          <p:nvSpPr>
            <p:cNvPr id="1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1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1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2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2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2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ln>
            <a:extLst>
              <a:ext uri="{909E8E84-426E-40DD-AFC4-6F175D3DCCD1}">
                <a14:hiddenFill xmlns:a14="http://schemas.microsoft.com/office/drawing/2010/main">
                  <a:solidFill>
                    <a:srgbClr val="FFFFFF"/>
                  </a:solidFill>
                </a14:hiddenFill>
              </a:ext>
            </a:extLst>
          </p:spPr>
        </p:sp>
        <p:sp>
          <p:nvSpPr>
            <p:cNvPr id="2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2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2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2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2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sp>
          <p:nvSpPr>
            <p:cNvPr id="2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ln>
            <a:extLst>
              <a:ext uri="{909E8E84-426E-40DD-AFC4-6F175D3DCCD1}">
                <a14:hiddenFill xmlns:a14="http://schemas.microsoft.com/office/drawing/2010/main">
                  <a:solidFill>
                    <a:srgbClr val="FFFFFF"/>
                  </a:solidFill>
                </a14:hiddenFill>
              </a:ext>
            </a:extLst>
          </p:spPr>
        </p:sp>
        <p:sp>
          <p:nvSpPr>
            <p:cNvPr id="2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ln>
            <a:extLst>
              <a:ext uri="{909E8E84-426E-40DD-AFC4-6F175D3DCCD1}">
                <a14:hiddenFill xmlns:a14="http://schemas.microsoft.com/office/drawing/2010/main">
                  <a:solidFill>
                    <a:srgbClr val="FFFFFF"/>
                  </a:solidFill>
                </a14:hiddenFill>
              </a:ext>
            </a:extLst>
          </p:spPr>
        </p:sp>
      </p:grpSp>
      <p:sp>
        <p:nvSpPr>
          <p:cNvPr id="31" name="Freeform: Shape 30"/>
          <p:cNvSpPr>
            <a:spLocks noGrp="1" noRot="1" noChangeAspect="1" noMove="1" noResize="1" noEditPoints="1" noAdjustHandles="1" noChangeArrowheads="1" noChangeShapeType="1" noTextEdit="1"/>
          </p:cNvSpPr>
          <p:nvPr/>
        </p:nvSpPr>
        <p:spPr>
          <a:xfrm>
            <a:off x="0" y="0"/>
            <a:ext cx="9144000" cy="2075000"/>
          </a:xfrm>
          <a:custGeom>
            <a:avLst/>
            <a:gdLst>
              <a:gd name="connsiteX0" fmla="*/ 0 w 12192000"/>
              <a:gd name="connsiteY0" fmla="*/ 0 h 2075000"/>
              <a:gd name="connsiteX1" fmla="*/ 12192000 w 12192000"/>
              <a:gd name="connsiteY1" fmla="*/ 0 h 2075000"/>
              <a:gd name="connsiteX2" fmla="*/ 12192000 w 12192000"/>
              <a:gd name="connsiteY2" fmla="*/ 558112 h 2075000"/>
              <a:gd name="connsiteX3" fmla="*/ 12192000 w 12192000"/>
              <a:gd name="connsiteY3" fmla="*/ 750237 h 2075000"/>
              <a:gd name="connsiteX4" fmla="*/ 12192000 w 12192000"/>
              <a:gd name="connsiteY4" fmla="*/ 1726055 h 2075000"/>
              <a:gd name="connsiteX5" fmla="*/ 12113803 w 12192000"/>
              <a:gd name="connsiteY5" fmla="*/ 1734338 h 2075000"/>
              <a:gd name="connsiteX6" fmla="*/ 6753597 w 12192000"/>
              <a:gd name="connsiteY6" fmla="*/ 2057895 h 2075000"/>
              <a:gd name="connsiteX7" fmla="*/ 400746 w 12192000"/>
              <a:gd name="connsiteY7" fmla="*/ 1886552 h 2075000"/>
              <a:gd name="connsiteX8" fmla="*/ 0 w 12192000"/>
              <a:gd name="connsiteY8" fmla="*/ 1849576 h 2075000"/>
              <a:gd name="connsiteX9" fmla="*/ 0 w 12192000"/>
              <a:gd name="connsiteY9" fmla="*/ 750237 h 2075000"/>
              <a:gd name="connsiteX10" fmla="*/ 0 w 12192000"/>
              <a:gd name="connsiteY10" fmla="*/ 558112 h 20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75000">
                <a:moveTo>
                  <a:pt x="0" y="0"/>
                </a:moveTo>
                <a:lnTo>
                  <a:pt x="12192000" y="0"/>
                </a:lnTo>
                <a:lnTo>
                  <a:pt x="12192000" y="558112"/>
                </a:lnTo>
                <a:lnTo>
                  <a:pt x="12192000" y="750237"/>
                </a:lnTo>
                <a:lnTo>
                  <a:pt x="12192000" y="1726055"/>
                </a:lnTo>
                <a:lnTo>
                  <a:pt x="12113803" y="1734338"/>
                </a:lnTo>
                <a:cubicBezTo>
                  <a:pt x="10139508" y="1932287"/>
                  <a:pt x="8237152" y="2025290"/>
                  <a:pt x="6753597" y="2057895"/>
                </a:cubicBezTo>
                <a:cubicBezTo>
                  <a:pt x="4940362" y="2097744"/>
                  <a:pt x="2657278" y="2078414"/>
                  <a:pt x="400746" y="1886552"/>
                </a:cubicBezTo>
                <a:lnTo>
                  <a:pt x="0" y="1849576"/>
                </a:lnTo>
                <a:lnTo>
                  <a:pt x="0" y="750237"/>
                </a:lnTo>
                <a:lnTo>
                  <a:pt x="0" y="558112"/>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5790" y="762608"/>
            <a:ext cx="7861139" cy="1003932"/>
          </a:xfrm>
        </p:spPr>
        <p:txBody>
          <a:bodyPr anchor="ctr">
            <a:normAutofit/>
          </a:bodyPr>
          <a:lstStyle/>
          <a:p>
            <a:pPr algn="l"/>
            <a:r>
              <a:rPr lang="en-US" sz="3100" dirty="0">
                <a:solidFill>
                  <a:schemeClr val="accent1"/>
                </a:solidFill>
              </a:rPr>
              <a:t>Data that we used for this  project:</a:t>
            </a:r>
          </a:p>
        </p:txBody>
      </p:sp>
      <p:sp>
        <p:nvSpPr>
          <p:cNvPr id="3" name="Content Placeholder 2"/>
          <p:cNvSpPr>
            <a:spLocks noGrp="1"/>
          </p:cNvSpPr>
          <p:nvPr>
            <p:ph idx="1"/>
          </p:nvPr>
        </p:nvSpPr>
        <p:spPr>
          <a:xfrm>
            <a:off x="605790" y="2635976"/>
            <a:ext cx="6170452" cy="3542776"/>
          </a:xfrm>
        </p:spPr>
        <p:txBody>
          <a:bodyPr>
            <a:normAutofit/>
          </a:bodyPr>
          <a:lstStyle/>
          <a:p>
            <a:r>
              <a:rPr lang="en-US" dirty="0"/>
              <a:t>One CSV fill about mass shooting in the US (from Kaggle)</a:t>
            </a:r>
          </a:p>
          <a:p>
            <a:r>
              <a:rPr lang="en-US" dirty="0"/>
              <a:t>One API dataset introducing the shooting cases happened in New York. </a:t>
            </a: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45615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0" y="0"/>
            <a:ext cx="9143999"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80059" y="2053641"/>
            <a:ext cx="2751871" cy="2760098"/>
          </a:xfrm>
        </p:spPr>
        <p:txBody>
          <a:bodyPr>
            <a:normAutofit fontScale="90000"/>
          </a:bodyPr>
          <a:lstStyle/>
          <a:p>
            <a:r>
              <a:rPr lang="en-US" dirty="0">
                <a:solidFill>
                  <a:srgbClr val="FFFFFF"/>
                </a:solidFill>
              </a:rPr>
              <a:t>Some of the python features we used to answer the questions (as requirments of final project checklist)</a:t>
            </a:r>
          </a:p>
        </p:txBody>
      </p:sp>
      <p:sp>
        <p:nvSpPr>
          <p:cNvPr id="3" name="Content Placeholder 2"/>
          <p:cNvSpPr>
            <a:spLocks noGrp="1"/>
          </p:cNvSpPr>
          <p:nvPr>
            <p:ph idx="1"/>
          </p:nvPr>
        </p:nvSpPr>
        <p:spPr>
          <a:xfrm>
            <a:off x="4567930" y="801866"/>
            <a:ext cx="3979563" cy="5230634"/>
          </a:xfrm>
        </p:spPr>
        <p:txBody>
          <a:bodyPr anchor="ctr">
            <a:normAutofit fontScale="90000" lnSpcReduction="10000"/>
          </a:bodyPr>
          <a:lstStyle/>
          <a:p>
            <a:r>
              <a:rPr lang="en-US" sz="2100" dirty="0">
                <a:solidFill>
                  <a:srgbClr val="000000"/>
                </a:solidFill>
              </a:rPr>
              <a:t>data analytics workflow</a:t>
            </a:r>
          </a:p>
          <a:p>
            <a:r>
              <a:rPr lang="en-US" sz="2100" dirty="0">
                <a:solidFill>
                  <a:srgbClr val="000000"/>
                </a:solidFill>
              </a:rPr>
              <a:t>grouping( For instance we groups state and number of victims fatalities)</a:t>
            </a:r>
          </a:p>
          <a:p>
            <a:r>
              <a:rPr lang="en-US" sz="2100" dirty="0">
                <a:solidFill>
                  <a:srgbClr val="000000"/>
                </a:solidFill>
              </a:rPr>
              <a:t>Bar chart/line chart/histogram</a:t>
            </a:r>
          </a:p>
          <a:p>
            <a:r>
              <a:rPr lang="en-US" sz="2100" dirty="0">
                <a:solidFill>
                  <a:srgbClr val="000000"/>
                </a:solidFill>
              </a:rPr>
              <a:t>EDA</a:t>
            </a:r>
          </a:p>
          <a:p>
            <a:r>
              <a:rPr lang="en-US" sz="2100" dirty="0">
                <a:solidFill>
                  <a:srgbClr val="000000"/>
                </a:solidFill>
              </a:rPr>
              <a:t>Basic pandas manipulation</a:t>
            </a:r>
          </a:p>
          <a:p>
            <a:r>
              <a:rPr lang="en-US" sz="2100" dirty="0">
                <a:solidFill>
                  <a:srgbClr val="000000"/>
                </a:solidFill>
              </a:rPr>
              <a:t>transfer dataframe from wide to long</a:t>
            </a:r>
          </a:p>
          <a:p>
            <a:r>
              <a:rPr lang="en-US" sz="2100" dirty="0">
                <a:solidFill>
                  <a:srgbClr val="000000"/>
                </a:solidFill>
              </a:rPr>
              <a:t>Statistical analysis</a:t>
            </a:r>
          </a:p>
          <a:p>
            <a:r>
              <a:rPr lang="en-US" sz="2100" dirty="0">
                <a:solidFill>
                  <a:srgbClr val="000000"/>
                </a:solidFill>
              </a:rPr>
              <a:t>new skills used that not learned in class:1. creat slice in jupter notebook; 2 use of </a:t>
            </a:r>
            <a:r>
              <a:rPr lang="en-US" sz="2100" dirty="0" err="1">
                <a:solidFill>
                  <a:srgbClr val="000000"/>
                </a:solidFill>
              </a:rPr>
              <a:t>Wordcloud</a:t>
            </a:r>
            <a:r>
              <a:rPr lang="en-US" sz="2100" dirty="0">
                <a:solidFill>
                  <a:srgbClr val="000000"/>
                </a:solidFill>
              </a:rPr>
              <a:t>.</a:t>
            </a:r>
          </a:p>
          <a:p>
            <a:endParaRPr lang="en-US" sz="2100"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that we encountered </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custDataLst>
              <p:tags r:id="rId1"/>
            </p:custDataLst>
          </p:nvPr>
        </p:nvGraphicFramePr>
        <p:xfrm>
          <a:off x="4365522" y="1482641"/>
          <a:ext cx="4154170" cy="5020310"/>
        </p:xfrm>
        <a:graphic>
          <a:graphicData uri="http://schemas.openxmlformats.org/drawingml/2006/table">
            <a:tbl>
              <a:tblPr firstRow="1" bandRow="1">
                <a:tableStyleId>{5C22544A-7EE6-4342-B048-85BDC9FD1C3A}</a:tableStyleId>
              </a:tblPr>
              <a:tblGrid>
                <a:gridCol w="2072640">
                  <a:extLst>
                    <a:ext uri="{9D8B030D-6E8A-4147-A177-3AD203B41FA5}">
                      <a16:colId xmlns:a16="http://schemas.microsoft.com/office/drawing/2014/main" val="20000"/>
                    </a:ext>
                  </a:extLst>
                </a:gridCol>
                <a:gridCol w="2081530">
                  <a:extLst>
                    <a:ext uri="{9D8B030D-6E8A-4147-A177-3AD203B41FA5}">
                      <a16:colId xmlns:a16="http://schemas.microsoft.com/office/drawing/2014/main" val="20001"/>
                    </a:ext>
                  </a:extLst>
                </a:gridCol>
              </a:tblGrid>
              <a:tr h="1597025">
                <a:tc>
                  <a:txBody>
                    <a:bodyPr/>
                    <a:lstStyle/>
                    <a:p>
                      <a:r>
                        <a:rPr lang="en-US" sz="1800" dirty="0"/>
                        <a:t>Issue </a:t>
                      </a:r>
                    </a:p>
                  </a:txBody>
                  <a:tcPr/>
                </a:tc>
                <a:tc>
                  <a:txBody>
                    <a:bodyPr/>
                    <a:lstStyle/>
                    <a:p>
                      <a:r>
                        <a:rPr lang="en-US" sz="1800" dirty="0"/>
                        <a:t>Solution </a:t>
                      </a:r>
                    </a:p>
                  </a:txBody>
                  <a:tcPr/>
                </a:tc>
                <a:extLst>
                  <a:ext uri="{0D108BD9-81ED-4DB2-BD59-A6C34878D82A}">
                    <a16:rowId xmlns:a16="http://schemas.microsoft.com/office/drawing/2014/main" val="10000"/>
                  </a:ext>
                </a:extLst>
              </a:tr>
              <a:tr h="1068705">
                <a:tc>
                  <a:txBody>
                    <a:bodyPr/>
                    <a:lstStyle/>
                    <a:p>
                      <a:r>
                        <a:rPr lang="en-US" sz="1400" dirty="0"/>
                        <a:t>Web scrapping: technical issues, not so many relevant data to scrapped </a:t>
                      </a:r>
                    </a:p>
                  </a:txBody>
                  <a:tcPr/>
                </a:tc>
                <a:tc>
                  <a:txBody>
                    <a:bodyPr/>
                    <a:lstStyle/>
                    <a:p>
                      <a:r>
                        <a:rPr lang="en-US" dirty="0"/>
                        <a:t>Find an API </a:t>
                      </a:r>
                    </a:p>
                  </a:txBody>
                  <a:tcPr/>
                </a:tc>
                <a:extLst>
                  <a:ext uri="{0D108BD9-81ED-4DB2-BD59-A6C34878D82A}">
                    <a16:rowId xmlns:a16="http://schemas.microsoft.com/office/drawing/2014/main" val="10001"/>
                  </a:ext>
                </a:extLst>
              </a:tr>
              <a:tr h="2011045">
                <a:tc>
                  <a:txBody>
                    <a:bodyPr/>
                    <a:lstStyle/>
                    <a:p>
                      <a:r>
                        <a:rPr lang="en-US" dirty="0"/>
                        <a:t>Issue with the shooter age column: unknown values, mix of integer and string </a:t>
                      </a:r>
                    </a:p>
                    <a:p>
                      <a:endParaRPr lang="en-US" dirty="0"/>
                    </a:p>
                    <a:p>
                      <a:endParaRPr lang="en-US" dirty="0"/>
                    </a:p>
                    <a:p>
                      <a:r>
                        <a:rPr lang="en-US" dirty="0"/>
                        <a:t>Issue with how to draw bar chart or line chart with two cloumns data in a dataframe</a:t>
                      </a:r>
                    </a:p>
                  </a:txBody>
                  <a:tcPr/>
                </a:tc>
                <a:tc>
                  <a:txBody>
                    <a:bodyPr/>
                    <a:lstStyle/>
                    <a:p>
                      <a:r>
                        <a:rPr lang="en-US" dirty="0"/>
                        <a:t>Convert unknown to Nan,  then create a code that will use only the valid  data when we analyze it.</a:t>
                      </a:r>
                    </a:p>
                    <a:p>
                      <a:endParaRPr lang="en-US" dirty="0"/>
                    </a:p>
                    <a:p>
                      <a:r>
                        <a:rPr lang="en-US" dirty="0"/>
                        <a:t>By searching the solution online to get the result, and get many useful conclusions by the chart we get.</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graphicFrame>
        <p:nvGraphicFramePr>
          <p:cNvPr id="5" name="Table 4"/>
          <p:cNvGraphicFramePr>
            <a:graphicFrameLocks noGrp="1"/>
          </p:cNvGraphicFramePr>
          <p:nvPr>
            <p:custDataLst>
              <p:tags r:id="rId1"/>
            </p:custDataLst>
          </p:nvPr>
        </p:nvGraphicFramePr>
        <p:xfrm>
          <a:off x="4047344" y="1738858"/>
          <a:ext cx="4901784" cy="3237876"/>
        </p:xfrm>
        <a:graphic>
          <a:graphicData uri="http://schemas.openxmlformats.org/drawingml/2006/table">
            <a:tbl>
              <a:tblPr firstRow="1" bandRow="1">
                <a:tableStyleId>{5C22544A-7EE6-4342-B048-85BDC9FD1C3A}</a:tableStyleId>
              </a:tblPr>
              <a:tblGrid>
                <a:gridCol w="3013023">
                  <a:extLst>
                    <a:ext uri="{9D8B030D-6E8A-4147-A177-3AD203B41FA5}">
                      <a16:colId xmlns:a16="http://schemas.microsoft.com/office/drawing/2014/main" val="20000"/>
                    </a:ext>
                  </a:extLst>
                </a:gridCol>
                <a:gridCol w="1888761">
                  <a:extLst>
                    <a:ext uri="{9D8B030D-6E8A-4147-A177-3AD203B41FA5}">
                      <a16:colId xmlns:a16="http://schemas.microsoft.com/office/drawing/2014/main" val="20001"/>
                    </a:ext>
                  </a:extLst>
                </a:gridCol>
              </a:tblGrid>
              <a:tr h="539646">
                <a:tc>
                  <a:txBody>
                    <a:bodyPr/>
                    <a:lstStyle/>
                    <a:p>
                      <a:r>
                        <a:rPr lang="en-US" sz="1400" b="0" dirty="0"/>
                        <a:t>Shooter average age </a:t>
                      </a:r>
                    </a:p>
                  </a:txBody>
                  <a:tcPr/>
                </a:tc>
                <a:tc>
                  <a:txBody>
                    <a:bodyPr/>
                    <a:lstStyle/>
                    <a:p>
                      <a:r>
                        <a:rPr lang="en-US" dirty="0"/>
                        <a:t>31.6</a:t>
                      </a:r>
                    </a:p>
                  </a:txBody>
                  <a:tcPr/>
                </a:tc>
                <a:extLst>
                  <a:ext uri="{0D108BD9-81ED-4DB2-BD59-A6C34878D82A}">
                    <a16:rowId xmlns:a16="http://schemas.microsoft.com/office/drawing/2014/main" val="10000"/>
                  </a:ext>
                </a:extLst>
              </a:tr>
              <a:tr h="539646">
                <a:tc>
                  <a:txBody>
                    <a:bodyPr/>
                    <a:lstStyle/>
                    <a:p>
                      <a:r>
                        <a:rPr lang="en-US" dirty="0"/>
                        <a:t>Shooter sex majority </a:t>
                      </a:r>
                    </a:p>
                  </a:txBody>
                  <a:tcPr/>
                </a:tc>
                <a:tc>
                  <a:txBody>
                    <a:bodyPr/>
                    <a:lstStyle/>
                    <a:p>
                      <a:r>
                        <a:rPr lang="en-US" dirty="0"/>
                        <a:t>Male </a:t>
                      </a:r>
                    </a:p>
                  </a:txBody>
                  <a:tcPr/>
                </a:tc>
                <a:extLst>
                  <a:ext uri="{0D108BD9-81ED-4DB2-BD59-A6C34878D82A}">
                    <a16:rowId xmlns:a16="http://schemas.microsoft.com/office/drawing/2014/main" val="10001"/>
                  </a:ext>
                </a:extLst>
              </a:tr>
              <a:tr h="539646">
                <a:tc>
                  <a:txBody>
                    <a:bodyPr/>
                    <a:lstStyle/>
                    <a:p>
                      <a:r>
                        <a:rPr lang="en-US" dirty="0"/>
                        <a:t>Shooter military experience </a:t>
                      </a:r>
                    </a:p>
                  </a:txBody>
                  <a:tcPr/>
                </a:tc>
                <a:tc>
                  <a:txBody>
                    <a:bodyPr/>
                    <a:lstStyle/>
                    <a:p>
                      <a:r>
                        <a:rPr lang="en-US" dirty="0"/>
                        <a:t>YES for a majority </a:t>
                      </a:r>
                    </a:p>
                  </a:txBody>
                  <a:tcPr/>
                </a:tc>
                <a:extLst>
                  <a:ext uri="{0D108BD9-81ED-4DB2-BD59-A6C34878D82A}">
                    <a16:rowId xmlns:a16="http://schemas.microsoft.com/office/drawing/2014/main" val="10002"/>
                  </a:ext>
                </a:extLst>
              </a:tr>
              <a:tr h="539646">
                <a:tc>
                  <a:txBody>
                    <a:bodyPr/>
                    <a:lstStyle/>
                    <a:p>
                      <a:r>
                        <a:rPr lang="en-US" dirty="0"/>
                        <a:t>Mental illness </a:t>
                      </a:r>
                    </a:p>
                  </a:txBody>
                  <a:tcPr/>
                </a:tc>
                <a:tc>
                  <a:txBody>
                    <a:bodyPr/>
                    <a:lstStyle/>
                    <a:p>
                      <a:r>
                        <a:rPr lang="en-US" dirty="0"/>
                        <a:t>Almost as many yes as no </a:t>
                      </a:r>
                    </a:p>
                  </a:txBody>
                  <a:tcPr/>
                </a:tc>
                <a:extLst>
                  <a:ext uri="{0D108BD9-81ED-4DB2-BD59-A6C34878D82A}">
                    <a16:rowId xmlns:a16="http://schemas.microsoft.com/office/drawing/2014/main" val="10003"/>
                  </a:ext>
                </a:extLst>
              </a:tr>
              <a:tr h="539646">
                <a:tc>
                  <a:txBody>
                    <a:bodyPr/>
                    <a:lstStyle/>
                    <a:p>
                      <a:r>
                        <a:rPr lang="en-US" dirty="0"/>
                        <a:t>Shooter most used gun </a:t>
                      </a:r>
                    </a:p>
                  </a:txBody>
                  <a:tcPr/>
                </a:tc>
                <a:tc>
                  <a:txBody>
                    <a:bodyPr/>
                    <a:lstStyle/>
                    <a:p>
                      <a:r>
                        <a:rPr lang="en-US" dirty="0"/>
                        <a:t>Handgun</a:t>
                      </a:r>
                    </a:p>
                  </a:txBody>
                  <a:tcPr/>
                </a:tc>
                <a:extLst>
                  <a:ext uri="{0D108BD9-81ED-4DB2-BD59-A6C34878D82A}">
                    <a16:rowId xmlns:a16="http://schemas.microsoft.com/office/drawing/2014/main" val="10004"/>
                  </a:ext>
                </a:extLst>
              </a:tr>
              <a:tr h="539646">
                <a:tc>
                  <a:txBody>
                    <a:bodyPr/>
                    <a:lstStyle/>
                    <a:p>
                      <a:r>
                        <a:rPr lang="en-US" dirty="0"/>
                        <a:t>Shooter race</a:t>
                      </a:r>
                    </a:p>
                  </a:txBody>
                  <a:tcPr/>
                </a:tc>
                <a:tc>
                  <a:txBody>
                    <a:bodyPr/>
                    <a:lstStyle/>
                    <a:p>
                      <a:r>
                        <a:rPr lang="en-US" sz="1350" b="0" i="0" kern="1200" dirty="0">
                          <a:solidFill>
                            <a:schemeClr val="dk1"/>
                          </a:solidFill>
                          <a:effectLst/>
                          <a:latin typeface="+mn-lt"/>
                          <a:ea typeface="+mn-ea"/>
                          <a:cs typeface="+mn-cs"/>
                        </a:rPr>
                        <a:t>White </a:t>
                      </a:r>
                      <a:r>
                        <a:rPr lang="en-US" sz="1350" b="0" i="0" kern="1200" dirty="0" err="1">
                          <a:solidFill>
                            <a:schemeClr val="dk1"/>
                          </a:solidFill>
                          <a:effectLst/>
                          <a:latin typeface="+mn-lt"/>
                          <a:ea typeface="+mn-ea"/>
                          <a:cs typeface="+mn-cs"/>
                        </a:rPr>
                        <a:t>american</a:t>
                      </a:r>
                      <a:r>
                        <a:rPr lang="en-US" sz="1350" b="0" i="0" kern="1200" dirty="0">
                          <a:solidFill>
                            <a:schemeClr val="dk1"/>
                          </a:solidFill>
                          <a:effectLst/>
                          <a:latin typeface="+mn-lt"/>
                          <a:ea typeface="+mn-ea"/>
                          <a:cs typeface="+mn-cs"/>
                        </a:rPr>
                        <a:t> or European American</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22326" y="411480"/>
            <a:ext cx="8401050" cy="1106424"/>
          </a:xfrm>
        </p:spPr>
        <p:txBody>
          <a:bodyPr vert="horz" lIns="91440" tIns="45720" rIns="91440" bIns="45720" rtlCol="0" anchor="ctr">
            <a:normAutofit/>
          </a:bodyPr>
          <a:lstStyle/>
          <a:p>
            <a:pPr algn="l" defTabSz="914400">
              <a:lnSpc>
                <a:spcPct val="90000"/>
              </a:lnSpc>
            </a:pPr>
            <a:r>
              <a:rPr lang="en-US" sz="3100">
                <a:solidFill>
                  <a:schemeClr val="tx1"/>
                </a:solidFill>
              </a:rPr>
              <a:t>Conclusion </a:t>
            </a:r>
          </a:p>
        </p:txBody>
      </p:sp>
      <p:sp>
        <p:nvSpPr>
          <p:cNvPr id="17" name="Rectangle 16"/>
          <p:cNvSpPr>
            <a:spLocks noGrp="1" noRot="1" noChangeAspect="1" noMove="1" noResize="1" noEditPoints="1" noAdjustHandles="1" noChangeArrowheads="1" noChangeShapeType="1" noTextEdit="1"/>
          </p:cNvSpPr>
          <p:nvPr/>
        </p:nvSpPr>
        <p:spPr>
          <a:xfrm>
            <a:off x="0" y="58793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icture containing object, antenna&#10;&#10;Description automatically generated"/>
          <p:cNvPicPr>
            <a:picLocks noGrp="1" noChangeAspect="1"/>
          </p:cNvPicPr>
          <p:nvPr>
            <p:ph idx="1"/>
          </p:nvPr>
        </p:nvPicPr>
        <p:blipFill rotWithShape="1">
          <a:blip r:embed="rId2"/>
          <a:srcRect l="2129" r="26957" b="2"/>
          <a:stretch>
            <a:fillRect/>
          </a:stretch>
        </p:blipFill>
        <p:spPr>
          <a:xfrm>
            <a:off x="192024" y="1721922"/>
            <a:ext cx="5320880" cy="4520559"/>
          </a:xfrm>
          <a:prstGeom prst="rect">
            <a:avLst/>
          </a:prstGeom>
        </p:spPr>
      </p:pic>
      <p:sp useBgFill="1">
        <p:nvSpPr>
          <p:cNvPr id="19" name="Rectangle 18"/>
          <p:cNvSpPr>
            <a:spLocks noGrp="1" noRot="1" noChangeAspect="1" noMove="1" noResize="1" noEditPoints="1" noAdjustHandles="1" noChangeArrowheads="1" noChangeShapeType="1" noTextEdit="1"/>
          </p:cNvSpPr>
          <p:nvPr/>
        </p:nvSpPr>
        <p:spPr>
          <a:xfrm>
            <a:off x="5657850" y="1721922"/>
            <a:ext cx="3163824" cy="4520560"/>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p:cNvSpPr txBox="1"/>
          <p:nvPr/>
        </p:nvSpPr>
        <p:spPr>
          <a:xfrm>
            <a:off x="5954064" y="2020824"/>
            <a:ext cx="2591322" cy="3959352"/>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1600"/>
              <a:t>-California is the state where there is the more shooting.</a:t>
            </a:r>
          </a:p>
          <a:p>
            <a:pPr indent="-228600" defTabSz="914400">
              <a:lnSpc>
                <a:spcPct val="90000"/>
              </a:lnSpc>
              <a:spcAft>
                <a:spcPts val="600"/>
              </a:spcAft>
              <a:buFont typeface="Arial" panose="020B0604020202020204" pitchFamily="34" charset="0"/>
              <a:buChar char="•"/>
            </a:pPr>
            <a:r>
              <a:rPr lang="en-US" sz="1600"/>
              <a:t>-Connecticut is the state where there is the more victims fatalities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f66a0c46-191e-4d4d-804b-be610351a34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ddb55db5-160a-4009-b54d-6f442f6ee6c6}"/>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a67ee5ea-cd06-4f2f-b0b7-4624ab996759}"/>
</p:tagLst>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703</Words>
  <Application>Microsoft Macintosh PowerPoint</Application>
  <PresentationFormat>On-screen Show (4:3)</PresentationFormat>
  <Paragraphs>80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Rockwell</vt:lpstr>
      <vt:lpstr>Wingdings</vt:lpstr>
      <vt:lpstr>Atlas</vt:lpstr>
      <vt:lpstr>Shotgun and be safe  in the US</vt:lpstr>
      <vt:lpstr>Situation </vt:lpstr>
      <vt:lpstr>Motivation to do this Project.</vt:lpstr>
      <vt:lpstr>Targeted audience and to who the results could be useful?</vt:lpstr>
      <vt:lpstr>Data that we used for this  project:</vt:lpstr>
      <vt:lpstr>Some of the python features we used to answer the questions (as requirments of final project checklist)</vt:lpstr>
      <vt:lpstr>Issues  that we encountered </vt:lpstr>
      <vt:lpstr>Conclusion:</vt:lpstr>
      <vt:lpstr>Conclusion </vt:lpstr>
      <vt:lpstr>Conclusion from API data:</vt:lpstr>
      <vt:lpstr> From 9:00pm to 2:00am most shooting happened. so try to go back home before 11:00pm everyday. </vt:lpstr>
      <vt:lpstr>Brooklyn is the most dangerous district in New York for shooting happened most in this area, and Staten Island is the safest district in New York. It's better to rent a house in safer place for international students.</vt:lpstr>
      <vt:lpstr>MULTI DWELL - PUBLIC HOUS has the most frenquency of shooting happening, which is most dangerous, students should avoid to go  there, and CLOTHING BOUTIQUE is comparatively safe, which has the least shooting happened.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Shotgun and be safe  in the US</dc:title>
  <dc:creator>Sarah Bismuth</dc:creator>
  <cp:lastModifiedBy>Sarah Bismuth</cp:lastModifiedBy>
  <cp:revision>4</cp:revision>
  <dcterms:created xsi:type="dcterms:W3CDTF">2019-12-16T20:47:00Z</dcterms:created>
  <dcterms:modified xsi:type="dcterms:W3CDTF">2019-12-16T22:03:00Z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2052-11.1.0.9209</vt:lpwstr>
  </property>
</Properties>
</file>