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7" r:id="rId4"/>
    <p:sldId id="265" r:id="rId5"/>
    <p:sldId id="270" r:id="rId6"/>
    <p:sldId id="269" r:id="rId7"/>
    <p:sldId id="257" r:id="rId8"/>
    <p:sldId id="266" r:id="rId9"/>
    <p:sldId id="275" r:id="rId10"/>
    <p:sldId id="261" r:id="rId11"/>
    <p:sldId id="264" r:id="rId12"/>
    <p:sldId id="271" r:id="rId13"/>
    <p:sldId id="272" r:id="rId14"/>
    <p:sldId id="258" r:id="rId15"/>
    <p:sldId id="262" r:id="rId16"/>
    <p:sldId id="274" r:id="rId17"/>
    <p:sldId id="260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7"/>
    <p:restoredTop sz="93750"/>
  </p:normalViewPr>
  <p:slideViewPr>
    <p:cSldViewPr snapToGrid="0" snapToObjects="1">
      <p:cViewPr varScale="1">
        <p:scale>
          <a:sx n="78" d="100"/>
          <a:sy n="78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59484-4C51-4E4B-91D2-DE182B9201D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D1C44-6C42-EB42-AD36-1E1DDBBB7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D1C44-6C42-EB42-AD36-1E1DDBBB7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5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17E0-EC00-8146-81B0-5555CAE9A77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F3B6-380F-3F4E-923C-0E8BFDE4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evolution-computing.typepad.com/.a/6a010534b1db25970b01b8d2594d25970c-pi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R262Wqa7eAhUCmuAKHZFCC9QQjRx6BAgBEAU&amp;url=https%3A%2F%2Fpublic.tableau.com%2Fviews%2FCatterplots%2FCatterplot%3F%253Aembed%3Dy%26%253AshowVizHome%3Dno%26%253Adisplay_count%3Dy%26%253Adisplay_static_image%3Dy%26%253AbootstrapWhenNotified%3Dtrue&amp;psig=AOvVaw0899zZMWB9jeKTI_bh30uS&amp;ust=1540994276159292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7366"/>
            <a:ext cx="8825023" cy="3750718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Intro to Botany </a:t>
            </a:r>
            <a:r>
              <a:rPr lang="en-US" sz="6600" b="1" smtClean="0"/>
              <a:t>Fall 2018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dirty="0" smtClean="0"/>
              <a:t>Intro to R programming and moss growth statistics lab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8" y="1402711"/>
            <a:ext cx="3965438" cy="30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20" y="0"/>
            <a:ext cx="78377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416" y="1316736"/>
            <a:ext cx="2793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 can make maps!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21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02" y="1557608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 can make (relatively) easy graphics!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1" y="1039150"/>
            <a:ext cx="8424672" cy="435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416" y="1316736"/>
            <a:ext cx="3127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You can subset </a:t>
            </a:r>
            <a:r>
              <a:rPr lang="en-US" sz="4000" dirty="0" smtClean="0"/>
              <a:t>really big datasets!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09" y="756912"/>
            <a:ext cx="4434840" cy="554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60889" y="376210"/>
            <a:ext cx="4791456" cy="33467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  <a:endCxn id="7" idx="3"/>
          </p:cNvCxnSpPr>
          <p:nvPr/>
        </p:nvCxnSpPr>
        <p:spPr>
          <a:xfrm flipH="1">
            <a:off x="5985401" y="2049562"/>
            <a:ext cx="475488" cy="58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82754" y="1824567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23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232" y="987552"/>
            <a:ext cx="10714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One of my favorite things about R: it’s open source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13232" y="2224169"/>
            <a:ext cx="7839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That means it’s freely available to you.</a:t>
            </a:r>
          </a:p>
          <a:p>
            <a:endParaRPr lang="en-US" sz="3200" dirty="0"/>
          </a:p>
          <a:p>
            <a:r>
              <a:rPr lang="en-US" sz="3200" dirty="0" smtClean="0"/>
              <a:t>And you can Google just about any problem and find your answer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(I Googled how to make this graph)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99" y="4096882"/>
            <a:ext cx="4739101" cy="24524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711043" y="5208814"/>
            <a:ext cx="741856" cy="228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302694"/>
            <a:ext cx="4236720" cy="6409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73" y="1883665"/>
            <a:ext cx="5606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Downside to R (and other programming languages</a:t>
            </a:r>
            <a:r>
              <a:rPr lang="en-US" sz="4000" smtClean="0"/>
              <a:t>): it can be hard to learn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45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5736" y="5681289"/>
            <a:ext cx="6459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Quote from: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dynamicecology.wordpress.com</a:t>
            </a:r>
            <a:r>
              <a:rPr lang="en-US" sz="2000" dirty="0"/>
              <a:t>/2018/10/30/when-learning-r-or-any-other-new-task-its-okay-to-start-small/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1045" y="1212527"/>
            <a:ext cx="11046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“When learning R (or any other new task) </a:t>
            </a:r>
            <a:r>
              <a:rPr lang="en-US" sz="3200" b="1" dirty="0" smtClean="0">
                <a:solidFill>
                  <a:srgbClr val="00B050"/>
                </a:solidFill>
              </a:rPr>
              <a:t>it’s okay to start small</a:t>
            </a:r>
            <a:r>
              <a:rPr lang="en-US" sz="3200" dirty="0" smtClean="0"/>
              <a:t>: aim for improvement not perfection”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 – Dr. Meghan Duffy</a:t>
            </a:r>
          </a:p>
          <a:p>
            <a:pPr algn="ctr"/>
            <a:r>
              <a:rPr lang="en-US" sz="3200" dirty="0" smtClean="0"/>
              <a:t>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986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514350"/>
            <a:ext cx="76590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a further introduction to R programming 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https://</a:t>
            </a:r>
            <a:r>
              <a:rPr lang="en-US" sz="3200" dirty="0" err="1"/>
              <a:t>rforcats.net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29" y="2101850"/>
            <a:ext cx="5715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10" y="406877"/>
            <a:ext cx="4712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kind of data analysis:</a:t>
            </a:r>
          </a:p>
          <a:p>
            <a:endParaRPr lang="en-US" sz="3200" dirty="0" smtClean="0"/>
          </a:p>
          <a:p>
            <a:r>
              <a:rPr lang="en-US" sz="3200" dirty="0" smtClean="0"/>
              <a:t>Depending on your experimental design, you’ll run either a t-test or ANOVA  (and </a:t>
            </a:r>
            <a:r>
              <a:rPr lang="en-US" sz="3200" dirty="0"/>
              <a:t>T</a:t>
            </a:r>
            <a:r>
              <a:rPr lang="en-US" sz="3200" dirty="0" smtClean="0"/>
              <a:t>ukey’s test)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1731" y="185651"/>
            <a:ext cx="5711686" cy="1493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33" y="185651"/>
            <a:ext cx="7590926" cy="427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4284" y="6061587"/>
            <a:ext cx="381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</a:t>
            </a:r>
            <a:r>
              <a:rPr lang="en-US" dirty="0"/>
              <a:t>-graph-</a:t>
            </a:r>
            <a:r>
              <a:rPr lang="en-US" dirty="0" err="1"/>
              <a:t>gallery.com</a:t>
            </a:r>
            <a:r>
              <a:rPr lang="en-US" dirty="0"/>
              <a:t>/portfolio/boxplot/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04" y="0"/>
            <a:ext cx="3837709" cy="6719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407" y="185651"/>
            <a:ext cx="471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Graph data using boxplots</a:t>
            </a:r>
          </a:p>
        </p:txBody>
      </p:sp>
    </p:spTree>
    <p:extLst>
      <p:ext uri="{BB962C8B-B14F-4D97-AF65-F5344CB8AC3E}">
        <p14:creationId xmlns:p14="http://schemas.microsoft.com/office/powerpoint/2010/main" val="184992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078" y="407138"/>
            <a:ext cx="2387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is R?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8" y="1702256"/>
            <a:ext cx="2470297" cy="3293729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134236" y="2449265"/>
            <a:ext cx="4380614" cy="2636874"/>
          </a:xfrm>
          <a:prstGeom prst="mathMultiply">
            <a:avLst>
              <a:gd name="adj1" fmla="val 12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4692" y="455566"/>
            <a:ext cx="6270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“Many </a:t>
            </a:r>
            <a:r>
              <a:rPr lang="en-US" sz="3600" dirty="0"/>
              <a:t>users think of R as a statistics system. We prefer to think of it of an environment within which statistical techniques are implemented</a:t>
            </a:r>
            <a:r>
              <a:rPr lang="en-US" sz="3600" dirty="0" smtClean="0"/>
              <a:t>.”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579459" y="3317888"/>
            <a:ext cx="376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www.r-project.org</a:t>
            </a:r>
            <a:r>
              <a:rPr lang="en-US" dirty="0"/>
              <a:t>/</a:t>
            </a:r>
            <a:r>
              <a:rPr lang="en-US" dirty="0" err="1"/>
              <a:t>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078" y="407138"/>
            <a:ext cx="2387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is R?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1" y="761081"/>
            <a:ext cx="3965438" cy="30842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7101" y="407138"/>
            <a:ext cx="6053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The implementation </a:t>
            </a:r>
            <a:r>
              <a:rPr lang="en-US" sz="3200" dirty="0" smtClean="0"/>
              <a:t>of statistics techniques has prodigious uses</a:t>
            </a:r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27101" y="1945623"/>
            <a:ext cx="6218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“Base R” runs a lot of stats and makes graphics.</a:t>
            </a:r>
          </a:p>
          <a:p>
            <a:endParaRPr lang="en-US" sz="3200" dirty="0"/>
          </a:p>
          <a:p>
            <a:r>
              <a:rPr lang="en-US" sz="3200" dirty="0" smtClean="0"/>
              <a:t>People write </a:t>
            </a:r>
            <a:r>
              <a:rPr lang="en-US" sz="3200" b="1" dirty="0" smtClean="0"/>
              <a:t>R packages </a:t>
            </a:r>
            <a:r>
              <a:rPr lang="en-US" sz="3200" dirty="0" smtClean="0"/>
              <a:t>to accomplish a lot of other tasks.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27101" y="4961435"/>
            <a:ext cx="6050747" cy="122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“A </a:t>
            </a:r>
            <a:r>
              <a:rPr lang="en-US" sz="2400" dirty="0"/>
              <a:t>package bundles together code, data, documentation, and tests, and is easy to share with others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34774" y="6182068"/>
            <a:ext cx="337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http://r-</a:t>
            </a:r>
            <a:r>
              <a:rPr lang="en-US" dirty="0" err="1"/>
              <a:t>pkgs.had.co.nz</a:t>
            </a:r>
            <a:r>
              <a:rPr lang="en-US" dirty="0"/>
              <a:t>/</a:t>
            </a:r>
            <a:r>
              <a:rPr lang="en-US" dirty="0" err="1"/>
              <a:t>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4" y="1024696"/>
            <a:ext cx="6790955" cy="51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77886" y="262782"/>
            <a:ext cx="764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Over 10,000 R packages published!!!!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59581" y="6151867"/>
            <a:ext cx="604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blog.revolutionanalytics.com</a:t>
            </a:r>
            <a:r>
              <a:rPr lang="en-US" dirty="0"/>
              <a:t>/2017/01/cran-10000.html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032" y="2560320"/>
            <a:ext cx="2257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 </a:t>
            </a:r>
            <a:r>
              <a:rPr lang="en-US" sz="3200" smtClean="0"/>
              <a:t>first appeared in </a:t>
            </a:r>
            <a:r>
              <a:rPr lang="en-US" sz="3200" dirty="0" smtClean="0"/>
              <a:t>August 1993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98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14" y="163301"/>
            <a:ext cx="10617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“Those </a:t>
            </a:r>
            <a:r>
              <a:rPr lang="en-US" sz="3600" dirty="0" smtClean="0"/>
              <a:t>are </a:t>
            </a:r>
            <a:r>
              <a:rPr lang="en-US" sz="3600" smtClean="0"/>
              <a:t>cool facts Sarah, </a:t>
            </a:r>
            <a:r>
              <a:rPr lang="en-US" sz="3600" dirty="0" smtClean="0"/>
              <a:t>but how is R useful to </a:t>
            </a:r>
            <a:r>
              <a:rPr lang="en-US" sz="3600" smtClean="0"/>
              <a:t>me?”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67" y="1737360"/>
            <a:ext cx="598220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14" y="163301"/>
            <a:ext cx="10617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“Those </a:t>
            </a:r>
            <a:r>
              <a:rPr lang="en-US" sz="3600" dirty="0" smtClean="0"/>
              <a:t>are </a:t>
            </a:r>
            <a:r>
              <a:rPr lang="en-US" sz="3600" smtClean="0"/>
              <a:t>cool facts Sarah, </a:t>
            </a:r>
            <a:r>
              <a:rPr lang="en-US" sz="3600" dirty="0" smtClean="0"/>
              <a:t>but how is R useful to </a:t>
            </a:r>
            <a:r>
              <a:rPr lang="en-US" sz="3600" smtClean="0"/>
              <a:t>me?”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67" y="1737360"/>
            <a:ext cx="5982208" cy="3364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854" y="2301585"/>
            <a:ext cx="5666413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many of you anticipate a career where you’ll have to run some statistics?</a:t>
            </a:r>
          </a:p>
        </p:txBody>
      </p:sp>
    </p:spTree>
    <p:extLst>
      <p:ext uri="{BB962C8B-B14F-4D97-AF65-F5344CB8AC3E}">
        <p14:creationId xmlns:p14="http://schemas.microsoft.com/office/powerpoint/2010/main" val="173397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70100" y="6395377"/>
            <a:ext cx="2034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</a:t>
            </a:r>
            <a:r>
              <a:rPr lang="en-US" sz="2000" dirty="0" smtClean="0"/>
              <a:t>graph made in 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7" y="478972"/>
            <a:ext cx="11096164" cy="57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9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550" y="324779"/>
            <a:ext cx="5932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Graphic design &amp; Digital arts: </a:t>
            </a:r>
            <a:endParaRPr lang="en-US" sz="2000" b="1" dirty="0" smtClean="0"/>
          </a:p>
          <a:p>
            <a:r>
              <a:rPr lang="en-US" sz="2000" b="1" dirty="0" err="1" smtClean="0"/>
              <a:t>magick</a:t>
            </a:r>
            <a:r>
              <a:rPr lang="en-US" sz="2000" b="1" dirty="0"/>
              <a:t>: Advanced Graphics and Image-Processing in </a:t>
            </a:r>
            <a:r>
              <a:rPr lang="en-US" sz="2000" b="1" dirty="0" smtClean="0"/>
              <a:t>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9550" y="2176205"/>
            <a:ext cx="10204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Psychologists:</a:t>
            </a:r>
          </a:p>
          <a:p>
            <a:r>
              <a:rPr lang="en-US" sz="2000" b="1" i="1" dirty="0" smtClean="0"/>
              <a:t>Package </a:t>
            </a:r>
            <a:r>
              <a:rPr lang="en-US" sz="2000" b="1" i="1" dirty="0" err="1" smtClean="0"/>
              <a:t>QuantPsyc</a:t>
            </a:r>
            <a:r>
              <a:rPr lang="en-US" sz="2000" b="1" i="1" dirty="0" smtClean="0"/>
              <a:t>: </a:t>
            </a:r>
            <a:r>
              <a:rPr lang="en-US" sz="2000" dirty="0" smtClean="0"/>
              <a:t>“</a:t>
            </a:r>
            <a:r>
              <a:rPr lang="en-US" sz="2000" dirty="0" smtClean="0"/>
              <a:t>These are </a:t>
            </a:r>
            <a:r>
              <a:rPr lang="en-US" sz="2000" dirty="0"/>
              <a:t>basic operations covered in a multivariate course in most Doctoral level Psychology </a:t>
            </a:r>
            <a:r>
              <a:rPr lang="en-US" sz="2000" dirty="0" smtClean="0"/>
              <a:t>programs. These </a:t>
            </a:r>
            <a:r>
              <a:rPr lang="en-US" sz="2000" dirty="0"/>
              <a:t>functions will also likely be useful in other domains (e.g., sociology, business management,</a:t>
            </a:r>
          </a:p>
          <a:p>
            <a:r>
              <a:rPr lang="en-US" sz="2000" dirty="0"/>
              <a:t>medicine</a:t>
            </a:r>
            <a:r>
              <a:rPr lang="en-US" sz="2000" dirty="0" smtClean="0"/>
              <a:t>).”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3221" y="4950962"/>
            <a:ext cx="1020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Chemical engineering &amp; Chemistry:</a:t>
            </a:r>
          </a:p>
          <a:p>
            <a:r>
              <a:rPr lang="en-US" sz="2000" b="1" i="1" dirty="0" smtClean="0"/>
              <a:t>Package </a:t>
            </a:r>
            <a:r>
              <a:rPr lang="en-US" sz="2000" b="1" i="1" dirty="0" err="1" smtClean="0"/>
              <a:t>chemCal</a:t>
            </a:r>
            <a:r>
              <a:rPr lang="en-US" sz="2000" b="1" i="1" dirty="0" smtClean="0"/>
              <a:t>: Calibration Functions for Analytical Chemistry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679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ge result for catterplot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86" y="1175656"/>
            <a:ext cx="7914826" cy="48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73529"/>
            <a:ext cx="387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also fun R packages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06812" y="6216010"/>
            <a:ext cx="2561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Like </a:t>
            </a:r>
            <a:r>
              <a:rPr lang="en-US" sz="2800" dirty="0" err="1" smtClean="0"/>
              <a:t>Catterplots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137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405</Words>
  <Application>Microsoft Macintosh PowerPoint</Application>
  <PresentationFormat>Widescreen</PresentationFormat>
  <Paragraphs>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Intro to Botany Fall 2018 Intro to R programming and moss growth statistics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R!</dc:title>
  <dc:creator>Carey,Sarah B</dc:creator>
  <cp:lastModifiedBy>Carey,Sarah B</cp:lastModifiedBy>
  <cp:revision>93</cp:revision>
  <dcterms:created xsi:type="dcterms:W3CDTF">2017-11-06T20:37:29Z</dcterms:created>
  <dcterms:modified xsi:type="dcterms:W3CDTF">2018-10-30T14:02:49Z</dcterms:modified>
</cp:coreProperties>
</file>