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85866"/>
  </p:normalViewPr>
  <p:slideViewPr>
    <p:cSldViewPr snapToGrid="0">
      <p:cViewPr varScale="1">
        <p:scale>
          <a:sx n="92" d="100"/>
          <a:sy n="92" d="100"/>
        </p:scale>
        <p:origin x="2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B8DD-AC8B-8F48-A39C-2BD216C9590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3405-5ED9-044B-97F1-C25AB32C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03405-5ED9-044B-97F1-C25AB32C07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161BC8-1270-8624-BC71-1F4B39500311}"/>
              </a:ext>
            </a:extLst>
          </p:cNvPr>
          <p:cNvSpPr/>
          <p:nvPr/>
        </p:nvSpPr>
        <p:spPr>
          <a:xfrm>
            <a:off x="2527720" y="530987"/>
            <a:ext cx="2704025" cy="13423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Observed species with sparse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8528F-705F-D24A-2D63-D26A2A8DD46D}"/>
              </a:ext>
            </a:extLst>
          </p:cNvPr>
          <p:cNvSpPr/>
          <p:nvPr/>
        </p:nvSpPr>
        <p:spPr>
          <a:xfrm>
            <a:off x="6090816" y="626824"/>
            <a:ext cx="2383535" cy="11506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Hierarchical Model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Bogen</a:t>
            </a:r>
            <a:r>
              <a:rPr lang="en-US" dirty="0"/>
              <a:t> 2022)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36D0A3-EA9A-2C2C-0772-B4A04524BA72}"/>
              </a:ext>
            </a:extLst>
          </p:cNvPr>
          <p:cNvGrpSpPr/>
          <p:nvPr/>
        </p:nvGrpSpPr>
        <p:grpSpPr>
          <a:xfrm>
            <a:off x="90795" y="1768533"/>
            <a:ext cx="3040451" cy="1848834"/>
            <a:chOff x="1004419" y="342926"/>
            <a:chExt cx="3040451" cy="1848834"/>
          </a:xfrm>
        </p:grpSpPr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35804C38-9825-018E-8512-77C553B1A50E}"/>
                </a:ext>
              </a:extLst>
            </p:cNvPr>
            <p:cNvGrpSpPr/>
            <p:nvPr/>
          </p:nvGrpSpPr>
          <p:grpSpPr>
            <a:xfrm>
              <a:off x="1004419" y="835197"/>
              <a:ext cx="3040451" cy="916776"/>
              <a:chOff x="0" y="0"/>
              <a:chExt cx="6255510" cy="1860481"/>
            </a:xfrm>
          </p:grpSpPr>
          <p:sp>
            <p:nvSpPr>
              <p:cNvPr id="19" name="Rounded Rectangle">
                <a:extLst>
                  <a:ext uri="{FF2B5EF4-FFF2-40B4-BE49-F238E27FC236}">
                    <a16:creationId xmlns:a16="http://schemas.microsoft.com/office/drawing/2014/main" id="{69718FEB-A39F-C29F-3E4E-D40362489873}"/>
                  </a:ext>
                </a:extLst>
              </p:cNvPr>
              <p:cNvSpPr/>
              <p:nvPr/>
            </p:nvSpPr>
            <p:spPr>
              <a:xfrm>
                <a:off x="0" y="0"/>
                <a:ext cx="6255510" cy="1860481"/>
              </a:xfrm>
              <a:prstGeom prst="roundRect">
                <a:avLst>
                  <a:gd name="adj" fmla="val 7576"/>
                </a:avLst>
              </a:prstGeom>
              <a:solidFill>
                <a:schemeClr val="accent2">
                  <a:satOff val="21919"/>
                  <a:lumOff val="-20666"/>
                </a:schemeClr>
              </a:solidFill>
              <a:ln w="12700" cap="flat">
                <a:noFill/>
                <a:miter lim="400000"/>
              </a:ln>
              <a:effectLst>
                <a:outerShdw blurRad="508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3000">
                    <a:solidFill>
                      <a:srgbClr val="FFFFFF"/>
                    </a:solidFill>
                    <a:effectLst>
                      <a:outerShdw blurRad="25400" dist="42435" dir="2388334" rotWithShape="0">
                        <a:srgbClr val="000000">
                          <a:alpha val="48275"/>
                        </a:srgbClr>
                      </a:outerShdw>
                    </a:effectLst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endParaRPr sz="300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Image" descr="Image">
                <a:extLst>
                  <a:ext uri="{FF2B5EF4-FFF2-40B4-BE49-F238E27FC236}">
                    <a16:creationId xmlns:a16="http://schemas.microsoft.com/office/drawing/2014/main" id="{5A14DEFB-D5AD-EBB2-25A8-49F7B2FD5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627" y="123970"/>
                <a:ext cx="5921036" cy="16125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1" name="Dispersal Data">
              <a:extLst>
                <a:ext uri="{FF2B5EF4-FFF2-40B4-BE49-F238E27FC236}">
                  <a16:creationId xmlns:a16="http://schemas.microsoft.com/office/drawing/2014/main" id="{79F0FE2A-3A90-C0DF-455D-A7341B4A3ABA}"/>
                </a:ext>
              </a:extLst>
            </p:cNvPr>
            <p:cNvSpPr/>
            <p:nvPr/>
          </p:nvSpPr>
          <p:spPr>
            <a:xfrm>
              <a:off x="1532424" y="1751973"/>
              <a:ext cx="2204888" cy="439787"/>
            </a:xfrm>
            <a:prstGeom prst="roundRect">
              <a:avLst>
                <a:gd name="adj" fmla="val 15000"/>
              </a:avLst>
            </a:prstGeom>
            <a:blipFill>
              <a:blip r:embed="rId4"/>
            </a:blip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defRPr sz="5200">
                  <a:solidFill>
                    <a:srgbClr val="FFFFFF"/>
                  </a:solidFill>
                  <a:effectLst>
                    <a:outerShdw blurRad="25400" dist="42435" dir="2388334" rotWithShape="0">
                      <a:srgbClr val="000000">
                        <a:alpha val="48275"/>
                      </a:srgbClr>
                    </a:outerShdw>
                  </a:effectLst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sz="2400" dirty="0">
                  <a:solidFill>
                    <a:schemeClr val="bg1"/>
                  </a:solidFill>
                </a:rPr>
                <a:t>Dispersal Data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DE8CF0C-CC40-B2E7-7488-FA072E692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6544" y="342926"/>
              <a:ext cx="1393950" cy="49592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141689-4903-B649-826D-40FAA25C33DE}"/>
              </a:ext>
            </a:extLst>
          </p:cNvPr>
          <p:cNvGrpSpPr/>
          <p:nvPr/>
        </p:nvGrpSpPr>
        <p:grpSpPr>
          <a:xfrm>
            <a:off x="2264158" y="4257721"/>
            <a:ext cx="3172694" cy="1846117"/>
            <a:chOff x="1343889" y="4720938"/>
            <a:chExt cx="3172694" cy="18461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8BB094-2883-BDFE-4A93-3548E46F482B}"/>
                </a:ext>
              </a:extLst>
            </p:cNvPr>
            <p:cNvSpPr/>
            <p:nvPr/>
          </p:nvSpPr>
          <p:spPr>
            <a:xfrm>
              <a:off x="1343889" y="4720938"/>
              <a:ext cx="3172694" cy="184611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Parameterize Spread Model with Species Demography and Dispersal Information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A219691-AF23-3025-31B8-A6ADB14CD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5500" y="5764114"/>
              <a:ext cx="2600643" cy="580835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387E9B-D66A-6925-9F9D-610A22D20641}"/>
              </a:ext>
            </a:extLst>
          </p:cNvPr>
          <p:cNvCxnSpPr>
            <a:cxnSpLocks/>
            <a:stCxn id="2" idx="6"/>
            <a:endCxn id="11" idx="1"/>
          </p:cNvCxnSpPr>
          <p:nvPr/>
        </p:nvCxnSpPr>
        <p:spPr>
          <a:xfrm>
            <a:off x="5231745" y="1202146"/>
            <a:ext cx="8590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2AE430-E5ED-3C9F-92F5-E1B242DC509A}"/>
              </a:ext>
            </a:extLst>
          </p:cNvPr>
          <p:cNvCxnSpPr>
            <a:cxnSpLocks/>
            <a:stCxn id="2" idx="4"/>
            <a:endCxn id="95" idx="1"/>
          </p:cNvCxnSpPr>
          <p:nvPr/>
        </p:nvCxnSpPr>
        <p:spPr>
          <a:xfrm>
            <a:off x="3879733" y="1873305"/>
            <a:ext cx="504540" cy="6764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8D8EE9-5BED-7F0F-9235-99853043EB00}"/>
              </a:ext>
            </a:extLst>
          </p:cNvPr>
          <p:cNvCxnSpPr>
            <a:cxnSpLocks/>
            <a:stCxn id="11" idx="2"/>
            <a:endCxn id="95" idx="7"/>
          </p:cNvCxnSpPr>
          <p:nvPr/>
        </p:nvCxnSpPr>
        <p:spPr>
          <a:xfrm flipH="1">
            <a:off x="6961535" y="1777467"/>
            <a:ext cx="321049" cy="772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A86CA9-555E-5664-E3C7-6360E04A660B}"/>
              </a:ext>
            </a:extLst>
          </p:cNvPr>
          <p:cNvCxnSpPr>
            <a:cxnSpLocks/>
            <a:stCxn id="95" idx="3"/>
            <a:endCxn id="13" idx="0"/>
          </p:cNvCxnSpPr>
          <p:nvPr/>
        </p:nvCxnSpPr>
        <p:spPr>
          <a:xfrm flipH="1">
            <a:off x="3850505" y="3396923"/>
            <a:ext cx="533768" cy="860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28F4C4-9394-A4A4-E655-6E1ACD10E90E}"/>
              </a:ext>
            </a:extLst>
          </p:cNvPr>
          <p:cNvCxnSpPr>
            <a:cxnSpLocks/>
            <a:stCxn id="13" idx="3"/>
            <a:endCxn id="85" idx="1"/>
          </p:cNvCxnSpPr>
          <p:nvPr/>
        </p:nvCxnSpPr>
        <p:spPr>
          <a:xfrm flipV="1">
            <a:off x="5436852" y="5180779"/>
            <a:ext cx="5225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8DC9EE2-6EBF-4281-543D-E0344275DB0F}"/>
              </a:ext>
            </a:extLst>
          </p:cNvPr>
          <p:cNvSpPr/>
          <p:nvPr/>
        </p:nvSpPr>
        <p:spPr>
          <a:xfrm>
            <a:off x="5959364" y="4301980"/>
            <a:ext cx="2646438" cy="17575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Characterize population spread rate based on traits, growth form, and dispersal mode to advise management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6E6620-771F-1C80-5E94-17F6FA4E396B}"/>
              </a:ext>
            </a:extLst>
          </p:cNvPr>
          <p:cNvCxnSpPr>
            <a:cxnSpLocks/>
            <a:stCxn id="95" idx="5"/>
            <a:endCxn id="85" idx="0"/>
          </p:cNvCxnSpPr>
          <p:nvPr/>
        </p:nvCxnSpPr>
        <p:spPr>
          <a:xfrm>
            <a:off x="6961535" y="3396923"/>
            <a:ext cx="321048" cy="905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1D4E382E-15C7-01D2-8E9C-D23A9BA413B4}"/>
              </a:ext>
            </a:extLst>
          </p:cNvPr>
          <p:cNvSpPr/>
          <p:nvPr/>
        </p:nvSpPr>
        <p:spPr>
          <a:xfrm>
            <a:off x="3850505" y="2374288"/>
            <a:ext cx="3644798" cy="119809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Simulated Virtual Species with complete data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65F2A08-9DA5-45B3-E1AF-A5BD7CE8A884}"/>
              </a:ext>
            </a:extLst>
          </p:cNvPr>
          <p:cNvCxnSpPr>
            <a:cxnSpLocks/>
            <a:stCxn id="23" idx="0"/>
            <a:endCxn id="2" idx="2"/>
          </p:cNvCxnSpPr>
          <p:nvPr/>
        </p:nvCxnSpPr>
        <p:spPr>
          <a:xfrm flipV="1">
            <a:off x="1649895" y="1202146"/>
            <a:ext cx="877825" cy="566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7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345</TotalTime>
  <Words>47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Bogen</dc:creator>
  <cp:lastModifiedBy>Sarah Bogen</cp:lastModifiedBy>
  <cp:revision>91</cp:revision>
  <dcterms:created xsi:type="dcterms:W3CDTF">2024-01-26T20:16:10Z</dcterms:created>
  <dcterms:modified xsi:type="dcterms:W3CDTF">2024-03-14T21:07:06Z</dcterms:modified>
</cp:coreProperties>
</file>