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7" r:id="rId4"/>
    <p:sldId id="263" r:id="rId5"/>
    <p:sldId id="264" r:id="rId6"/>
    <p:sldId id="259" r:id="rId7"/>
    <p:sldId id="274" r:id="rId8"/>
    <p:sldId id="265" r:id="rId9"/>
    <p:sldId id="266" r:id="rId10"/>
    <p:sldId id="261" r:id="rId11"/>
    <p:sldId id="267" r:id="rId12"/>
    <p:sldId id="269" r:id="rId13"/>
    <p:sldId id="272" r:id="rId14"/>
    <p:sldId id="268" r:id="rId15"/>
    <p:sldId id="273" r:id="rId16"/>
    <p:sldId id="270" r:id="rId17"/>
    <p:sldId id="275" r:id="rId18"/>
    <p:sldId id="271"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488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9220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7585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83611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2391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6652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2363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3250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302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508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1251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9783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044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098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804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703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1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4/8/2022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957227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1978" y="209006"/>
            <a:ext cx="9178834" cy="696687"/>
          </a:xfrm>
        </p:spPr>
        <p:txBody>
          <a:bodyPr>
            <a:normAutofit/>
          </a:bodyPr>
          <a:lstStyle/>
          <a:p>
            <a:r>
              <a:rPr lang="en-US" sz="3100" b="1" dirty="0" smtClean="0">
                <a:latin typeface="Times New Roman" panose="02020603050405020304" pitchFamily="18" charset="0"/>
                <a:cs typeface="Times New Roman" panose="02020603050405020304" pitchFamily="18" charset="0"/>
              </a:rPr>
              <a:t>     Bitcoin </a:t>
            </a:r>
            <a:r>
              <a:rPr lang="en-US" sz="3100" b="1" dirty="0">
                <a:latin typeface="Times New Roman" panose="02020603050405020304" pitchFamily="18" charset="0"/>
                <a:cs typeface="Times New Roman" panose="02020603050405020304" pitchFamily="18" charset="0"/>
              </a:rPr>
              <a:t>Price Prediction Using </a:t>
            </a:r>
            <a:r>
              <a:rPr lang="en-US" sz="3100" b="1" dirty="0" smtClean="0">
                <a:latin typeface="Times New Roman" panose="02020603050405020304" pitchFamily="18" charset="0"/>
                <a:cs typeface="Times New Roman" panose="02020603050405020304" pitchFamily="18" charset="0"/>
              </a:rPr>
              <a:t>LSTM</a:t>
            </a:r>
            <a:endParaRPr lang="en-IN" dirty="0"/>
          </a:p>
        </p:txBody>
      </p:sp>
      <p:sp>
        <p:nvSpPr>
          <p:cNvPr id="3" name="Subtitle 2"/>
          <p:cNvSpPr>
            <a:spLocks noGrp="1"/>
          </p:cNvSpPr>
          <p:nvPr>
            <p:ph type="subTitle" idx="1"/>
          </p:nvPr>
        </p:nvSpPr>
        <p:spPr>
          <a:xfrm>
            <a:off x="1762124" y="2631346"/>
            <a:ext cx="9050656" cy="3632294"/>
          </a:xfrm>
        </p:spPr>
        <p:txBody>
          <a:bodyPr>
            <a:normAutofit fontScale="70000" lnSpcReduction="20000"/>
          </a:bodyPr>
          <a:lstStyle/>
          <a:p>
            <a:pPr algn="ctr"/>
            <a:endParaRPr lang="en-US" sz="2800" b="1" dirty="0" smtClean="0">
              <a:solidFill>
                <a:schemeClr val="tx1"/>
              </a:solidFill>
            </a:endParaRPr>
          </a:p>
          <a:p>
            <a:pPr algn="ctr"/>
            <a:r>
              <a:rPr lang="en-US" sz="3400" b="1" dirty="0" err="1" smtClean="0">
                <a:solidFill>
                  <a:schemeClr val="tx1"/>
                </a:solidFill>
                <a:latin typeface="Times New Roman" panose="02020603050405020304" pitchFamily="18" charset="0"/>
                <a:cs typeface="Times New Roman" panose="02020603050405020304" pitchFamily="18" charset="0"/>
              </a:rPr>
              <a:t>SESHADRi</a:t>
            </a:r>
            <a:r>
              <a:rPr lang="en-US" sz="3400" b="1" dirty="0" smtClean="0">
                <a:solidFill>
                  <a:schemeClr val="tx1"/>
                </a:solidFill>
                <a:latin typeface="Times New Roman" panose="02020603050405020304" pitchFamily="18" charset="0"/>
                <a:cs typeface="Times New Roman" panose="02020603050405020304" pitchFamily="18" charset="0"/>
              </a:rPr>
              <a:t> RAO GUDLAVALLERU ENGINEERING COLLEGE</a:t>
            </a:r>
          </a:p>
          <a:p>
            <a:pPr algn="ctr"/>
            <a:r>
              <a:rPr lang="en-US" sz="2800" b="1" dirty="0" smtClean="0">
                <a:solidFill>
                  <a:schemeClr val="tx1"/>
                </a:solidFill>
                <a:latin typeface="Times New Roman" panose="02020603050405020304" pitchFamily="18" charset="0"/>
                <a:cs typeface="Times New Roman" panose="02020603050405020304" pitchFamily="18" charset="0"/>
              </a:rPr>
              <a:t>Department </a:t>
            </a:r>
            <a:r>
              <a:rPr lang="en-US" sz="2800" b="1" dirty="0">
                <a:solidFill>
                  <a:schemeClr val="tx1"/>
                </a:solidFill>
                <a:latin typeface="Times New Roman" panose="02020603050405020304" pitchFamily="18" charset="0"/>
                <a:cs typeface="Times New Roman" panose="02020603050405020304" pitchFamily="18" charset="0"/>
              </a:rPr>
              <a:t>of Computer Science and Engineering</a:t>
            </a:r>
            <a:endParaRPr lang="en-IN" sz="2800" b="1" dirty="0">
              <a:solidFill>
                <a:schemeClr val="tx1"/>
              </a:solidFill>
              <a:latin typeface="Times New Roman" panose="02020603050405020304" pitchFamily="18" charset="0"/>
              <a:cs typeface="Times New Roman" panose="02020603050405020304" pitchFamily="18" charset="0"/>
            </a:endParaRPr>
          </a:p>
          <a:p>
            <a:pPr algn="ctr"/>
            <a:r>
              <a:rPr lang="en-US" sz="1800" dirty="0">
                <a:solidFill>
                  <a:schemeClr val="tx1"/>
                </a:solidFill>
                <a:latin typeface="Times New Roman" panose="02020603050405020304" pitchFamily="18" charset="0"/>
                <a:cs typeface="Times New Roman" panose="02020603050405020304" pitchFamily="18" charset="0"/>
              </a:rPr>
              <a:t>Under the guidance of</a:t>
            </a:r>
          </a:p>
          <a:p>
            <a:pPr algn="ctr"/>
            <a:r>
              <a:rPr lang="en-US" b="1" dirty="0">
                <a:solidFill>
                  <a:schemeClr val="tx1"/>
                </a:solidFill>
                <a:latin typeface="Times New Roman" panose="02020603050405020304" pitchFamily="18" charset="0"/>
                <a:cs typeface="Times New Roman" panose="02020603050405020304" pitchFamily="18" charset="0"/>
              </a:rPr>
              <a:t>Mrs. D. Raga </a:t>
            </a:r>
            <a:r>
              <a:rPr lang="en-US" b="1" dirty="0" err="1">
                <a:solidFill>
                  <a:schemeClr val="tx1"/>
                </a:solidFill>
                <a:latin typeface="Times New Roman" panose="02020603050405020304" pitchFamily="18" charset="0"/>
                <a:cs typeface="Times New Roman" panose="02020603050405020304" pitchFamily="18" charset="0"/>
              </a:rPr>
              <a:t>Vamsi</a:t>
            </a: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M. Tech</a:t>
            </a:r>
          </a:p>
          <a:p>
            <a:pPr algn="ctr"/>
            <a:r>
              <a:rPr lang="en-US" sz="1800" dirty="0">
                <a:solidFill>
                  <a:schemeClr val="tx1"/>
                </a:solidFill>
                <a:latin typeface="Times New Roman" panose="02020603050405020304" pitchFamily="18" charset="0"/>
                <a:cs typeface="Times New Roman" panose="02020603050405020304" pitchFamily="18" charset="0"/>
              </a:rPr>
              <a:t>By</a:t>
            </a:r>
          </a:p>
          <a:p>
            <a:pPr algn="ctr"/>
            <a:r>
              <a:rPr lang="en-US" b="1" dirty="0">
                <a:solidFill>
                  <a:schemeClr val="tx1"/>
                </a:solidFill>
                <a:latin typeface="Times New Roman" panose="02020603050405020304" pitchFamily="18" charset="0"/>
                <a:cs typeface="Times New Roman" panose="02020603050405020304" pitchFamily="18" charset="0"/>
              </a:rPr>
              <a:t> P. Sri Tirumala -18481A05G3</a:t>
            </a:r>
          </a:p>
          <a:p>
            <a:pPr algn="ctr"/>
            <a:r>
              <a:rPr lang="en-US" b="1" dirty="0">
                <a:solidFill>
                  <a:schemeClr val="tx1"/>
                </a:solidFill>
                <a:latin typeface="Times New Roman" panose="02020603050405020304" pitchFamily="18" charset="0"/>
                <a:cs typeface="Times New Roman" panose="02020603050405020304" pitchFamily="18" charset="0"/>
              </a:rPr>
              <a:t>M. </a:t>
            </a:r>
            <a:r>
              <a:rPr lang="en-US" b="1" dirty="0" err="1" smtClean="0">
                <a:solidFill>
                  <a:schemeClr val="tx1"/>
                </a:solidFill>
                <a:latin typeface="Times New Roman" panose="02020603050405020304" pitchFamily="18" charset="0"/>
                <a:cs typeface="Times New Roman" panose="02020603050405020304" pitchFamily="18" charset="0"/>
              </a:rPr>
              <a:t>YAswanth</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Reddy -18481A05D4</a:t>
            </a:r>
          </a:p>
          <a:p>
            <a:pPr algn="ctr"/>
            <a:r>
              <a:rPr lang="en-US" b="1" dirty="0">
                <a:solidFill>
                  <a:schemeClr val="tx1"/>
                </a:solidFill>
                <a:latin typeface="Times New Roman" panose="02020603050405020304" pitchFamily="18" charset="0"/>
                <a:cs typeface="Times New Roman" panose="02020603050405020304" pitchFamily="18" charset="0"/>
              </a:rPr>
              <a:t>P. </a:t>
            </a:r>
            <a:r>
              <a:rPr lang="en-US" b="1" dirty="0" err="1">
                <a:solidFill>
                  <a:schemeClr val="tx1"/>
                </a:solidFill>
                <a:latin typeface="Times New Roman" panose="02020603050405020304" pitchFamily="18" charset="0"/>
                <a:cs typeface="Times New Roman" panose="02020603050405020304" pitchFamily="18" charset="0"/>
              </a:rPr>
              <a:t>Hemanth</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Venkatesh</a:t>
            </a:r>
            <a:r>
              <a:rPr lang="en-US" b="1" dirty="0">
                <a:solidFill>
                  <a:schemeClr val="tx1"/>
                </a:solidFill>
                <a:latin typeface="Times New Roman" panose="02020603050405020304" pitchFamily="18" charset="0"/>
                <a:cs typeface="Times New Roman" panose="02020603050405020304" pitchFamily="18" charset="0"/>
              </a:rPr>
              <a:t> -18481A05H0      </a:t>
            </a:r>
          </a:p>
          <a:p>
            <a:pPr algn="ctr"/>
            <a:r>
              <a:rPr lang="en-US" b="1" dirty="0">
                <a:solidFill>
                  <a:schemeClr val="tx1"/>
                </a:solidFill>
                <a:latin typeface="Times New Roman" panose="02020603050405020304" pitchFamily="18" charset="0"/>
                <a:cs typeface="Times New Roman" panose="02020603050405020304" pitchFamily="18" charset="0"/>
              </a:rPr>
              <a:t>M. Sarah Chaitanya -18481A05E3</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642" y="1111233"/>
            <a:ext cx="1425063" cy="1417443"/>
          </a:xfrm>
          <a:prstGeom prst="rect">
            <a:avLst/>
          </a:prstGeom>
        </p:spPr>
      </p:pic>
    </p:spTree>
    <p:extLst>
      <p:ext uri="{BB962C8B-B14F-4D97-AF65-F5344CB8AC3E}">
        <p14:creationId xmlns:p14="http://schemas.microsoft.com/office/powerpoint/2010/main" val="1114948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192" y="154683"/>
            <a:ext cx="9905998" cy="496179"/>
          </a:xfrm>
        </p:spPr>
        <p:txBody>
          <a:bodyPr>
            <a:normAutofit/>
          </a:bodyPr>
          <a:lstStyle/>
          <a:p>
            <a:r>
              <a:rPr lang="en-US" sz="2400" b="1" dirty="0" smtClean="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8670" y="650862"/>
            <a:ext cx="10572750" cy="5829948"/>
          </a:xfrm>
        </p:spPr>
        <p:txBody>
          <a:bodyPr>
            <a:normAutofit/>
          </a:bodyPr>
          <a:lstStyle/>
          <a:p>
            <a:pPr marL="0" indent="0">
              <a:lnSpc>
                <a:spcPct val="150000"/>
              </a:lnSpc>
              <a:buNone/>
            </a:pPr>
            <a:r>
              <a:rPr lang="en-US" sz="1800" b="1" dirty="0" smtClean="0">
                <a:latin typeface="Times New Roman" panose="02020603050405020304" pitchFamily="18" charset="0"/>
                <a:cs typeface="Times New Roman" panose="02020603050405020304" pitchFamily="18" charset="0"/>
              </a:rPr>
              <a:t>Data Collection: </a:t>
            </a:r>
            <a:r>
              <a:rPr lang="en-US" sz="1800" dirty="0" smtClean="0">
                <a:latin typeface="Times New Roman" panose="02020603050405020304" pitchFamily="18" charset="0"/>
                <a:cs typeface="Times New Roman" panose="02020603050405020304" pitchFamily="18" charset="0"/>
              </a:rPr>
              <a:t>Bitcoin price data in USD value format for  1 year is fetched using python’s </a:t>
            </a:r>
            <a:r>
              <a:rPr lang="en-US" sz="1800" dirty="0" err="1" smtClean="0">
                <a:latin typeface="Times New Roman" panose="02020603050405020304" pitchFamily="18" charset="0"/>
                <a:cs typeface="Times New Roman" panose="02020603050405020304" pitchFamily="18" charset="0"/>
              </a:rPr>
              <a:t>Historic_Crypto</a:t>
            </a:r>
            <a:r>
              <a:rPr lang="en-US" sz="1800" dirty="0" smtClean="0">
                <a:latin typeface="Times New Roman" panose="02020603050405020304" pitchFamily="18" charset="0"/>
                <a:cs typeface="Times New Roman" panose="02020603050405020304" pitchFamily="18" charset="0"/>
              </a:rPr>
              <a:t> library which internally gets data from </a:t>
            </a:r>
            <a:r>
              <a:rPr lang="en-US" sz="1800" dirty="0" err="1" smtClean="0">
                <a:latin typeface="Times New Roman" panose="02020603050405020304" pitchFamily="18" charset="0"/>
                <a:cs typeface="Times New Roman" panose="02020603050405020304" pitchFamily="18" charset="0"/>
              </a:rPr>
              <a:t>CoinbasePRO</a:t>
            </a:r>
            <a:r>
              <a:rPr lang="en-US" sz="1800" dirty="0" smtClean="0">
                <a:latin typeface="Times New Roman" panose="02020603050405020304" pitchFamily="18" charset="0"/>
                <a:cs typeface="Times New Roman" panose="02020603050405020304" pitchFamily="18" charset="0"/>
              </a:rPr>
              <a:t> API</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marL="0" indent="0">
              <a:lnSpc>
                <a:spcPct val="150000"/>
              </a:lnSpc>
              <a:buNone/>
            </a:pPr>
            <a:endParaRPr lang="en-US" sz="18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marL="0" indent="0">
              <a:lnSpc>
                <a:spcPct val="150000"/>
              </a:lnSpc>
              <a:buNone/>
            </a:pPr>
            <a:endParaRPr lang="en-US" sz="18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marL="0" indent="0">
              <a:lnSpc>
                <a:spcPct val="150000"/>
              </a:lnSpc>
              <a:buNone/>
            </a:pPr>
            <a:endParaRPr lang="en-US" sz="180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900" b="1" dirty="0">
                <a:latin typeface="Times New Roman" panose="02020603050405020304" pitchFamily="18" charset="0"/>
                <a:cs typeface="Times New Roman" panose="02020603050405020304" pitchFamily="18" charset="0"/>
              </a:rPr>
              <a:t>Scraping historical twitter data</a:t>
            </a:r>
            <a:r>
              <a:rPr lang="en-US" sz="1900" b="1" dirty="0" smtClean="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Snscrape</a:t>
            </a:r>
            <a:r>
              <a:rPr lang="en-US" sz="1800" dirty="0">
                <a:latin typeface="Times New Roman" panose="02020603050405020304" pitchFamily="18" charset="0"/>
                <a:cs typeface="Times New Roman" panose="02020603050405020304" pitchFamily="18" charset="0"/>
              </a:rPr>
              <a:t> library is social </a:t>
            </a:r>
            <a:r>
              <a:rPr lang="en-US" sz="1800" dirty="0" err="1">
                <a:latin typeface="Times New Roman" panose="02020603050405020304" pitchFamily="18" charset="0"/>
                <a:cs typeface="Times New Roman" panose="02020603050405020304" pitchFamily="18" charset="0"/>
              </a:rPr>
              <a:t>netwroks</a:t>
            </a:r>
            <a:r>
              <a:rPr lang="en-US" sz="1800" dirty="0">
                <a:latin typeface="Times New Roman" panose="02020603050405020304" pitchFamily="18" charset="0"/>
                <a:cs typeface="Times New Roman" panose="02020603050405020304" pitchFamily="18" charset="0"/>
              </a:rPr>
              <a:t> scraping </a:t>
            </a:r>
            <a:r>
              <a:rPr lang="en-US" sz="1800" dirty="0" err="1">
                <a:latin typeface="Times New Roman" panose="02020603050405020304" pitchFamily="18" charset="0"/>
                <a:cs typeface="Times New Roman" panose="02020603050405020304" pitchFamily="18" charset="0"/>
              </a:rPr>
              <a:t>llibrary</a:t>
            </a:r>
            <a:r>
              <a:rPr lang="en-US" sz="1800" dirty="0">
                <a:latin typeface="Times New Roman" panose="02020603050405020304" pitchFamily="18" charset="0"/>
                <a:cs typeface="Times New Roman" panose="02020603050405020304" pitchFamily="18" charset="0"/>
              </a:rPr>
              <a:t> used to scrape tweets without any bound or buffering limitations.</a:t>
            </a:r>
          </a:p>
          <a:p>
            <a:pPr marL="0" indent="0">
              <a:lnSpc>
                <a:spcPct val="150000"/>
              </a:lnSpc>
              <a:buNone/>
            </a:pPr>
            <a:endParaRPr lang="en-US" sz="1800" b="1" dirty="0"/>
          </a:p>
          <a:p>
            <a:pPr marL="0" indent="0">
              <a:lnSpc>
                <a:spcPct val="150000"/>
              </a:lnSpc>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691" y="1503318"/>
            <a:ext cx="8029428" cy="3343002"/>
          </a:xfrm>
          <a:prstGeom prst="rect">
            <a:avLst/>
          </a:prstGeom>
        </p:spPr>
      </p:pic>
    </p:spTree>
    <p:extLst>
      <p:ext uri="{BB962C8B-B14F-4D97-AF65-F5344CB8AC3E}">
        <p14:creationId xmlns:p14="http://schemas.microsoft.com/office/powerpoint/2010/main" val="1276954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904" y="422910"/>
            <a:ext cx="9905999" cy="5185411"/>
          </a:xfrm>
        </p:spPr>
        <p:txBody>
          <a:bodyPr>
            <a:normAutofit/>
          </a:bodyPr>
          <a:lstStyle/>
          <a:p>
            <a:endParaRPr lang="en-US" dirty="0"/>
          </a:p>
          <a:p>
            <a:endParaRPr lang="en-US" dirty="0" smtClean="0"/>
          </a:p>
          <a:p>
            <a:endParaRPr lang="en-US" dirty="0"/>
          </a:p>
          <a:p>
            <a:endParaRPr lang="en-US" dirty="0" smtClean="0"/>
          </a:p>
          <a:p>
            <a:pPr marL="0" indent="0">
              <a:buNone/>
            </a:pPr>
            <a:endParaRPr lang="en-US" b="1" dirty="0"/>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Sentiment analysis on manually collected tweets data: </a:t>
            </a:r>
          </a:p>
          <a:p>
            <a:pPr>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As applying  supervised learning model on twitter data for NLP is </a:t>
            </a:r>
            <a:r>
              <a:rPr lang="en-US" sz="1800" dirty="0" err="1" smtClean="0">
                <a:latin typeface="Times New Roman" panose="02020603050405020304" pitchFamily="18" charset="0"/>
                <a:cs typeface="Times New Roman" panose="02020603050405020304" pitchFamily="18" charset="0"/>
              </a:rPr>
              <a:t>tedious,we</a:t>
            </a:r>
            <a:r>
              <a:rPr lang="en-US" sz="1800" dirty="0" smtClean="0">
                <a:latin typeface="Times New Roman" panose="02020603050405020304" pitchFamily="18" charset="0"/>
                <a:cs typeface="Times New Roman" panose="02020603050405020304" pitchFamily="18" charset="0"/>
              </a:rPr>
              <a:t> are going with NLP using </a:t>
            </a:r>
            <a:r>
              <a:rPr lang="en-US" sz="1800" dirty="0" err="1" smtClean="0">
                <a:latin typeface="Times New Roman" panose="02020603050405020304" pitchFamily="18" charset="0"/>
                <a:cs typeface="Times New Roman" panose="02020603050405020304" pitchFamily="18" charset="0"/>
              </a:rPr>
              <a:t>textblob</a:t>
            </a:r>
            <a:r>
              <a:rPr lang="en-US" sz="1800" dirty="0" smtClean="0">
                <a:latin typeface="Times New Roman" panose="02020603050405020304" pitchFamily="18" charset="0"/>
                <a:cs typeface="Times New Roman" panose="02020603050405020304" pitchFamily="18" charset="0"/>
              </a:rPr>
              <a:t> which is a  python library that gives polarity of text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074" y="634181"/>
            <a:ext cx="8870449" cy="211854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892" y="4427606"/>
            <a:ext cx="4403406" cy="1997498"/>
          </a:xfrm>
          <a:prstGeom prst="rect">
            <a:avLst/>
          </a:prstGeom>
        </p:spPr>
      </p:pic>
    </p:spTree>
    <p:extLst>
      <p:ext uri="{BB962C8B-B14F-4D97-AF65-F5344CB8AC3E}">
        <p14:creationId xmlns:p14="http://schemas.microsoft.com/office/powerpoint/2010/main" val="131962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4262" y="603566"/>
            <a:ext cx="9905999" cy="5465764"/>
          </a:xfrm>
        </p:spPr>
        <p:txBody>
          <a:bodyPr>
            <a:normAutofit/>
          </a:bodyPr>
          <a:lstStyle/>
          <a:p>
            <a:pPr>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polarity gives ranges between [-1,1],in which -1 means negative and 1 means positive.</a:t>
            </a:r>
          </a:p>
          <a:p>
            <a:pPr>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After preprocessing and sentiment analysis on twitter data, the data looks as below</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endParaRPr lang="en-US" dirty="0" smtClean="0"/>
          </a:p>
          <a:p>
            <a:endParaRPr lang="en-US" dirty="0" smtClean="0"/>
          </a:p>
          <a:p>
            <a:pPr marL="0" indent="0">
              <a:buNone/>
            </a:pPr>
            <a:r>
              <a:rPr lang="en-US" sz="1900" b="1" dirty="0" smtClean="0">
                <a:latin typeface="Times New Roman" panose="02020603050405020304" pitchFamily="18" charset="0"/>
                <a:cs typeface="Times New Roman" panose="02020603050405020304" pitchFamily="18" charset="0"/>
              </a:rPr>
              <a:t>Merging Bitcoin values, Twitter data </a:t>
            </a:r>
            <a:r>
              <a:rPr lang="en-US" sz="1900" b="1" dirty="0" err="1" smtClean="0">
                <a:latin typeface="Times New Roman" panose="02020603050405020304" pitchFamily="18" charset="0"/>
                <a:cs typeface="Times New Roman" panose="02020603050405020304" pitchFamily="18" charset="0"/>
              </a:rPr>
              <a:t>Dataframes</a:t>
            </a:r>
            <a:endParaRPr lang="en-US" sz="19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Now both the bitcoin and tweets data frames are joined using pandas merge command</a:t>
            </a:r>
          </a:p>
          <a:p>
            <a:pPr>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Pandas merge command is like SQL join command and </a:t>
            </a:r>
            <a:r>
              <a:rPr lang="en-US" sz="1800" dirty="0" err="1" smtClean="0">
                <a:latin typeface="Times New Roman" panose="02020603050405020304" pitchFamily="18" charset="0"/>
                <a:cs typeface="Times New Roman" panose="02020603050405020304" pitchFamily="18" charset="0"/>
              </a:rPr>
              <a:t>dataframes</a:t>
            </a:r>
            <a:r>
              <a:rPr lang="en-US" sz="1800" dirty="0" smtClean="0">
                <a:latin typeface="Times New Roman" panose="02020603050405020304" pitchFamily="18" charset="0"/>
                <a:cs typeface="Times New Roman" panose="02020603050405020304" pitchFamily="18" charset="0"/>
              </a:rPr>
              <a:t> can be merged based on inner merge or outer merge </a:t>
            </a:r>
            <a:r>
              <a:rPr lang="en-US" sz="1800" dirty="0" err="1" smtClean="0">
                <a:latin typeface="Times New Roman" panose="02020603050405020304" pitchFamily="18" charset="0"/>
                <a:cs typeface="Times New Roman" panose="02020603050405020304" pitchFamily="18" charset="0"/>
              </a:rPr>
              <a:t>aslo</a:t>
            </a:r>
            <a:r>
              <a:rPr lang="en-US" sz="18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326" y="1838007"/>
            <a:ext cx="3322608" cy="2149026"/>
          </a:xfrm>
          <a:prstGeom prst="rect">
            <a:avLst/>
          </a:prstGeom>
        </p:spPr>
      </p:pic>
    </p:spTree>
    <p:extLst>
      <p:ext uri="{BB962C8B-B14F-4D97-AF65-F5344CB8AC3E}">
        <p14:creationId xmlns:p14="http://schemas.microsoft.com/office/powerpoint/2010/main" val="2931185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890" y="217170"/>
            <a:ext cx="10698480" cy="5360670"/>
          </a:xfrm>
        </p:spPr>
        <p:txBody>
          <a:bodyPr>
            <a:normAutofit/>
          </a:bodyPr>
          <a:lstStyle/>
          <a:p>
            <a:pPr>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Final merged data frame looks as below</a:t>
            </a:r>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sz="1900" b="1" dirty="0" smtClean="0">
                <a:latin typeface="Times New Roman" panose="02020603050405020304" pitchFamily="18" charset="0"/>
                <a:cs typeface="Times New Roman" panose="02020603050405020304" pitchFamily="18" charset="0"/>
              </a:rPr>
              <a:t>Dataset generation for LSTM:</a:t>
            </a:r>
          </a:p>
          <a:p>
            <a:pPr>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Divide </a:t>
            </a:r>
            <a:r>
              <a:rPr lang="en-US" sz="1800" dirty="0">
                <a:latin typeface="Times New Roman" panose="02020603050405020304" pitchFamily="18" charset="0"/>
                <a:cs typeface="Times New Roman" panose="02020603050405020304" pitchFamily="18" charset="0"/>
              </a:rPr>
              <a:t>final dataset into test and train </a:t>
            </a:r>
            <a:r>
              <a:rPr lang="en-US" sz="1800" dirty="0" err="1">
                <a:latin typeface="Times New Roman" panose="02020603050405020304" pitchFamily="18" charset="0"/>
                <a:cs typeface="Times New Roman" panose="02020603050405020304" pitchFamily="18" charset="0"/>
              </a:rPr>
              <a:t>datasets,then</a:t>
            </a:r>
            <a:r>
              <a:rPr lang="en-US" sz="1800" dirty="0">
                <a:latin typeface="Times New Roman" panose="02020603050405020304" pitchFamily="18" charset="0"/>
                <a:cs typeface="Times New Roman" panose="02020603050405020304" pitchFamily="18" charset="0"/>
              </a:rPr>
              <a:t> generate datasets with loop back parameter. Here loopback is taken as 7 i:e 7 days</a:t>
            </a:r>
          </a:p>
          <a:p>
            <a:pPr marL="0" indent="0">
              <a:buNone/>
            </a:pPr>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452" y="735008"/>
            <a:ext cx="6934801" cy="24386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912" y="4375730"/>
            <a:ext cx="6208078" cy="2309634"/>
          </a:xfrm>
          <a:prstGeom prst="rect">
            <a:avLst/>
          </a:prstGeom>
        </p:spPr>
      </p:pic>
    </p:spTree>
    <p:extLst>
      <p:ext uri="{BB962C8B-B14F-4D97-AF65-F5344CB8AC3E}">
        <p14:creationId xmlns:p14="http://schemas.microsoft.com/office/powerpoint/2010/main" val="1885049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41362" y="182881"/>
            <a:ext cx="9905999" cy="4583430"/>
          </a:xfrm>
        </p:spPr>
        <p:txBody>
          <a:bodyPr/>
          <a:lstStyle/>
          <a:p>
            <a:pPr marL="0" indent="0">
              <a:buNone/>
            </a:pPr>
            <a:r>
              <a:rPr lang="en-US" b="1" dirty="0" smtClean="0">
                <a:latin typeface="Times New Roman" panose="02020603050405020304" pitchFamily="18" charset="0"/>
                <a:cs typeface="Times New Roman" panose="02020603050405020304" pitchFamily="18" charset="0"/>
              </a:rPr>
              <a:t>Training and Executing LSTM model:</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Validation loss obtained is 0.03569</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32" y="599898"/>
            <a:ext cx="8002588" cy="2114113"/>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926" y="3143260"/>
            <a:ext cx="5505764" cy="3554720"/>
          </a:xfrm>
          <a:prstGeom prst="rect">
            <a:avLst/>
          </a:prstGeom>
        </p:spPr>
      </p:pic>
    </p:spTree>
    <p:extLst>
      <p:ext uri="{BB962C8B-B14F-4D97-AF65-F5344CB8AC3E}">
        <p14:creationId xmlns:p14="http://schemas.microsoft.com/office/powerpoint/2010/main" val="257486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5914" y="979714"/>
            <a:ext cx="6466115"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Testing loss vs validation loss plot</a:t>
            </a:r>
            <a:r>
              <a:rPr lang="en-US" dirty="0" smtClean="0"/>
              <a:t>:</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914" y="1794301"/>
            <a:ext cx="8947150" cy="3771909"/>
          </a:xfrm>
        </p:spPr>
      </p:pic>
    </p:spTree>
    <p:extLst>
      <p:ext uri="{BB962C8B-B14F-4D97-AF65-F5344CB8AC3E}">
        <p14:creationId xmlns:p14="http://schemas.microsoft.com/office/powerpoint/2010/main" val="4106829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4198"/>
            <a:ext cx="9905998" cy="570202"/>
          </a:xfrm>
        </p:spPr>
        <p:txBody>
          <a:bodyPr>
            <a:normAutofit/>
          </a:bodyPr>
          <a:lstStyle/>
          <a:p>
            <a:r>
              <a:rPr lang="en-US" sz="2400" b="1" dirty="0" smtClean="0">
                <a:latin typeface="Times New Roman" panose="02020603050405020304" pitchFamily="18" charset="0"/>
                <a:cs typeface="Times New Roman" panose="02020603050405020304" pitchFamily="18" charset="0"/>
              </a:rPr>
              <a:t>Results:</a:t>
            </a:r>
            <a:endParaRPr lang="en-IN" sz="24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947102" y="1049337"/>
            <a:ext cx="9905999" cy="3541714"/>
          </a:xfrm>
        </p:spPr>
        <p:txBody>
          <a:bodyPr>
            <a:normAutofit/>
          </a:bodyPr>
          <a:lstStyle/>
          <a:p>
            <a:pPr>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plot against the LSTM prediction of </a:t>
            </a:r>
            <a:r>
              <a:rPr lang="en-US" sz="1800" dirty="0" err="1" smtClean="0">
                <a:latin typeface="Times New Roman" panose="02020603050405020304" pitchFamily="18" charset="0"/>
                <a:cs typeface="Times New Roman" panose="02020603050405020304" pitchFamily="18" charset="0"/>
              </a:rPr>
              <a:t>testX</a:t>
            </a:r>
            <a:r>
              <a:rPr lang="en-US" sz="1800" dirty="0" smtClean="0">
                <a:latin typeface="Times New Roman" panose="02020603050405020304" pitchFamily="18" charset="0"/>
                <a:cs typeface="Times New Roman" panose="02020603050405020304" pitchFamily="18" charset="0"/>
              </a:rPr>
              <a:t> and actual </a:t>
            </a:r>
            <a:r>
              <a:rPr lang="en-US" sz="1800" dirty="0" err="1" smtClean="0">
                <a:latin typeface="Times New Roman" panose="02020603050405020304" pitchFamily="18" charset="0"/>
                <a:cs typeface="Times New Roman" panose="02020603050405020304" pitchFamily="18" charset="0"/>
              </a:rPr>
              <a:t>testY</a:t>
            </a:r>
            <a:endParaRPr lang="en-US" sz="1800" dirty="0" smtClean="0">
              <a:latin typeface="Times New Roman" panose="02020603050405020304" pitchFamily="18" charset="0"/>
              <a:cs typeface="Times New Roman" panose="02020603050405020304" pitchFamily="18" charset="0"/>
            </a:endParaRPr>
          </a:p>
          <a:p>
            <a:pPr marL="0" indent="0">
              <a:lnSpc>
                <a:spcPct val="150000"/>
              </a:lnSpc>
              <a:buNone/>
            </a:pP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predicted_btc_price_test_data</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model_from_saved_checkpoint.predict</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testX</a:t>
            </a:r>
            <a:r>
              <a:rPr lang="en-IN" sz="1800" dirty="0" smtClean="0">
                <a:latin typeface="Times New Roman" panose="02020603050405020304" pitchFamily="18" charset="0"/>
                <a:cs typeface="Times New Roman" panose="02020603050405020304" pitchFamily="18" charset="0"/>
              </a:rPr>
              <a:t>)</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680583"/>
            <a:ext cx="9167654" cy="3932261"/>
          </a:xfrm>
          <a:prstGeom prst="rect">
            <a:avLst/>
          </a:prstGeom>
        </p:spPr>
      </p:pic>
    </p:spTree>
    <p:extLst>
      <p:ext uri="{BB962C8B-B14F-4D97-AF65-F5344CB8AC3E}">
        <p14:creationId xmlns:p14="http://schemas.microsoft.com/office/powerpoint/2010/main" val="4176594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565" y="1445286"/>
            <a:ext cx="8947150" cy="3842922"/>
          </a:xfrm>
        </p:spPr>
      </p:pic>
      <p:sp>
        <p:nvSpPr>
          <p:cNvPr id="5" name="TextBox 4"/>
          <p:cNvSpPr txBox="1"/>
          <p:nvPr/>
        </p:nvSpPr>
        <p:spPr>
          <a:xfrm>
            <a:off x="3283132" y="5660571"/>
            <a:ext cx="700169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predicted train vs actual train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85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43546"/>
            <a:ext cx="9905999" cy="3541714"/>
          </a:xfrm>
        </p:spPr>
        <p:txBody>
          <a:bodyPr>
            <a:normAutofit/>
          </a:bodyPr>
          <a:lstStyle/>
          <a:p>
            <a:pPr marL="0" indent="0">
              <a:lnSpc>
                <a:spcPct val="150000"/>
              </a:lnSpc>
              <a:buNone/>
            </a:pPr>
            <a:r>
              <a:rPr lang="en-US" b="1" dirty="0" smtClean="0">
                <a:latin typeface="Times New Roman" panose="02020603050405020304" pitchFamily="18" charset="0"/>
                <a:cs typeface="Times New Roman" panose="02020603050405020304" pitchFamily="18" charset="0"/>
              </a:rPr>
              <a:t>Future prediction for 7 days:</a:t>
            </a:r>
            <a:endParaRPr lang="en-IN"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1012671"/>
            <a:ext cx="9467734" cy="5392365"/>
          </a:xfrm>
          <a:prstGeom prst="rect">
            <a:avLst/>
          </a:prstGeom>
        </p:spPr>
      </p:pic>
    </p:spTree>
    <p:extLst>
      <p:ext uri="{BB962C8B-B14F-4D97-AF65-F5344CB8AC3E}">
        <p14:creationId xmlns:p14="http://schemas.microsoft.com/office/powerpoint/2010/main" val="1713666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5400" dirty="0" smtClean="0"/>
          </a:p>
          <a:p>
            <a:pPr marL="0" indent="0" algn="ctr">
              <a:buNone/>
            </a:pPr>
            <a:r>
              <a:rPr lang="en-US" sz="5600" dirty="0" smtClean="0">
                <a:latin typeface="Century" panose="02040604050505020304" pitchFamily="18" charset="0"/>
              </a:rPr>
              <a:t>THANK YOU!</a:t>
            </a:r>
            <a:endParaRPr lang="en-IN" sz="5600" dirty="0">
              <a:latin typeface="Century" panose="02040604050505020304" pitchFamily="18" charset="0"/>
            </a:endParaRPr>
          </a:p>
        </p:txBody>
      </p:sp>
    </p:spTree>
    <p:extLst>
      <p:ext uri="{BB962C8B-B14F-4D97-AF65-F5344CB8AC3E}">
        <p14:creationId xmlns:p14="http://schemas.microsoft.com/office/powerpoint/2010/main" val="72856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44225"/>
          </a:xfrm>
        </p:spPr>
        <p:txBody>
          <a:bodyPr>
            <a:normAutofit/>
          </a:bodyPr>
          <a:lstStyle/>
          <a:p>
            <a:r>
              <a:rPr lang="en-US" sz="2400" dirty="0">
                <a:latin typeface="Times New Roman" panose="02020603050405020304" pitchFamily="18" charset="0"/>
                <a:cs typeface="Times New Roman" panose="02020603050405020304" pitchFamily="18" charset="0"/>
              </a:rPr>
              <a:t>Abstract : </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402080"/>
            <a:ext cx="9905999" cy="4389121"/>
          </a:xfrm>
        </p:spPr>
        <p:txBody>
          <a:bodyPr>
            <a:normAutofit lnSpcReduction="10000"/>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Bitcoin is a highly volatile cryptocurrency with rising popularity</a:t>
            </a:r>
            <a:r>
              <a:rPr lang="en-GB"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Cryptocurrency is digital currency governed </a:t>
            </a:r>
            <a:r>
              <a:rPr lang="en-US" sz="1800" dirty="0" smtClean="0">
                <a:latin typeface="Times New Roman" panose="02020603050405020304" pitchFamily="18" charset="0"/>
                <a:cs typeface="Times New Roman" panose="02020603050405020304" pitchFamily="18" charset="0"/>
              </a:rPr>
              <a:t>by cryptographic protocols</a:t>
            </a:r>
            <a:r>
              <a:rPr lang="en-GB"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It has </a:t>
            </a:r>
            <a:r>
              <a:rPr lang="en-US" sz="1800" dirty="0">
                <a:latin typeface="Times New Roman" panose="02020603050405020304" pitchFamily="18" charset="0"/>
                <a:cs typeface="Times New Roman" panose="02020603050405020304" pitchFamily="18" charset="0"/>
              </a:rPr>
              <a:t>revolutionized the way we </a:t>
            </a:r>
            <a:r>
              <a:rPr lang="en-US" sz="1800" dirty="0" smtClean="0">
                <a:latin typeface="Times New Roman" panose="02020603050405020304" pitchFamily="18" charset="0"/>
                <a:cs typeface="Times New Roman" panose="02020603050405020304" pitchFamily="18" charset="0"/>
              </a:rPr>
              <a:t>think about </a:t>
            </a:r>
            <a:r>
              <a:rPr lang="en-US" sz="1800" dirty="0">
                <a:latin typeface="Times New Roman" panose="02020603050405020304" pitchFamily="18" charset="0"/>
                <a:cs typeface="Times New Roman" panose="02020603050405020304" pitchFamily="18" charset="0"/>
              </a:rPr>
              <a:t>money. The continuous increase in adoption </a:t>
            </a:r>
            <a:r>
              <a:rPr lang="en-US" sz="1800" dirty="0" smtClean="0">
                <a:latin typeface="Times New Roman" panose="02020603050405020304" pitchFamily="18" charset="0"/>
                <a:cs typeface="Times New Roman" panose="02020603050405020304" pitchFamily="18" charset="0"/>
              </a:rPr>
              <a:t>and widespread </a:t>
            </a:r>
            <a:r>
              <a:rPr lang="en-US" sz="1800" dirty="0">
                <a:latin typeface="Times New Roman" panose="02020603050405020304" pitchFamily="18" charset="0"/>
                <a:cs typeface="Times New Roman" panose="02020603050405020304" pitchFamily="18" charset="0"/>
              </a:rPr>
              <a:t>usage has increased its value in real </a:t>
            </a:r>
            <a:r>
              <a:rPr lang="en-US" sz="1800" dirty="0" smtClean="0">
                <a:latin typeface="Times New Roman" panose="02020603050405020304" pitchFamily="18" charset="0"/>
                <a:cs typeface="Times New Roman" panose="02020603050405020304" pitchFamily="18" charset="0"/>
              </a:rPr>
              <a:t>world applications </a:t>
            </a:r>
            <a:r>
              <a:rPr lang="en-US" sz="1800" dirty="0">
                <a:latin typeface="Times New Roman" panose="02020603050405020304" pitchFamily="18" charset="0"/>
                <a:cs typeface="Times New Roman" panose="02020603050405020304" pitchFamily="18" charset="0"/>
              </a:rPr>
              <a:t>by substantial amount. Various </a:t>
            </a:r>
            <a:r>
              <a:rPr lang="en-US" sz="1800" dirty="0" smtClean="0">
                <a:latin typeface="Times New Roman" panose="02020603050405020304" pitchFamily="18" charset="0"/>
                <a:cs typeface="Times New Roman" panose="02020603050405020304" pitchFamily="18" charset="0"/>
              </a:rPr>
              <a:t>cryptocurrencies have </a:t>
            </a:r>
            <a:r>
              <a:rPr lang="en-US" sz="1800" dirty="0">
                <a:latin typeface="Times New Roman" panose="02020603050405020304" pitchFamily="18" charset="0"/>
                <a:cs typeface="Times New Roman" panose="02020603050405020304" pitchFamily="18" charset="0"/>
              </a:rPr>
              <a:t>been invented since 2009 but the first one to be </a:t>
            </a:r>
            <a:r>
              <a:rPr lang="en-US" sz="1800" dirty="0" smtClean="0">
                <a:latin typeface="Times New Roman" panose="02020603050405020304" pitchFamily="18" charset="0"/>
                <a:cs typeface="Times New Roman" panose="02020603050405020304" pitchFamily="18" charset="0"/>
              </a:rPr>
              <a:t>launched as </a:t>
            </a:r>
            <a:r>
              <a:rPr lang="en-US" sz="1800" dirty="0">
                <a:latin typeface="Times New Roman" panose="02020603050405020304" pitchFamily="18" charset="0"/>
                <a:cs typeface="Times New Roman" panose="02020603050405020304" pitchFamily="18" charset="0"/>
              </a:rPr>
              <a:t>a cryptocurrency was Bitcoin. It is a form of </a:t>
            </a:r>
            <a:r>
              <a:rPr lang="en-US" sz="1800" dirty="0" smtClean="0">
                <a:latin typeface="Times New Roman" panose="02020603050405020304" pitchFamily="18" charset="0"/>
                <a:cs typeface="Times New Roman" panose="02020603050405020304" pitchFamily="18" charset="0"/>
              </a:rPr>
              <a:t>electronic cash </a:t>
            </a:r>
            <a:r>
              <a:rPr lang="en-US" sz="1800" dirty="0">
                <a:latin typeface="Times New Roman" panose="02020603050405020304" pitchFamily="18" charset="0"/>
                <a:cs typeface="Times New Roman" panose="02020603050405020304" pitchFamily="18" charset="0"/>
              </a:rPr>
              <a:t>with no governing financial institution which can be </a:t>
            </a:r>
            <a:r>
              <a:rPr lang="en-US" sz="1800" dirty="0" smtClean="0">
                <a:latin typeface="Times New Roman" panose="02020603050405020304" pitchFamily="18" charset="0"/>
                <a:cs typeface="Times New Roman" panose="02020603050405020304" pitchFamily="18" charset="0"/>
              </a:rPr>
              <a:t>used for </a:t>
            </a:r>
            <a:r>
              <a:rPr lang="en-US" sz="1800" dirty="0">
                <a:latin typeface="Times New Roman" panose="02020603050405020304" pitchFamily="18" charset="0"/>
                <a:cs typeface="Times New Roman" panose="02020603050405020304" pitchFamily="18" charset="0"/>
              </a:rPr>
              <a:t>online transactions or as exchange between any two </a:t>
            </a:r>
            <a:r>
              <a:rPr lang="en-US" sz="1800" dirty="0" smtClean="0">
                <a:latin typeface="Times New Roman" panose="02020603050405020304" pitchFamily="18" charset="0"/>
                <a:cs typeface="Times New Roman" panose="02020603050405020304" pitchFamily="18" charset="0"/>
              </a:rPr>
              <a:t>parties. As it </a:t>
            </a:r>
            <a:r>
              <a:rPr lang="en-US" sz="1800" dirty="0">
                <a:latin typeface="Times New Roman" panose="02020603050405020304" pitchFamily="18" charset="0"/>
                <a:cs typeface="Times New Roman" panose="02020603050405020304" pitchFamily="18" charset="0"/>
              </a:rPr>
              <a:t>does not have central governing authority and </a:t>
            </a:r>
            <a:r>
              <a:rPr lang="en-US" sz="1800" dirty="0" smtClean="0">
                <a:latin typeface="Times New Roman" panose="02020603050405020304" pitchFamily="18" charset="0"/>
                <a:cs typeface="Times New Roman" panose="02020603050405020304" pitchFamily="18" charset="0"/>
              </a:rPr>
              <a:t>is controlled </a:t>
            </a:r>
            <a:r>
              <a:rPr lang="en-US" sz="1800" dirty="0">
                <a:latin typeface="Times New Roman" panose="02020603050405020304" pitchFamily="18" charset="0"/>
                <a:cs typeface="Times New Roman" panose="02020603050405020304" pitchFamily="18" charset="0"/>
              </a:rPr>
              <a:t>by the general </a:t>
            </a:r>
            <a:r>
              <a:rPr lang="en-US" sz="1800" dirty="0" smtClean="0">
                <a:latin typeface="Times New Roman" panose="02020603050405020304" pitchFamily="18" charset="0"/>
                <a:cs typeface="Times New Roman" panose="02020603050405020304" pitchFamily="18" charset="0"/>
              </a:rPr>
              <a:t>public, Bitcoin is considered </a:t>
            </a:r>
            <a:r>
              <a:rPr lang="en-US" sz="1800" dirty="0">
                <a:latin typeface="Times New Roman" panose="02020603050405020304" pitchFamily="18" charset="0"/>
                <a:cs typeface="Times New Roman" panose="02020603050405020304" pitchFamily="18" charset="0"/>
              </a:rPr>
              <a:t>a very volatile currency and its price is affected </a:t>
            </a:r>
            <a:r>
              <a:rPr lang="en-US" sz="1800" dirty="0" smtClean="0">
                <a:latin typeface="Times New Roman" panose="02020603050405020304" pitchFamily="18" charset="0"/>
                <a:cs typeface="Times New Roman" panose="02020603050405020304" pitchFamily="18" charset="0"/>
              </a:rPr>
              <a:t>by socially </a:t>
            </a:r>
            <a:r>
              <a:rPr lang="en-US" sz="1800" dirty="0">
                <a:latin typeface="Times New Roman" panose="02020603050405020304" pitchFamily="18" charset="0"/>
                <a:cs typeface="Times New Roman" panose="02020603050405020304" pitchFamily="18" charset="0"/>
              </a:rPr>
              <a:t>constructed </a:t>
            </a:r>
            <a:r>
              <a:rPr lang="en-US" sz="1800" dirty="0" smtClean="0">
                <a:latin typeface="Times New Roman" panose="02020603050405020304" pitchFamily="18" charset="0"/>
                <a:cs typeface="Times New Roman" panose="02020603050405020304" pitchFamily="18" charset="0"/>
              </a:rPr>
              <a:t>opinions. Cryptocurrency investors often think of in which cryptocurrency to invest? For this  purpose </a:t>
            </a:r>
            <a:r>
              <a:rPr lang="en-GB" sz="1800" dirty="0" smtClean="0">
                <a:latin typeface="Times New Roman" panose="02020603050405020304" pitchFamily="18" charset="0"/>
                <a:cs typeface="Times New Roman" panose="02020603050405020304" pitchFamily="18" charset="0"/>
              </a:rPr>
              <a:t>cryptocurrency price prediction is essential. As the cryptocurrency price data is time series data, LSTM model can predict it’s value. As  </a:t>
            </a:r>
            <a:r>
              <a:rPr lang="en-US" sz="1800" dirty="0">
                <a:latin typeface="Times New Roman" panose="02020603050405020304" pitchFamily="18" charset="0"/>
                <a:cs typeface="Times New Roman" panose="02020603050405020304" pitchFamily="18" charset="0"/>
              </a:rPr>
              <a:t>its price is affected </a:t>
            </a:r>
            <a:r>
              <a:rPr lang="en-US" sz="1800" dirty="0" smtClean="0">
                <a:latin typeface="Times New Roman" panose="02020603050405020304" pitchFamily="18" charset="0"/>
                <a:cs typeface="Times New Roman" panose="02020603050405020304" pitchFamily="18" charset="0"/>
              </a:rPr>
              <a:t>by socially </a:t>
            </a:r>
            <a:r>
              <a:rPr lang="en-US" sz="1800" dirty="0">
                <a:latin typeface="Times New Roman" panose="02020603050405020304" pitchFamily="18" charset="0"/>
                <a:cs typeface="Times New Roman" panose="02020603050405020304" pitchFamily="18" charset="0"/>
              </a:rPr>
              <a:t>constructed </a:t>
            </a:r>
            <a:r>
              <a:rPr lang="en-US" sz="1800" dirty="0" smtClean="0">
                <a:latin typeface="Times New Roman" panose="02020603050405020304" pitchFamily="18" charset="0"/>
                <a:cs typeface="Times New Roman" panose="02020603050405020304" pitchFamily="18" charset="0"/>
              </a:rPr>
              <a:t>opinions, considering these opinions also will fetch great results.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296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892" y="17628"/>
            <a:ext cx="9905998" cy="470053"/>
          </a:xfrm>
        </p:spPr>
        <p:txBody>
          <a:bodyPr>
            <a:normAutofit/>
          </a:bodyPr>
          <a:lstStyle/>
          <a:p>
            <a:r>
              <a:rPr lang="en-US" sz="2200" b="1" dirty="0" smtClean="0">
                <a:latin typeface="Times New Roman" panose="02020603050405020304" pitchFamily="18" charset="0"/>
                <a:cs typeface="Times New Roman" panose="02020603050405020304" pitchFamily="18" charset="0"/>
              </a:rPr>
              <a:t>Introduction</a:t>
            </a:r>
            <a:endParaRPr lang="en-IN" sz="2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9892" y="570413"/>
            <a:ext cx="9985965" cy="6091643"/>
          </a:xfrm>
        </p:spPr>
        <p:txBody>
          <a:bodyPr>
            <a:normAutofit fontScale="70000" lnSpcReduction="20000"/>
          </a:bodyPr>
          <a:lstStyle/>
          <a:p>
            <a:pPr marL="0" indent="0">
              <a:buNone/>
            </a:pPr>
            <a:r>
              <a:rPr lang="en-US" sz="2200" b="1" dirty="0" smtClean="0">
                <a:latin typeface="Times New Roman" panose="02020603050405020304" pitchFamily="18" charset="0"/>
                <a:cs typeface="Times New Roman" panose="02020603050405020304" pitchFamily="18" charset="0"/>
              </a:rPr>
              <a:t>Bitcoin:</a:t>
            </a:r>
          </a:p>
          <a:p>
            <a:pPr>
              <a:lnSpc>
                <a:spcPct val="170000"/>
              </a:lnSpc>
              <a:buFont typeface="Arial" panose="020B0604020202020204" pitchFamily="34" charset="0"/>
              <a:buChar char="•"/>
            </a:pPr>
            <a:r>
              <a:rPr lang="en-US" sz="2300" dirty="0" smtClean="0">
                <a:latin typeface="Times New Roman" panose="02020603050405020304" pitchFamily="18" charset="0"/>
                <a:cs typeface="Times New Roman" panose="02020603050405020304" pitchFamily="18" charset="0"/>
              </a:rPr>
              <a:t>Bitcoin </a:t>
            </a:r>
            <a:r>
              <a:rPr lang="en-US" sz="2300" dirty="0">
                <a:latin typeface="Times New Roman" panose="02020603050405020304" pitchFamily="18" charset="0"/>
                <a:cs typeface="Times New Roman" panose="02020603050405020304" pitchFamily="18" charset="0"/>
              </a:rPr>
              <a:t>was created by Satoshi </a:t>
            </a:r>
            <a:r>
              <a:rPr lang="en-US" sz="2300" dirty="0" err="1">
                <a:latin typeface="Times New Roman" panose="02020603050405020304" pitchFamily="18" charset="0"/>
                <a:cs typeface="Times New Roman" panose="02020603050405020304" pitchFamily="18" charset="0"/>
              </a:rPr>
              <a:t>Nakamoto</a:t>
            </a:r>
            <a:r>
              <a:rPr lang="en-US" sz="2300" dirty="0">
                <a:latin typeface="Times New Roman" panose="02020603050405020304" pitchFamily="18" charset="0"/>
                <a:cs typeface="Times New Roman" panose="02020603050405020304" pitchFamily="18" charset="0"/>
              </a:rPr>
              <a:t>, a pseudonymous person or team who outlined the technology in a 2008 white </a:t>
            </a:r>
            <a:r>
              <a:rPr lang="en-US" sz="2300" dirty="0" smtClean="0">
                <a:latin typeface="Times New Roman" panose="02020603050405020304" pitchFamily="18" charset="0"/>
                <a:cs typeface="Times New Roman" panose="02020603050405020304" pitchFamily="18" charset="0"/>
              </a:rPr>
              <a:t>paper</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titled </a:t>
            </a:r>
            <a:r>
              <a:rPr lang="en-US" sz="2300" dirty="0">
                <a:latin typeface="Times New Roman" panose="02020603050405020304" pitchFamily="18" charset="0"/>
                <a:cs typeface="Times New Roman" panose="02020603050405020304" pitchFamily="18" charset="0"/>
              </a:rPr>
              <a:t>as “Bitcoin: A Peer-to-Peer Electronic Cash System”. A whitepaper is a document released by developers that explains the technology and purpose of the project they are working on</a:t>
            </a:r>
            <a:r>
              <a:rPr lang="en-US" sz="2300" dirty="0" smtClean="0">
                <a:latin typeface="Times New Roman" panose="02020603050405020304" pitchFamily="18" charset="0"/>
                <a:cs typeface="Times New Roman" panose="02020603050405020304" pitchFamily="18" charset="0"/>
              </a:rPr>
              <a:t>.</a:t>
            </a:r>
          </a:p>
          <a:p>
            <a:pPr>
              <a:lnSpc>
                <a:spcPct val="170000"/>
              </a:lnSpc>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 crypto whitepaper contains various forms of data like statistics, diagrams, and formulas. The goal of this data is to convince prospective investors to invest in that cryptocurrency.</a:t>
            </a:r>
            <a:endParaRPr lang="en-US" sz="2300" dirty="0" smtClean="0">
              <a:latin typeface="Times New Roman" panose="02020603050405020304" pitchFamily="18" charset="0"/>
              <a:cs typeface="Times New Roman" panose="02020603050405020304" pitchFamily="18" charset="0"/>
            </a:endParaRPr>
          </a:p>
          <a:p>
            <a:pPr>
              <a:lnSpc>
                <a:spcPct val="170000"/>
              </a:lnSpc>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B</a:t>
            </a:r>
            <a:r>
              <a:rPr lang="en-US" sz="2300" dirty="0" smtClean="0">
                <a:latin typeface="Times New Roman" panose="02020603050405020304" pitchFamily="18" charset="0"/>
                <a:cs typeface="Times New Roman" panose="02020603050405020304" pitchFamily="18" charset="0"/>
              </a:rPr>
              <a:t>itcoin </a:t>
            </a:r>
            <a:r>
              <a:rPr lang="en-US" sz="2300" dirty="0">
                <a:latin typeface="Times New Roman" panose="02020603050405020304" pitchFamily="18" charset="0"/>
                <a:cs typeface="Times New Roman" panose="02020603050405020304" pitchFamily="18" charset="0"/>
              </a:rPr>
              <a:t>is </a:t>
            </a:r>
            <a:r>
              <a:rPr lang="en-US" sz="2300" dirty="0" smtClean="0">
                <a:latin typeface="Times New Roman" panose="02020603050405020304" pitchFamily="18" charset="0"/>
                <a:cs typeface="Times New Roman" panose="02020603050405020304" pitchFamily="18" charset="0"/>
              </a:rPr>
              <a:t>a digital </a:t>
            </a:r>
            <a:r>
              <a:rPr lang="en-US" sz="2300" dirty="0">
                <a:latin typeface="Times New Roman" panose="02020603050405020304" pitchFamily="18" charset="0"/>
                <a:cs typeface="Times New Roman" panose="02020603050405020304" pitchFamily="18" charset="0"/>
              </a:rPr>
              <a:t>money that allows for secure peer-to-peer transactions on the </a:t>
            </a:r>
            <a:r>
              <a:rPr lang="en-US" sz="2300" dirty="0" smtClean="0">
                <a:latin typeface="Times New Roman" panose="02020603050405020304" pitchFamily="18" charset="0"/>
                <a:cs typeface="Times New Roman" panose="02020603050405020304" pitchFamily="18" charset="0"/>
              </a:rPr>
              <a:t>internet and is decentralized.</a:t>
            </a:r>
          </a:p>
          <a:p>
            <a:pPr marL="0" indent="0">
              <a:buNone/>
            </a:pPr>
            <a:r>
              <a:rPr lang="en-US" sz="2200" b="1" dirty="0" smtClean="0">
                <a:latin typeface="Times New Roman" panose="02020603050405020304" pitchFamily="18" charset="0"/>
                <a:cs typeface="Times New Roman" panose="02020603050405020304" pitchFamily="18" charset="0"/>
              </a:rPr>
              <a:t>LSTM</a:t>
            </a:r>
            <a:r>
              <a:rPr lang="en-US" sz="2200" b="1" dirty="0" smtClean="0">
                <a:latin typeface="Times New Roman" panose="02020603050405020304" pitchFamily="18" charset="0"/>
                <a:cs typeface="Times New Roman" panose="02020603050405020304" pitchFamily="18" charset="0"/>
              </a:rPr>
              <a:t>:</a:t>
            </a:r>
          </a:p>
          <a:p>
            <a:pPr>
              <a:lnSpc>
                <a:spcPct val="170000"/>
              </a:lnSpc>
              <a:buFont typeface="Arial" panose="020B0604020202020204" pitchFamily="34" charset="0"/>
              <a:buChar char="•"/>
            </a:pPr>
            <a:r>
              <a:rPr lang="en-US" sz="2300" dirty="0" smtClean="0">
                <a:latin typeface="Times New Roman" panose="02020603050405020304" pitchFamily="18" charset="0"/>
                <a:cs typeface="Times New Roman" panose="02020603050405020304" pitchFamily="18" charset="0"/>
              </a:rPr>
              <a:t>Long </a:t>
            </a:r>
            <a:r>
              <a:rPr lang="en-US" sz="2300" dirty="0">
                <a:latin typeface="Times New Roman" panose="02020603050405020304" pitchFamily="18" charset="0"/>
                <a:cs typeface="Times New Roman" panose="02020603050405020304" pitchFamily="18" charset="0"/>
              </a:rPr>
              <a:t>Short Term Memory Network is an advanced RNN, a sequential network, that allows information to </a:t>
            </a:r>
            <a:r>
              <a:rPr lang="en-US" sz="2300" dirty="0" smtClean="0">
                <a:latin typeface="Times New Roman" panose="02020603050405020304" pitchFamily="18" charset="0"/>
                <a:cs typeface="Times New Roman" panose="02020603050405020304" pitchFamily="18" charset="0"/>
              </a:rPr>
              <a:t>persist.</a:t>
            </a:r>
          </a:p>
          <a:p>
            <a:pPr>
              <a:lnSpc>
                <a:spcPct val="170000"/>
              </a:lnSpc>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At a high-level LSTM works very much like an RNN </a:t>
            </a:r>
            <a:r>
              <a:rPr lang="en-US" sz="2300" dirty="0" smtClean="0">
                <a:latin typeface="Times New Roman" panose="02020603050405020304" pitchFamily="18" charset="0"/>
                <a:cs typeface="Times New Roman" panose="02020603050405020304" pitchFamily="18" charset="0"/>
              </a:rPr>
              <a:t>cell. It consists of three parts, i:e forget </a:t>
            </a:r>
            <a:r>
              <a:rPr lang="en-US" sz="2300" dirty="0" err="1" smtClean="0">
                <a:latin typeface="Times New Roman" panose="02020603050405020304" pitchFamily="18" charset="0"/>
                <a:cs typeface="Times New Roman" panose="02020603050405020304" pitchFamily="18" charset="0"/>
              </a:rPr>
              <a:t>gate,input</a:t>
            </a:r>
            <a:r>
              <a:rPr lang="en-US" sz="2300" dirty="0" smtClean="0">
                <a:latin typeface="Times New Roman" panose="02020603050405020304" pitchFamily="18" charset="0"/>
                <a:cs typeface="Times New Roman" panose="02020603050405020304" pitchFamily="18" charset="0"/>
              </a:rPr>
              <a:t> gate and output gate</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Sentiment Analysis:</a:t>
            </a:r>
          </a:p>
          <a:p>
            <a:pPr>
              <a:lnSpc>
                <a:spcPct val="17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Sentiment analysis </a:t>
            </a:r>
            <a:r>
              <a:rPr lang="en-US" sz="2600" dirty="0" smtClean="0">
                <a:latin typeface="Times New Roman" panose="02020603050405020304" pitchFamily="18" charset="0"/>
                <a:cs typeface="Times New Roman" panose="02020603050405020304" pitchFamily="18" charset="0"/>
              </a:rPr>
              <a:t>extracts the </a:t>
            </a:r>
            <a:r>
              <a:rPr lang="en-US" sz="2600" dirty="0">
                <a:latin typeface="Times New Roman" panose="02020603050405020304" pitchFamily="18" charset="0"/>
                <a:cs typeface="Times New Roman" panose="02020603050405020304" pitchFamily="18" charset="0"/>
              </a:rPr>
              <a:t>polarity of </a:t>
            </a:r>
            <a:r>
              <a:rPr lang="en-US" sz="2600" dirty="0" smtClean="0">
                <a:latin typeface="Times New Roman" panose="02020603050405020304" pitchFamily="18" charset="0"/>
                <a:cs typeface="Times New Roman" panose="02020603050405020304" pitchFamily="18" charset="0"/>
              </a:rPr>
              <a:t>individual’s </a:t>
            </a:r>
            <a:r>
              <a:rPr lang="en-US" sz="2600" dirty="0">
                <a:latin typeface="Times New Roman" panose="02020603050405020304" pitchFamily="18" charset="0"/>
                <a:cs typeface="Times New Roman" panose="02020603050405020304" pitchFamily="18" charset="0"/>
              </a:rPr>
              <a:t>subjective opinions from </a:t>
            </a:r>
            <a:r>
              <a:rPr lang="en-US" sz="2600" dirty="0" smtClean="0">
                <a:latin typeface="Times New Roman" panose="02020603050405020304" pitchFamily="18" charset="0"/>
                <a:cs typeface="Times New Roman" panose="02020603050405020304" pitchFamily="18" charset="0"/>
              </a:rPr>
              <a:t>normal </a:t>
            </a:r>
            <a:r>
              <a:rPr lang="en-US" sz="2600" dirty="0">
                <a:latin typeface="Times New Roman" panose="02020603050405020304" pitchFamily="18" charset="0"/>
                <a:cs typeface="Times New Roman" panose="02020603050405020304" pitchFamily="18" charset="0"/>
              </a:rPr>
              <a:t>language texts. </a:t>
            </a:r>
            <a:r>
              <a:rPr lang="en-US" sz="2600" dirty="0" smtClean="0">
                <a:latin typeface="Times New Roman" panose="02020603050405020304" pitchFamily="18" charset="0"/>
                <a:cs typeface="Times New Roman" panose="02020603050405020304" pitchFamily="18" charset="0"/>
              </a:rPr>
              <a:t>It characterizes text </a:t>
            </a:r>
            <a:r>
              <a:rPr lang="en-US" sz="2600" dirty="0">
                <a:latin typeface="Times New Roman" panose="02020603050405020304" pitchFamily="18" charset="0"/>
                <a:cs typeface="Times New Roman" panose="02020603050405020304" pitchFamily="18" charset="0"/>
              </a:rPr>
              <a:t>into categories like "positive" or "negative" or "</a:t>
            </a:r>
            <a:r>
              <a:rPr lang="en-US" sz="2600" dirty="0" smtClean="0">
                <a:latin typeface="Times New Roman" panose="02020603050405020304" pitchFamily="18" charset="0"/>
                <a:cs typeface="Times New Roman" panose="02020603050405020304" pitchFamily="18" charset="0"/>
              </a:rPr>
              <a:t>neutral”.</a:t>
            </a:r>
          </a:p>
        </p:txBody>
      </p:sp>
    </p:spTree>
    <p:extLst>
      <p:ext uri="{BB962C8B-B14F-4D97-AF65-F5344CB8AC3E}">
        <p14:creationId xmlns:p14="http://schemas.microsoft.com/office/powerpoint/2010/main" val="1687037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7576" y="97303"/>
            <a:ext cx="9906000" cy="530225"/>
          </a:xfrm>
        </p:spPr>
        <p:txBody>
          <a:bodyPr>
            <a:normAutofit/>
          </a:bodyPr>
          <a:lstStyle/>
          <a:p>
            <a:r>
              <a:rPr lang="en-US" sz="2400" b="1" dirty="0" smtClean="0">
                <a:latin typeface="Times New Roman" panose="02020603050405020304" pitchFamily="18" charset="0"/>
                <a:cs typeface="Times New Roman" panose="02020603050405020304" pitchFamily="18" charset="0"/>
              </a:rPr>
              <a:t>Existing System:</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254000" y="627528"/>
            <a:ext cx="11678024" cy="6230471"/>
          </a:xfrm>
        </p:spPr>
        <p:txBody>
          <a:bodyPr>
            <a:normAutofit fontScale="92500" lnSpcReduction="20000"/>
          </a:bodyPr>
          <a:lstStyle/>
          <a:p>
            <a:pPr marL="0" indent="0">
              <a:buNone/>
            </a:pPr>
            <a:r>
              <a:rPr lang="en-US" b="1" dirty="0" smtClean="0">
                <a:latin typeface="Times New Roman" panose="02020603050405020304" pitchFamily="18" charset="0"/>
                <a:cs typeface="Times New Roman" panose="02020603050405020304" pitchFamily="18" charset="0"/>
              </a:rPr>
              <a:t>Recurrent Neural Network based model</a:t>
            </a:r>
          </a:p>
          <a:p>
            <a:pPr>
              <a:lnSpc>
                <a:spcPct val="150000"/>
              </a:lnSpc>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19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recurrent neural network (RNN) is a special type of an artificial neural network adapted to work for time series data or data that involves sequences. Ordinary feed forward neural networks are only meant for data points, which are independent of each </a:t>
            </a:r>
            <a:r>
              <a:rPr lang="en-US" dirty="0" smtClean="0">
                <a:latin typeface="Times New Roman" panose="02020603050405020304" pitchFamily="18" charset="0"/>
                <a:cs typeface="Times New Roman" panose="02020603050405020304" pitchFamily="18" charset="0"/>
              </a:rPr>
              <a:t>other. </a:t>
            </a:r>
          </a:p>
          <a:p>
            <a:pPr>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RNNs allow </a:t>
            </a:r>
            <a:r>
              <a:rPr lang="en-US" sz="1900" dirty="0">
                <a:latin typeface="Times New Roman" panose="02020603050405020304" pitchFamily="18" charset="0"/>
                <a:cs typeface="Times New Roman" panose="02020603050405020304" pitchFamily="18" charset="0"/>
              </a:rPr>
              <a:t>previous outputs to be used as inputs while having hidden states</a:t>
            </a:r>
            <a:r>
              <a:rPr lang="en-US" sz="19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1900" dirty="0" smtClean="0">
                <a:latin typeface="Times New Roman" panose="02020603050405020304" pitchFamily="18" charset="0"/>
                <a:cs typeface="Times New Roman" panose="02020603050405020304" pitchFamily="18" charset="0"/>
              </a:rPr>
              <a:t>      The </a:t>
            </a:r>
            <a:r>
              <a:rPr lang="en-US" sz="1900" dirty="0">
                <a:latin typeface="Times New Roman" panose="02020603050405020304" pitchFamily="18" charset="0"/>
                <a:cs typeface="Times New Roman" panose="02020603050405020304" pitchFamily="18" charset="0"/>
              </a:rPr>
              <a:t>formula for the current state can be written as</a:t>
            </a:r>
          </a:p>
          <a:p>
            <a:pPr marL="0" indent="0">
              <a:lnSpc>
                <a:spcPct val="150000"/>
              </a:lnSpc>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a:t>
            </a:r>
            <a:r>
              <a:rPr lang="en-US" sz="1900" baseline="-25000" dirty="0" err="1">
                <a:latin typeface="Times New Roman" panose="02020603050405020304" pitchFamily="18" charset="0"/>
                <a:cs typeface="Times New Roman" panose="02020603050405020304" pitchFamily="18" charset="0"/>
              </a:rPr>
              <a:t>t</a:t>
            </a:r>
            <a:r>
              <a:rPr lang="en-US" sz="1900" baseline="-250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 = f(h</a:t>
            </a:r>
            <a:r>
              <a:rPr lang="en-US" sz="1900" baseline="-25000" dirty="0">
                <a:latin typeface="Times New Roman" panose="02020603050405020304" pitchFamily="18" charset="0"/>
                <a:cs typeface="Times New Roman" panose="02020603050405020304" pitchFamily="18" charset="0"/>
              </a:rPr>
              <a:t>t-1</a:t>
            </a:r>
            <a:r>
              <a:rPr lang="en-US" sz="1900" dirty="0">
                <a:latin typeface="Times New Roman" panose="02020603050405020304" pitchFamily="18" charset="0"/>
                <a:cs typeface="Times New Roman" panose="02020603050405020304" pitchFamily="18" charset="0"/>
              </a:rPr>
              <a:t>,x</a:t>
            </a:r>
            <a:r>
              <a:rPr lang="en-US" sz="1900" baseline="-25000" dirty="0">
                <a:latin typeface="Times New Roman" panose="02020603050405020304" pitchFamily="18" charset="0"/>
                <a:cs typeface="Times New Roman" panose="02020603050405020304" pitchFamily="18" charset="0"/>
              </a:rPr>
              <a:t>t</a:t>
            </a:r>
            <a:r>
              <a:rPr lang="en-US" sz="1900" dirty="0">
                <a:latin typeface="Times New Roman" panose="02020603050405020304" pitchFamily="18" charset="0"/>
                <a:cs typeface="Times New Roman" panose="02020603050405020304" pitchFamily="18" charset="0"/>
              </a:rPr>
              <a:t>)</a:t>
            </a:r>
          </a:p>
          <a:p>
            <a:pPr marL="0" indent="0">
              <a:lnSpc>
                <a:spcPct val="150000"/>
              </a:lnSpc>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a:t>
            </a:r>
            <a:r>
              <a:rPr lang="en-US" sz="1900" baseline="-25000" dirty="0" err="1">
                <a:latin typeface="Times New Roman" panose="02020603050405020304" pitchFamily="18" charset="0"/>
                <a:cs typeface="Times New Roman" panose="02020603050405020304" pitchFamily="18" charset="0"/>
              </a:rPr>
              <a:t>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tanh</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W</a:t>
            </a:r>
            <a:r>
              <a:rPr lang="en-US" sz="1900" baseline="-25000" dirty="0" err="1">
                <a:latin typeface="Times New Roman" panose="02020603050405020304" pitchFamily="18" charset="0"/>
                <a:cs typeface="Times New Roman" panose="02020603050405020304" pitchFamily="18" charset="0"/>
              </a:rPr>
              <a:t>hh</a:t>
            </a:r>
            <a:r>
              <a:rPr lang="en-US" sz="1900" dirty="0">
                <a:latin typeface="Times New Roman" panose="02020603050405020304" pitchFamily="18" charset="0"/>
                <a:cs typeface="Times New Roman" panose="02020603050405020304" pitchFamily="18" charset="0"/>
              </a:rPr>
              <a:t> h</a:t>
            </a:r>
            <a:r>
              <a:rPr lang="en-US" sz="1900" baseline="-25000" dirty="0">
                <a:latin typeface="Times New Roman" panose="02020603050405020304" pitchFamily="18" charset="0"/>
                <a:cs typeface="Times New Roman" panose="02020603050405020304" pitchFamily="18" charset="0"/>
              </a:rPr>
              <a:t>t-1</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W</a:t>
            </a:r>
            <a:r>
              <a:rPr lang="en-US" sz="1900" baseline="-25000" dirty="0" err="1">
                <a:latin typeface="Times New Roman" panose="02020603050405020304" pitchFamily="18" charset="0"/>
                <a:cs typeface="Times New Roman" panose="02020603050405020304" pitchFamily="18" charset="0"/>
              </a:rPr>
              <a:t>xh</a:t>
            </a:r>
            <a:r>
              <a:rPr lang="en-US" sz="1900" baseline="-250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 X</a:t>
            </a:r>
            <a:r>
              <a:rPr lang="en-US" sz="1900" baseline="-25000" dirty="0">
                <a:latin typeface="Times New Roman" panose="02020603050405020304" pitchFamily="18" charset="0"/>
                <a:cs typeface="Times New Roman" panose="02020603050405020304" pitchFamily="18" charset="0"/>
              </a:rPr>
              <a:t>t-1</a:t>
            </a:r>
            <a:r>
              <a:rPr lang="en-US" sz="19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6965" y="4898565"/>
            <a:ext cx="3560446" cy="1600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216" y="960531"/>
            <a:ext cx="3385473" cy="2983940"/>
          </a:xfrm>
          <a:prstGeom prst="rect">
            <a:avLst/>
          </a:prstGeom>
        </p:spPr>
      </p:pic>
    </p:spTree>
    <p:extLst>
      <p:ext uri="{BB962C8B-B14F-4D97-AF65-F5344CB8AC3E}">
        <p14:creationId xmlns:p14="http://schemas.microsoft.com/office/powerpoint/2010/main" val="2864950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765" y="555811"/>
            <a:ext cx="8471647" cy="6140824"/>
          </a:xfrm>
        </p:spPr>
        <p:txBody>
          <a:bodyPr>
            <a:normAutofit fontScale="92500" lnSpcReduction="10000"/>
          </a:bodyP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case of a forward propagation, the inputs enter and move forward at each time step. In case of a backward propagation in this case, we are figuratively going back in time to change the weights, hence we call it the Back propagation through time(BPTT</a:t>
            </a:r>
            <a:r>
              <a:rPr lang="en-US" sz="18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RNNs have the Ability </a:t>
            </a:r>
            <a:r>
              <a:rPr lang="en-US" sz="1800" dirty="0">
                <a:latin typeface="Times New Roman" panose="02020603050405020304" pitchFamily="18" charset="0"/>
                <a:cs typeface="Times New Roman" panose="02020603050405020304" pitchFamily="18" charset="0"/>
              </a:rPr>
              <a:t>to handle sequence </a:t>
            </a:r>
            <a:r>
              <a:rPr lang="en-US" sz="1800" dirty="0" smtClean="0">
                <a:latin typeface="Times New Roman" panose="02020603050405020304" pitchFamily="18" charset="0"/>
                <a:cs typeface="Times New Roman" panose="02020603050405020304" pitchFamily="18" charset="0"/>
              </a:rPr>
              <a:t>data and inputs </a:t>
            </a:r>
            <a:r>
              <a:rPr lang="en-US" sz="1800" dirty="0">
                <a:latin typeface="Times New Roman" panose="02020603050405020304" pitchFamily="18" charset="0"/>
                <a:cs typeface="Times New Roman" panose="02020603050405020304" pitchFamily="18" charset="0"/>
              </a:rPr>
              <a:t>of varying lengths</a:t>
            </a:r>
            <a:r>
              <a:rPr lang="en-US" sz="1800" dirty="0" smtClean="0">
                <a:latin typeface="Times New Roman" panose="02020603050405020304" pitchFamily="18" charset="0"/>
                <a:cs typeface="Times New Roman" panose="02020603050405020304" pitchFamily="18" charset="0"/>
              </a:rPr>
              <a:t>.</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Drawbacks:</a:t>
            </a:r>
          </a:p>
          <a:p>
            <a:pPr marL="0" indent="0">
              <a:lnSpc>
                <a:spcPct val="150000"/>
              </a:lnSpc>
              <a:buNone/>
            </a:pPr>
            <a:r>
              <a:rPr lang="en-US" sz="1800" dirty="0" smtClean="0">
                <a:latin typeface="Times New Roman" panose="02020603050405020304" pitchFamily="18" charset="0"/>
                <a:cs typeface="Times New Roman" panose="02020603050405020304" pitchFamily="18" charset="0"/>
              </a:rPr>
              <a:t>Vanishing Gradients:</a:t>
            </a:r>
          </a:p>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a:t>
            </a:r>
            <a:r>
              <a:rPr lang="en-US" sz="1800" dirty="0" smtClean="0">
                <a:latin typeface="Times New Roman" panose="02020603050405020304" pitchFamily="18" charset="0"/>
                <a:cs typeface="Times New Roman" panose="02020603050405020304" pitchFamily="18" charset="0"/>
              </a:rPr>
              <a:t>ackpropagation </a:t>
            </a:r>
            <a:r>
              <a:rPr lang="en-US" sz="1800" dirty="0">
                <a:latin typeface="Times New Roman" panose="02020603050405020304" pitchFamily="18" charset="0"/>
                <a:cs typeface="Times New Roman" panose="02020603050405020304" pitchFamily="18" charset="0"/>
              </a:rPr>
              <a:t>finds the derivatives of the network by moving layer by layer from the final layer to the initial one. By the chain rule, the derivatives of each layer are multiplied down the network (from the final layer to the initial) to compute the derivatives of the initial layers</a:t>
            </a:r>
            <a:r>
              <a:rPr lang="en-US" sz="1800" dirty="0" smtClean="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a:t>
            </a:r>
            <a:r>
              <a:rPr lang="en-US" sz="1800" dirty="0" smtClean="0">
                <a:latin typeface="Times New Roman" panose="02020603050405020304" pitchFamily="18" charset="0"/>
                <a:cs typeface="Times New Roman" panose="02020603050405020304" pitchFamily="18" charset="0"/>
              </a:rPr>
              <a:t>hen </a:t>
            </a:r>
            <a:r>
              <a:rPr lang="en-US" sz="1800" dirty="0">
                <a:latin typeface="Times New Roman" panose="02020603050405020304" pitchFamily="18" charset="0"/>
                <a:cs typeface="Times New Roman" panose="02020603050405020304" pitchFamily="18" charset="0"/>
              </a:rPr>
              <a:t>n hidden layers use an activation like the sigmoid function, n small derivatives are multiplied together. Thus, the gradient decreases exponentially as we propagate down to the initial layers</a:t>
            </a:r>
            <a:r>
              <a:rPr lang="en-US" sz="18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1800" dirty="0" smtClean="0">
                <a:latin typeface="Times New Roman" panose="02020603050405020304" pitchFamily="18" charset="0"/>
                <a:cs typeface="Times New Roman" panose="02020603050405020304" pitchFamily="18" charset="0"/>
              </a:rPr>
              <a:t>Exploding gradients:</a:t>
            </a:r>
          </a:p>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Exploding gradients are a problem when large error gradients accumulate and result in very large updates to neural network model weights during </a:t>
            </a:r>
            <a:r>
              <a:rPr lang="en-US" sz="1800" dirty="0" smtClean="0">
                <a:latin typeface="Times New Roman" panose="02020603050405020304" pitchFamily="18" charset="0"/>
                <a:cs typeface="Times New Roman" panose="02020603050405020304" pitchFamily="18" charset="0"/>
              </a:rPr>
              <a:t>training</a:t>
            </a:r>
            <a:r>
              <a:rPr lang="en-US" sz="1800" dirty="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5412" y="2371249"/>
            <a:ext cx="3153666" cy="1743550"/>
          </a:xfrm>
          <a:prstGeom prst="rect">
            <a:avLst/>
          </a:prstGeom>
        </p:spPr>
      </p:pic>
    </p:spTree>
    <p:extLst>
      <p:ext uri="{BB962C8B-B14F-4D97-AF65-F5344CB8AC3E}">
        <p14:creationId xmlns:p14="http://schemas.microsoft.com/office/powerpoint/2010/main" val="387097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025" y="457153"/>
            <a:ext cx="9905998" cy="374259"/>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Proposed Solution</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3036" y="1291590"/>
            <a:ext cx="5390016" cy="4691199"/>
          </a:xfrm>
        </p:spPr>
        <p:txBody>
          <a:bodyPr>
            <a:noAutofit/>
          </a:bodyPr>
          <a:lstStyle/>
          <a:p>
            <a:pPr>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Collect bitcoin price data in real time from </a:t>
            </a:r>
            <a:r>
              <a:rPr lang="en-US" sz="1800" dirty="0" err="1" smtClean="0">
                <a:latin typeface="Times New Roman" panose="02020603050405020304" pitchFamily="18" charset="0"/>
                <a:cs typeface="Times New Roman" panose="02020603050405020304" pitchFamily="18" charset="0"/>
              </a:rPr>
              <a:t>coinbase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coinbasemarketPro</a:t>
            </a:r>
            <a:r>
              <a:rPr lang="en-US" sz="1800" dirty="0" smtClean="0">
                <a:latin typeface="Times New Roman" panose="02020603050405020304" pitchFamily="18" charset="0"/>
                <a:cs typeface="Times New Roman" panose="02020603050405020304" pitchFamily="18" charset="0"/>
              </a:rPr>
              <a:t> API’s that </a:t>
            </a:r>
            <a:r>
              <a:rPr lang="en-US" sz="1800" dirty="0">
                <a:latin typeface="Times New Roman" panose="02020603050405020304" pitchFamily="18" charset="0"/>
                <a:cs typeface="Times New Roman" panose="02020603050405020304" pitchFamily="18" charset="0"/>
              </a:rPr>
              <a:t>includes prices over the course of weeks or months or </a:t>
            </a:r>
            <a:r>
              <a:rPr lang="en-US" sz="1800" dirty="0" smtClean="0">
                <a:latin typeface="Times New Roman" panose="02020603050405020304" pitchFamily="18" charset="0"/>
                <a:cs typeface="Times New Roman" panose="02020603050405020304" pitchFamily="18" charset="0"/>
              </a:rPr>
              <a:t>years.</a:t>
            </a:r>
          </a:p>
          <a:p>
            <a:pPr>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Collect historical tweets data from using python scraping tools from twitter with filtering words like “bitcoin”, “BTC”.</a:t>
            </a:r>
          </a:p>
          <a:p>
            <a:pPr>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Preprocess tweets data for sentiment analysis about bitcoin.</a:t>
            </a:r>
            <a:endParaRPr lang="en-IN" sz="18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Merge bitcoin data and preprocessed tweets data for preparing feature vector which will be given as input to LSTM model.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197" y="1226017"/>
            <a:ext cx="3863675" cy="3025402"/>
          </a:xfrm>
          <a:prstGeom prst="rect">
            <a:avLst/>
          </a:prstGeom>
        </p:spPr>
      </p:pic>
    </p:spTree>
    <p:extLst>
      <p:ext uri="{BB962C8B-B14F-4D97-AF65-F5344CB8AC3E}">
        <p14:creationId xmlns:p14="http://schemas.microsoft.com/office/powerpoint/2010/main" val="357053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712" y="457201"/>
            <a:ext cx="8946541" cy="6095999"/>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LSTM</a:t>
            </a:r>
            <a:r>
              <a:rPr lang="en-US" dirty="0" smtClean="0">
                <a:latin typeface="Times New Roman" panose="02020603050405020304" pitchFamily="18" charset="0"/>
                <a:cs typeface="Times New Roman" panose="02020603050405020304" pitchFamily="18" charset="0"/>
              </a:rPr>
              <a:t> (Long Short Term Memory model)</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Long Short Term Memory is a kind of recurrent neural network</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It tackled the problem of long-term dependencies of RNN in which the RNN cannot predict the word stored in the long-term memory but can give more accurate predictions from the recent information. As the gap length increases RNN does not give an efficient performance. </a:t>
            </a:r>
            <a:endParaRPr lang="en-US" sz="1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LSTM </a:t>
            </a:r>
            <a:r>
              <a:rPr lang="en-US" sz="1800" dirty="0">
                <a:latin typeface="Times New Roman" panose="02020603050405020304" pitchFamily="18" charset="0"/>
                <a:cs typeface="Times New Roman" panose="02020603050405020304" pitchFamily="18" charset="0"/>
              </a:rPr>
              <a:t>can by default retain the information for a long period of time. It is used for processing, predicting, and classifying on the basis of </a:t>
            </a:r>
            <a:r>
              <a:rPr lang="en-US" sz="1800" dirty="0" smtClean="0">
                <a:latin typeface="Times New Roman" panose="02020603050405020304" pitchFamily="18" charset="0"/>
                <a:cs typeface="Times New Roman" panose="02020603050405020304" pitchFamily="18" charset="0"/>
              </a:rPr>
              <a:t>time-series data</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LSTM can remember long-term dependencies using cell state and gates which are forget </a:t>
            </a:r>
            <a:r>
              <a:rPr lang="en-US" sz="1800" dirty="0" err="1" smtClean="0">
                <a:latin typeface="Times New Roman" panose="02020603050405020304" pitchFamily="18" charset="0"/>
                <a:cs typeface="Times New Roman" panose="02020603050405020304" pitchFamily="18" charset="0"/>
              </a:rPr>
              <a:t>gate,input</a:t>
            </a:r>
            <a:r>
              <a:rPr lang="en-US" sz="1800" dirty="0" smtClean="0">
                <a:latin typeface="Times New Roman" panose="02020603050405020304" pitchFamily="18" charset="0"/>
                <a:cs typeface="Times New Roman" panose="02020603050405020304" pitchFamily="18" charset="0"/>
              </a:rPr>
              <a:t> gate and output gate</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12" y="2854669"/>
            <a:ext cx="5359841" cy="2588767"/>
          </a:xfrm>
          <a:prstGeom prst="rect">
            <a:avLst/>
          </a:prstGeom>
        </p:spPr>
      </p:pic>
    </p:spTree>
    <p:extLst>
      <p:ext uri="{BB962C8B-B14F-4D97-AF65-F5344CB8AC3E}">
        <p14:creationId xmlns:p14="http://schemas.microsoft.com/office/powerpoint/2010/main" val="3387314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9624"/>
            <a:ext cx="10367011" cy="6199766"/>
          </a:xfrm>
        </p:spPr>
        <p:txBody>
          <a:bodyPr>
            <a:normAutofit lnSpcReduction="10000"/>
          </a:bodyPr>
          <a:lstStyle/>
          <a:p>
            <a:pPr marL="0" indent="0">
              <a:buNone/>
            </a:pPr>
            <a:r>
              <a:rPr lang="en-US" sz="2400" b="1" dirty="0" smtClean="0">
                <a:latin typeface="Times New Roman" panose="02020603050405020304" pitchFamily="18" charset="0"/>
                <a:cs typeface="Times New Roman" panose="02020603050405020304" pitchFamily="18" charset="0"/>
              </a:rPr>
              <a:t>Procedure:</a:t>
            </a:r>
            <a:endParaRPr lang="en-US" sz="2400"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Data Collection:</a:t>
            </a:r>
          </a:p>
          <a:p>
            <a:pPr>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Bitcoin Price data: Using </a:t>
            </a:r>
            <a:r>
              <a:rPr lang="en-US" sz="1800" dirty="0" err="1" smtClean="0">
                <a:latin typeface="Times New Roman" panose="02020603050405020304" pitchFamily="18" charset="0"/>
                <a:cs typeface="Times New Roman" panose="02020603050405020304" pitchFamily="18" charset="0"/>
              </a:rPr>
              <a:t>CoinBasePro</a:t>
            </a:r>
            <a:r>
              <a:rPr lang="en-US" sz="1800" dirty="0" smtClean="0">
                <a:latin typeface="Times New Roman" panose="02020603050405020304" pitchFamily="18" charset="0"/>
                <a:cs typeface="Times New Roman" panose="02020603050405020304" pitchFamily="18" charset="0"/>
              </a:rPr>
              <a:t> API, historic bitcoin price is fetched for a time range in csv format and stored</a:t>
            </a:r>
          </a:p>
          <a:p>
            <a:pPr>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Twitter data: Using </a:t>
            </a:r>
            <a:r>
              <a:rPr lang="en-US" sz="1800" dirty="0" err="1" smtClean="0">
                <a:latin typeface="Times New Roman" panose="02020603050405020304" pitchFamily="18" charset="0"/>
                <a:cs typeface="Times New Roman" panose="02020603050405020304" pitchFamily="18" charset="0"/>
              </a:rPr>
              <a:t>snscrape</a:t>
            </a:r>
            <a:r>
              <a:rPr lang="en-US" sz="1800" dirty="0" smtClean="0">
                <a:latin typeface="Times New Roman" panose="02020603050405020304" pitchFamily="18" charset="0"/>
                <a:cs typeface="Times New Roman" panose="02020603050405020304" pitchFamily="18" charset="0"/>
              </a:rPr>
              <a:t> (social network scraping library) historic tweet is fetched between a time period.</a:t>
            </a:r>
          </a:p>
          <a:p>
            <a:pPr>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To get intended </a:t>
            </a:r>
            <a:r>
              <a:rPr lang="en-US" sz="1800" dirty="0" err="1" smtClean="0">
                <a:latin typeface="Times New Roman" panose="02020603050405020304" pitchFamily="18" charset="0"/>
                <a:cs typeface="Times New Roman" panose="02020603050405020304" pitchFamily="18" charset="0"/>
              </a:rPr>
              <a:t>data,tweets</a:t>
            </a:r>
            <a:r>
              <a:rPr lang="en-US" sz="1800" dirty="0" smtClean="0">
                <a:latin typeface="Times New Roman" panose="02020603050405020304" pitchFamily="18" charset="0"/>
                <a:cs typeface="Times New Roman" panose="02020603050405020304" pitchFamily="18" charset="0"/>
              </a:rPr>
              <a:t> were scraped using ‘bitcoin’ keyword</a:t>
            </a:r>
          </a:p>
          <a:p>
            <a:pPr marL="0" indent="0">
              <a:buNone/>
            </a:pPr>
            <a:r>
              <a:rPr lang="en-US" b="1" dirty="0" smtClean="0">
                <a:latin typeface="Times New Roman" panose="02020603050405020304" pitchFamily="18" charset="0"/>
                <a:cs typeface="Times New Roman" panose="02020603050405020304" pitchFamily="18" charset="0"/>
              </a:rPr>
              <a:t>Data Preprocessing:</a:t>
            </a:r>
          </a:p>
          <a:p>
            <a:pPr>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Tweets data is preprocessed to get the polarity of tweets for each day. </a:t>
            </a:r>
          </a:p>
          <a:p>
            <a:pPr>
              <a:lnSpc>
                <a:spcPct val="150000"/>
              </a:lnSpc>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Textblob</a:t>
            </a:r>
            <a:r>
              <a:rPr lang="en-US" sz="1800" dirty="0" smtClean="0">
                <a:latin typeface="Times New Roman" panose="02020603050405020304" pitchFamily="18" charset="0"/>
                <a:cs typeface="Times New Roman" panose="02020603050405020304" pitchFamily="18" charset="0"/>
              </a:rPr>
              <a:t> in python is a library for NLP and gives polarity and subjectivity of a given text.</a:t>
            </a:r>
          </a:p>
          <a:p>
            <a:pPr marL="0" indent="0">
              <a:buNone/>
            </a:pPr>
            <a:r>
              <a:rPr lang="en-US" b="1" dirty="0" smtClean="0">
                <a:latin typeface="Times New Roman" panose="02020603050405020304" pitchFamily="18" charset="0"/>
                <a:cs typeface="Times New Roman" panose="02020603050405020304" pitchFamily="18" charset="0"/>
              </a:rPr>
              <a:t>Feature vector Creation:</a:t>
            </a:r>
          </a:p>
          <a:p>
            <a:pPr>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On joining Bitcoin data and Tweet polarity data ,feature vector is created which is then used as the input vector for LSTM.</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48314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0131" y="329380"/>
            <a:ext cx="10115436" cy="6345740"/>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Training with LSTM:</a:t>
            </a:r>
          </a:p>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Unlike Neural networks LSTM considers a window of input values and one output as a single observation </a:t>
            </a:r>
            <a:r>
              <a:rPr lang="en-US" sz="1800" dirty="0" smtClean="0">
                <a:latin typeface="Times New Roman" panose="02020603050405020304" pitchFamily="18" charset="0"/>
                <a:cs typeface="Times New Roman" panose="02020603050405020304" pitchFamily="18" charset="0"/>
              </a:rPr>
              <a:t>.</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Dataset Generation for LSTM:</a:t>
            </a:r>
          </a:p>
          <a:p>
            <a:pPr>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feature vector is converted to test and train dataset using a value i:e loopback value. It is hyper parameter again.</a:t>
            </a:r>
          </a:p>
          <a:p>
            <a:pPr marL="0" indent="0">
              <a:lnSpc>
                <a:spcPct val="150000"/>
              </a:lnSpc>
              <a:buNone/>
            </a:pP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For </a:t>
            </a:r>
            <a:r>
              <a:rPr lang="en-US" altLang="en-US" sz="1800" dirty="0">
                <a:latin typeface="Times New Roman" panose="02020603050405020304" pitchFamily="18" charset="0"/>
                <a:cs typeface="Times New Roman" panose="02020603050405020304" pitchFamily="18" charset="0"/>
              </a:rPr>
              <a:t>example, if the sequence was:</a:t>
            </a:r>
          </a:p>
          <a:p>
            <a:pPr marL="0" lvl="0" indent="0" eaLnBrk="0" fontAlgn="base" hangingPunct="0">
              <a:lnSpc>
                <a:spcPct val="150000"/>
              </a:lnSpc>
              <a:spcBef>
                <a:spcPct val="0"/>
              </a:spcBef>
              <a:spcAft>
                <a:spcPct val="0"/>
              </a:spcAft>
              <a:buSzTx/>
              <a:buNone/>
            </a:pPr>
            <a:r>
              <a:rPr lang="en-US" altLang="en-US" sz="1800" dirty="0" smtClean="0">
                <a:latin typeface="Times New Roman" panose="02020603050405020304" pitchFamily="18" charset="0"/>
                <a:cs typeface="Times New Roman" panose="02020603050405020304" pitchFamily="18" charset="0"/>
              </a:rPr>
              <a:t>       1, 2, 3, 4, 5, 6, 7, 8, 9, 10</a:t>
            </a:r>
          </a:p>
          <a:p>
            <a:pPr marL="0" lvl="0" indent="0" eaLnBrk="0" fontAlgn="base" hangingPunct="0">
              <a:lnSpc>
                <a:spcPct val="150000"/>
              </a:lnSpc>
              <a:spcBef>
                <a:spcPct val="0"/>
              </a:spcBef>
              <a:spcAft>
                <a:spcPct val="0"/>
              </a:spcAft>
              <a:buSzTx/>
              <a:buNone/>
            </a:pPr>
            <a:r>
              <a:rPr lang="en-US" altLang="en-US" sz="1800" dirty="0" smtClean="0">
                <a:latin typeface="Times New Roman" panose="02020603050405020304" pitchFamily="18" charset="0"/>
                <a:cs typeface="Times New Roman" panose="02020603050405020304" pitchFamily="18" charset="0"/>
              </a:rPr>
              <a:t>     Then </a:t>
            </a:r>
            <a:r>
              <a:rPr lang="en-US" altLang="en-US" sz="1800" dirty="0">
                <a:latin typeface="Times New Roman" panose="02020603050405020304" pitchFamily="18" charset="0"/>
                <a:cs typeface="Times New Roman" panose="02020603050405020304" pitchFamily="18" charset="0"/>
              </a:rPr>
              <a:t>the samples for training the model will look like:</a:t>
            </a:r>
          </a:p>
          <a:p>
            <a:pPr marL="0" lvl="0" indent="0" eaLnBrk="0" fontAlgn="base" hangingPunct="0">
              <a:lnSpc>
                <a:spcPct val="150000"/>
              </a:lnSpc>
              <a:spcBef>
                <a:spcPct val="0"/>
              </a:spcBef>
              <a:spcAft>
                <a:spcPct val="0"/>
              </a:spcAft>
              <a:buSzTx/>
              <a:buNone/>
            </a:pPr>
            <a:r>
              <a:rPr lang="en-US" altLang="en-US" sz="1800" dirty="0" smtClean="0">
                <a:latin typeface="Times New Roman" panose="02020603050405020304" pitchFamily="18" charset="0"/>
                <a:cs typeface="Times New Roman" panose="02020603050405020304" pitchFamily="18" charset="0"/>
              </a:rPr>
              <a:t>       Input          |  </a:t>
            </a:r>
            <a:r>
              <a:rPr lang="en-US" altLang="en-US" sz="1800" dirty="0">
                <a:latin typeface="Times New Roman" panose="02020603050405020304" pitchFamily="18" charset="0"/>
                <a:cs typeface="Times New Roman" panose="02020603050405020304" pitchFamily="18" charset="0"/>
              </a:rPr>
              <a:t>Output </a:t>
            </a:r>
            <a:endParaRPr lang="en-US" altLang="en-US" sz="1800" dirty="0" smtClean="0">
              <a:latin typeface="Times New Roman" panose="02020603050405020304" pitchFamily="18" charset="0"/>
              <a:cs typeface="Times New Roman" panose="02020603050405020304" pitchFamily="18" charset="0"/>
            </a:endParaRPr>
          </a:p>
          <a:p>
            <a:pPr marL="0" lvl="0" indent="0" eaLnBrk="0" fontAlgn="base" hangingPunct="0">
              <a:lnSpc>
                <a:spcPct val="150000"/>
              </a:lnSpc>
              <a:spcBef>
                <a:spcPct val="0"/>
              </a:spcBef>
              <a:spcAft>
                <a:spcPct val="0"/>
              </a:spcAft>
              <a:buSzTx/>
              <a:buNone/>
            </a:pP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1</a:t>
            </a:r>
            <a:r>
              <a:rPr lang="en-US" altLang="en-US" sz="1800" dirty="0">
                <a:latin typeface="Times New Roman" panose="02020603050405020304" pitchFamily="18" charset="0"/>
                <a:cs typeface="Times New Roman" panose="02020603050405020304" pitchFamily="18" charset="0"/>
              </a:rPr>
              <a:t>, 2, 3, 4, 5 </a:t>
            </a:r>
            <a:r>
              <a:rPr lang="en-US" altLang="en-US" sz="1800" dirty="0" smtClean="0">
                <a:latin typeface="Times New Roman" panose="02020603050405020304" pitchFamily="18" charset="0"/>
                <a:cs typeface="Times New Roman" panose="02020603050405020304" pitchFamily="18" charset="0"/>
              </a:rPr>
              <a:t>  6 </a:t>
            </a:r>
          </a:p>
          <a:p>
            <a:pPr marL="0" lvl="0" indent="0" eaLnBrk="0" fontAlgn="base" hangingPunct="0">
              <a:lnSpc>
                <a:spcPct val="150000"/>
              </a:lnSpc>
              <a:spcBef>
                <a:spcPct val="0"/>
              </a:spcBef>
              <a:spcAft>
                <a:spcPct val="0"/>
              </a:spcAft>
              <a:buSzTx/>
              <a:buNone/>
            </a:pP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2</a:t>
            </a:r>
            <a:r>
              <a:rPr lang="en-US" altLang="en-US" sz="1800" dirty="0">
                <a:latin typeface="Times New Roman" panose="02020603050405020304" pitchFamily="18" charset="0"/>
                <a:cs typeface="Times New Roman" panose="02020603050405020304" pitchFamily="18" charset="0"/>
              </a:rPr>
              <a:t>, 3, 4, 5, 6 </a:t>
            </a:r>
            <a:r>
              <a:rPr lang="en-US" altLang="en-US" sz="1800" dirty="0" smtClean="0">
                <a:latin typeface="Times New Roman" panose="02020603050405020304" pitchFamily="18" charset="0"/>
                <a:cs typeface="Times New Roman" panose="02020603050405020304" pitchFamily="18" charset="0"/>
              </a:rPr>
              <a:t>  7 </a:t>
            </a:r>
          </a:p>
          <a:p>
            <a:pPr marL="0" lvl="0" indent="0" eaLnBrk="0" fontAlgn="base" hangingPunct="0">
              <a:lnSpc>
                <a:spcPct val="150000"/>
              </a:lnSpc>
              <a:spcBef>
                <a:spcPct val="0"/>
              </a:spcBef>
              <a:spcAft>
                <a:spcPct val="0"/>
              </a:spcAft>
              <a:buSzTx/>
              <a:buNone/>
            </a:pP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3</a:t>
            </a:r>
            <a:r>
              <a:rPr lang="en-US" altLang="en-US" sz="1800" dirty="0">
                <a:latin typeface="Times New Roman" panose="02020603050405020304" pitchFamily="18" charset="0"/>
                <a:cs typeface="Times New Roman" panose="02020603050405020304" pitchFamily="18" charset="0"/>
              </a:rPr>
              <a:t>, 4, 5, 6, 7 </a:t>
            </a:r>
            <a:r>
              <a:rPr lang="en-US" altLang="en-US" sz="1800" dirty="0" smtClean="0">
                <a:latin typeface="Times New Roman" panose="02020603050405020304" pitchFamily="18" charset="0"/>
                <a:cs typeface="Times New Roman" panose="02020603050405020304" pitchFamily="18" charset="0"/>
              </a:rPr>
              <a:t>  8 </a:t>
            </a:r>
          </a:p>
          <a:p>
            <a:pPr eaLnBrk="0" fontAlgn="base" hangingPunct="0">
              <a:lnSpc>
                <a:spcPct val="150000"/>
              </a:lnSpc>
              <a:spcBef>
                <a:spcPct val="0"/>
              </a:spcBef>
              <a:spcAft>
                <a:spcPct val="0"/>
              </a:spcAft>
              <a:buSzTx/>
              <a:buFont typeface="Arial" panose="020B0604020202020204" pitchFamily="34" charset="0"/>
              <a:buChar char="•"/>
            </a:pPr>
            <a:r>
              <a:rPr lang="en-US" altLang="en-US" sz="1800" dirty="0" smtClean="0">
                <a:latin typeface="Times New Roman" panose="02020603050405020304" pitchFamily="18" charset="0"/>
                <a:cs typeface="Times New Roman" panose="02020603050405020304" pitchFamily="18" charset="0"/>
              </a:rPr>
              <a:t>The LSTM is </a:t>
            </a:r>
            <a:r>
              <a:rPr lang="en-IN" sz="1800" dirty="0">
                <a:latin typeface="Times New Roman" panose="02020603050405020304" pitchFamily="18" charset="0"/>
                <a:cs typeface="Times New Roman" panose="02020603050405020304" pitchFamily="18" charset="0"/>
              </a:rPr>
              <a:t>comprised of internal </a:t>
            </a:r>
            <a:r>
              <a:rPr lang="en-IN" sz="1800" dirty="0" smtClean="0">
                <a:latin typeface="Times New Roman" panose="02020603050405020304" pitchFamily="18" charset="0"/>
                <a:cs typeface="Times New Roman" panose="02020603050405020304" pitchFamily="18" charset="0"/>
              </a:rPr>
              <a:t>gates ,</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which allows </a:t>
            </a:r>
            <a:r>
              <a:rPr lang="en-US" sz="1800" dirty="0">
                <a:latin typeface="Times New Roman" panose="02020603050405020304" pitchFamily="18" charset="0"/>
                <a:cs typeface="Times New Roman" panose="02020603050405020304" pitchFamily="18" charset="0"/>
              </a:rPr>
              <a:t>the model to be trained successfully using </a:t>
            </a:r>
            <a:r>
              <a:rPr lang="en-US" sz="1800" dirty="0" smtClean="0">
                <a:latin typeface="Times New Roman" panose="02020603050405020304" pitchFamily="18" charset="0"/>
                <a:cs typeface="Times New Roman" panose="02020603050405020304" pitchFamily="18" charset="0"/>
              </a:rPr>
              <a:t>backpropagation and maintains cell state to avoid vanishing gradients problem.</a:t>
            </a:r>
            <a:endParaRPr lang="en-US" altLang="en-US" sz="18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1249567" y="2352672"/>
            <a:ext cx="4689117" cy="72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238050" rIns="31740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890767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1030</TotalTime>
  <Words>1434</Words>
  <Application>Microsoft Office PowerPoint</Application>
  <PresentationFormat>Widescreen</PresentationFormat>
  <Paragraphs>151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vt:lpstr>
      <vt:lpstr>Century Gothic</vt:lpstr>
      <vt:lpstr>Times New Roman</vt:lpstr>
      <vt:lpstr>Wingdings 3</vt:lpstr>
      <vt:lpstr>Ion</vt:lpstr>
      <vt:lpstr>     Bitcoin Price Prediction Using LSTM</vt:lpstr>
      <vt:lpstr>Abstract : </vt:lpstr>
      <vt:lpstr>Introduction</vt:lpstr>
      <vt:lpstr>Existing System:</vt:lpstr>
      <vt:lpstr>PowerPoint Presentation</vt:lpstr>
      <vt:lpstr>Proposed Solution:</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Price Prediction Using LSTM</dc:title>
  <dc:creator>lenovo</dc:creator>
  <cp:lastModifiedBy>lenovo</cp:lastModifiedBy>
  <cp:revision>76</cp:revision>
  <dcterms:created xsi:type="dcterms:W3CDTF">2022-02-06T09:00:52Z</dcterms:created>
  <dcterms:modified xsi:type="dcterms:W3CDTF">2022-04-08T02:59:57Z</dcterms:modified>
</cp:coreProperties>
</file>