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9" r:id="rId3"/>
    <p:sldId id="257" r:id="rId4"/>
    <p:sldId id="278" r:id="rId5"/>
    <p:sldId id="308" r:id="rId6"/>
    <p:sldId id="261" r:id="rId7"/>
    <p:sldId id="314" r:id="rId8"/>
    <p:sldId id="309" r:id="rId9"/>
    <p:sldId id="322" r:id="rId10"/>
    <p:sldId id="312" r:id="rId11"/>
    <p:sldId id="315" r:id="rId12"/>
    <p:sldId id="313" r:id="rId13"/>
    <p:sldId id="316" r:id="rId14"/>
    <p:sldId id="317" r:id="rId15"/>
    <p:sldId id="318" r:id="rId16"/>
    <p:sldId id="319" r:id="rId17"/>
    <p:sldId id="320" r:id="rId18"/>
    <p:sldId id="321" r:id="rId19"/>
  </p:sldIdLst>
  <p:sldSz cx="9144000" cy="5143500" type="screen16x9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03C"/>
    <a:srgbClr val="D6344B"/>
    <a:srgbClr val="393F4B"/>
    <a:srgbClr val="E9344C"/>
    <a:srgbClr val="F2F2F2"/>
    <a:srgbClr val="464560"/>
    <a:srgbClr val="36364A"/>
    <a:srgbClr val="949494"/>
    <a:srgbClr val="D9D9D9"/>
    <a:srgbClr val="EC5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94364" autoAdjust="0"/>
  </p:normalViewPr>
  <p:slideViewPr>
    <p:cSldViewPr>
      <p:cViewPr varScale="1">
        <p:scale>
          <a:sx n="96" d="100"/>
          <a:sy n="96" d="100"/>
        </p:scale>
        <p:origin x="76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51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1.7.2018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1.7.2018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</a:t>
            </a:r>
            <a:r>
              <a:rPr lang="en-US" baseline="0"/>
              <a:t>choice your image, you must sent it to back! </a:t>
            </a:r>
            <a:r>
              <a:rPr lang="en-US" b="1" baseline="0"/>
              <a:t>Right Click on Image </a:t>
            </a:r>
            <a:r>
              <a:rPr lang="en-US" b="0" baseline="0"/>
              <a:t>-&gt; </a:t>
            </a:r>
            <a:r>
              <a:rPr lang="en-US" b="1" baseline="0"/>
              <a:t>Send to Back</a:t>
            </a:r>
            <a:r>
              <a:rPr lang="en-US" b="0" baseline="0"/>
              <a:t> -&gt; </a:t>
            </a:r>
            <a:r>
              <a:rPr lang="en-US" b="1" baseline="0"/>
              <a:t>Send Back</a:t>
            </a:r>
            <a:endParaRPr lang="bg-BG" b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put image</a:t>
            </a:r>
            <a:r>
              <a:rPr lang="en-US" baseline="0"/>
              <a:t> in circles you must: </a:t>
            </a:r>
            <a:r>
              <a:rPr lang="en-US" b="1" baseline="0"/>
              <a:t>Righ Click on Circle </a:t>
            </a:r>
            <a:r>
              <a:rPr lang="en-US" baseline="0"/>
              <a:t>-&gt; </a:t>
            </a:r>
            <a:r>
              <a:rPr lang="en-US" b="1" baseline="0"/>
              <a:t>Format Shape</a:t>
            </a:r>
            <a:r>
              <a:rPr lang="en-US" baseline="0"/>
              <a:t> -&gt; from </a:t>
            </a:r>
            <a:r>
              <a:rPr lang="en-US" b="1" baseline="0"/>
              <a:t>Fill</a:t>
            </a:r>
            <a:r>
              <a:rPr lang="en-US" baseline="0"/>
              <a:t> tab choice </a:t>
            </a:r>
            <a:r>
              <a:rPr lang="en-US" b="1" baseline="0"/>
              <a:t>Picture or Texture Fill </a:t>
            </a:r>
            <a:r>
              <a:rPr lang="en-US" baseline="0"/>
              <a:t>-&gt; </a:t>
            </a:r>
            <a:r>
              <a:rPr lang="en-US" b="1" baseline="0"/>
              <a:t>File</a:t>
            </a:r>
            <a:r>
              <a:rPr lang="en-US" baseline="0"/>
              <a:t> button and browse from PC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941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</a:t>
            </a:r>
            <a:r>
              <a:rPr lang="en-US" baseline="0"/>
              <a:t>choice your image, you must sent it to back! </a:t>
            </a:r>
            <a:r>
              <a:rPr lang="en-US" b="1" baseline="0"/>
              <a:t>Right Click on Image </a:t>
            </a:r>
            <a:r>
              <a:rPr lang="en-US" b="0" baseline="0"/>
              <a:t>-&gt; </a:t>
            </a:r>
            <a:r>
              <a:rPr lang="en-US" b="1" baseline="0"/>
              <a:t>Send to Back</a:t>
            </a:r>
            <a:r>
              <a:rPr lang="en-US" b="0" baseline="0"/>
              <a:t> -&gt; </a:t>
            </a:r>
            <a:r>
              <a:rPr lang="en-US" b="1" baseline="0"/>
              <a:t>Send Back</a:t>
            </a:r>
            <a:endParaRPr lang="bg-BG" b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34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</a:t>
            </a:r>
            <a:r>
              <a:rPr lang="en-US" baseline="0"/>
              <a:t>choice your image, you must sent it to back! </a:t>
            </a:r>
            <a:r>
              <a:rPr lang="en-US" b="1" baseline="0"/>
              <a:t>Right Click on Image </a:t>
            </a:r>
            <a:r>
              <a:rPr lang="en-US" b="0" baseline="0"/>
              <a:t>-&gt; </a:t>
            </a:r>
            <a:r>
              <a:rPr lang="en-US" b="1" baseline="0"/>
              <a:t>Send to Back</a:t>
            </a:r>
            <a:r>
              <a:rPr lang="en-US" b="0" baseline="0"/>
              <a:t> -&gt; </a:t>
            </a:r>
            <a:r>
              <a:rPr lang="en-US" b="1" baseline="0"/>
              <a:t>Send Back</a:t>
            </a:r>
            <a:endParaRPr lang="bg-BG" b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394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</a:t>
            </a:r>
            <a:r>
              <a:rPr lang="en-US" baseline="0"/>
              <a:t>choice your image, you must sent it to back! </a:t>
            </a:r>
            <a:r>
              <a:rPr lang="en-US" b="1" baseline="0"/>
              <a:t>Right Click on Image </a:t>
            </a:r>
            <a:r>
              <a:rPr lang="en-US" b="0" baseline="0"/>
              <a:t>-&gt; </a:t>
            </a:r>
            <a:r>
              <a:rPr lang="en-US" b="1" baseline="0"/>
              <a:t>Send to Back</a:t>
            </a:r>
            <a:r>
              <a:rPr lang="en-US" b="0" baseline="0"/>
              <a:t> -&gt; </a:t>
            </a:r>
            <a:r>
              <a:rPr lang="en-US" b="1" baseline="0"/>
              <a:t>Send Back</a:t>
            </a:r>
            <a:endParaRPr lang="bg-BG" b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8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</a:t>
            </a:r>
            <a:r>
              <a:rPr lang="en-US" baseline="0"/>
              <a:t>choice your image, you must sent it to back! </a:t>
            </a:r>
            <a:r>
              <a:rPr lang="en-US" b="1" baseline="0"/>
              <a:t>Right Click on Image </a:t>
            </a:r>
            <a:r>
              <a:rPr lang="en-US" b="0" baseline="0"/>
              <a:t>-&gt; </a:t>
            </a:r>
            <a:r>
              <a:rPr lang="en-US" b="1" baseline="0"/>
              <a:t>Send to Back</a:t>
            </a:r>
            <a:r>
              <a:rPr lang="en-US" b="0" baseline="0"/>
              <a:t> -&gt; </a:t>
            </a:r>
            <a:r>
              <a:rPr lang="en-US" b="1" baseline="0"/>
              <a:t>Send Back</a:t>
            </a:r>
            <a:endParaRPr lang="bg-BG" b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079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</a:t>
            </a:r>
            <a:r>
              <a:rPr lang="en-US" baseline="0"/>
              <a:t>choice your image, you must sent it to back! </a:t>
            </a:r>
            <a:r>
              <a:rPr lang="en-US" b="1" baseline="0"/>
              <a:t>Right Click on Image </a:t>
            </a:r>
            <a:r>
              <a:rPr lang="en-US" b="0" baseline="0"/>
              <a:t>-&gt; </a:t>
            </a:r>
            <a:r>
              <a:rPr lang="en-US" b="1" baseline="0"/>
              <a:t>Send to Back</a:t>
            </a:r>
            <a:r>
              <a:rPr lang="en-US" b="0" baseline="0"/>
              <a:t> -&gt; </a:t>
            </a:r>
            <a:r>
              <a:rPr lang="en-US" b="1" baseline="0"/>
              <a:t>Send Back</a:t>
            </a:r>
            <a:endParaRPr lang="bg-BG" b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812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</a:t>
            </a:r>
            <a:r>
              <a:rPr lang="en-US" baseline="0"/>
              <a:t>choice your image, you must sent it to back! </a:t>
            </a:r>
            <a:r>
              <a:rPr lang="en-US" b="1" baseline="0"/>
              <a:t>Right Click on Image </a:t>
            </a:r>
            <a:r>
              <a:rPr lang="en-US" b="0" baseline="0"/>
              <a:t>-&gt; </a:t>
            </a:r>
            <a:r>
              <a:rPr lang="en-US" b="1" baseline="0"/>
              <a:t>Send to Back</a:t>
            </a:r>
            <a:r>
              <a:rPr lang="en-US" b="0" baseline="0"/>
              <a:t> -&gt; </a:t>
            </a:r>
            <a:r>
              <a:rPr lang="en-US" b="1" baseline="0"/>
              <a:t>Send Back</a:t>
            </a:r>
            <a:endParaRPr lang="bg-BG" b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45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</a:t>
            </a:r>
            <a:r>
              <a:rPr lang="en-US" baseline="0"/>
              <a:t>choice your image, you must sent it to back! </a:t>
            </a:r>
            <a:r>
              <a:rPr lang="en-US" b="1" baseline="0"/>
              <a:t>Right Click on Image </a:t>
            </a:r>
            <a:r>
              <a:rPr lang="en-US" b="0" baseline="0"/>
              <a:t>-&gt; </a:t>
            </a:r>
            <a:r>
              <a:rPr lang="en-US" b="1" baseline="0"/>
              <a:t>Send to Back</a:t>
            </a:r>
            <a:r>
              <a:rPr lang="en-US" b="0" baseline="0"/>
              <a:t> -&gt; </a:t>
            </a:r>
            <a:r>
              <a:rPr lang="en-US" b="1" baseline="0"/>
              <a:t>Send Back</a:t>
            </a:r>
            <a:endParaRPr lang="bg-BG" b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175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99542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rgbClr val="94949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3765524" y="4789188"/>
            <a:ext cx="2534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6179005" y="48122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>
                <a:solidFill>
                  <a:srgbClr val="E9344C"/>
                </a:solidFill>
              </a:rPr>
              <a:t>•</a:t>
            </a:r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8771626" y="4836516"/>
            <a:ext cx="180020" cy="180020"/>
          </a:xfrm>
          <a:prstGeom prst="ellipse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TextBox 36">
            <a:hlinkClick r:id="" action="ppaction://hlinkshowjump?jump=nextslide"/>
          </p:cNvPr>
          <p:cNvSpPr txBox="1"/>
          <p:nvPr userDrawn="1"/>
        </p:nvSpPr>
        <p:spPr>
          <a:xfrm>
            <a:off x="8753367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8559610" y="4836516"/>
            <a:ext cx="180020" cy="180020"/>
          </a:xfrm>
          <a:prstGeom prst="ellipse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TextBox 44">
            <a:hlinkClick r:id="" action="ppaction://hlinkshowjump?jump=previousslide"/>
          </p:cNvPr>
          <p:cNvSpPr txBox="1"/>
          <p:nvPr userDrawn="1"/>
        </p:nvSpPr>
        <p:spPr>
          <a:xfrm>
            <a:off x="8532440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79512" y="4817472"/>
            <a:ext cx="223138" cy="200055"/>
            <a:chOff x="187527" y="4768405"/>
            <a:chExt cx="223138" cy="200055"/>
          </a:xfrm>
        </p:grpSpPr>
        <p:sp>
          <p:nvSpPr>
            <p:cNvPr id="47" name="Oval 46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 47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368797" y="4809335"/>
            <a:ext cx="261610" cy="200055"/>
            <a:chOff x="168513" y="4759283"/>
            <a:chExt cx="261610" cy="200055"/>
          </a:xfrm>
        </p:grpSpPr>
        <p:sp>
          <p:nvSpPr>
            <p:cNvPr id="50" name="Oval 49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1" name="Rectangle 50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586986" y="4817472"/>
            <a:ext cx="268022" cy="200055"/>
            <a:chOff x="172145" y="4767420"/>
            <a:chExt cx="268022" cy="200055"/>
          </a:xfrm>
        </p:grpSpPr>
        <p:sp>
          <p:nvSpPr>
            <p:cNvPr id="53" name="Oval 52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Rectangle 53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2893139" y="4773799"/>
            <a:ext cx="931217" cy="307777"/>
            <a:chOff x="1867445" y="3664855"/>
            <a:chExt cx="931217" cy="307777"/>
          </a:xfrm>
        </p:grpSpPr>
        <p:sp>
          <p:nvSpPr>
            <p:cNvPr id="56" name="TextBox 55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>
                  <a:solidFill>
                    <a:srgbClr val="F2F2F2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>
                  <a:solidFill>
                    <a:srgbClr val="E9344C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>
                  <a:solidFill>
                    <a:srgbClr val="F2F2F2"/>
                  </a:solidFill>
                  <a:latin typeface="GeosansLight" pitchFamily="2" charset="0"/>
                </a:rPr>
                <a:t>ESS</a:t>
              </a:r>
              <a:endParaRPr lang="bg-BG" sz="1400" spc="100" baseline="0">
                <a:solidFill>
                  <a:srgbClr val="F2F2F2"/>
                </a:solidFill>
              </a:endParaRP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F2F2F2"/>
                  </a:solidFill>
                </a:rPr>
                <a:t>•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F2F2F2"/>
                  </a:solidFill>
                </a:rPr>
                <a:t>•</a:t>
              </a:r>
            </a:p>
          </p:txBody>
        </p:sp>
      </p:grpSp>
      <p:sp>
        <p:nvSpPr>
          <p:cNvPr id="59" name="TextBox 58"/>
          <p:cNvSpPr txBox="1"/>
          <p:nvPr userDrawn="1"/>
        </p:nvSpPr>
        <p:spPr>
          <a:xfrm>
            <a:off x="2767726" y="48045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>
                <a:solidFill>
                  <a:srgbClr val="E9344C"/>
                </a:solidFill>
              </a:rPr>
              <a:t>•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3681554" y="48045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>
                <a:solidFill>
                  <a:srgbClr val="E9344C"/>
                </a:solidFill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116" y="123478"/>
            <a:ext cx="4378530" cy="72008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3115" y="699542"/>
            <a:ext cx="4378531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rgbClr val="94949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493539" y="4773799"/>
            <a:ext cx="931217" cy="307777"/>
            <a:chOff x="1867445" y="3664855"/>
            <a:chExt cx="931217" cy="307777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>
                  <a:solidFill>
                    <a:srgbClr val="F2F2F2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>
                  <a:solidFill>
                    <a:srgbClr val="E9344C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>
                  <a:solidFill>
                    <a:srgbClr val="F2F2F2"/>
                  </a:solidFill>
                  <a:latin typeface="GeosansLight" pitchFamily="2" charset="0"/>
                </a:rPr>
                <a:t>ESS</a:t>
              </a:r>
              <a:endParaRPr lang="bg-BG" sz="1400" spc="100" baseline="0">
                <a:solidFill>
                  <a:srgbClr val="F2F2F2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F2F2F2"/>
                  </a:solidFill>
                </a:rPr>
                <a:t>•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F2F2F2"/>
                  </a:solidFill>
                </a:rPr>
                <a:t>•</a:t>
              </a:r>
            </a:p>
          </p:txBody>
        </p:sp>
      </p:grpSp>
      <p:sp>
        <p:nvSpPr>
          <p:cNvPr id="29" name="TextBox 28"/>
          <p:cNvSpPr txBox="1"/>
          <p:nvPr userDrawn="1"/>
        </p:nvSpPr>
        <p:spPr>
          <a:xfrm>
            <a:off x="6368126" y="48045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>
                <a:solidFill>
                  <a:srgbClr val="E9344C"/>
                </a:solidFill>
              </a:rPr>
              <a:t>•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281954" y="48045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>
                <a:solidFill>
                  <a:srgbClr val="E9344C"/>
                </a:solidFill>
              </a:rPr>
              <a:t>•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8771626" y="4836516"/>
            <a:ext cx="180020" cy="180020"/>
          </a:xfrm>
          <a:prstGeom prst="ellipse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>
            <a:hlinkClick r:id="" action="ppaction://hlinkshowjump?jump=nextslide"/>
          </p:cNvPr>
          <p:cNvSpPr txBox="1"/>
          <p:nvPr userDrawn="1"/>
        </p:nvSpPr>
        <p:spPr>
          <a:xfrm>
            <a:off x="8753367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>
              <a:solidFill>
                <a:schemeClr val="bg1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11560" y="2211710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8559610" y="4836516"/>
            <a:ext cx="180020" cy="180020"/>
          </a:xfrm>
          <a:prstGeom prst="ellipse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hlinkClick r:id="" action="ppaction://hlinkshowjump?jump=previousslide"/>
          </p:cNvPr>
          <p:cNvSpPr txBox="1"/>
          <p:nvPr userDrawn="1"/>
        </p:nvSpPr>
        <p:spPr>
          <a:xfrm>
            <a:off x="8532440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616584" y="4817472"/>
            <a:ext cx="223138" cy="200055"/>
            <a:chOff x="187527" y="4768405"/>
            <a:chExt cx="223138" cy="200055"/>
          </a:xfrm>
        </p:grpSpPr>
        <p:sp>
          <p:nvSpPr>
            <p:cNvPr id="35" name="Oval 34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4805869" y="4809335"/>
            <a:ext cx="261610" cy="200055"/>
            <a:chOff x="168513" y="4759283"/>
            <a:chExt cx="261610" cy="200055"/>
          </a:xfrm>
        </p:grpSpPr>
        <p:sp>
          <p:nvSpPr>
            <p:cNvPr id="39" name="Oval 38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Rectangle 39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5024058" y="4817472"/>
            <a:ext cx="268022" cy="200055"/>
            <a:chOff x="172145" y="4767420"/>
            <a:chExt cx="268022" cy="200055"/>
          </a:xfrm>
        </p:grpSpPr>
        <p:sp>
          <p:nvSpPr>
            <p:cNvPr id="42" name="Oval 41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34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4427984" cy="51435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11560" y="2211710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99542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68791" y="1461740"/>
            <a:ext cx="2232248" cy="1319222"/>
          </a:xfrm>
          <a:prstGeom prst="rect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268791" y="2779123"/>
            <a:ext cx="2232248" cy="1319222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3501039" y="1461740"/>
            <a:ext cx="2232248" cy="1319222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3501039" y="2779123"/>
            <a:ext cx="2232248" cy="1319222"/>
          </a:xfrm>
          <a:prstGeom prst="rect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5717029" y="1461740"/>
            <a:ext cx="2232248" cy="1319222"/>
          </a:xfrm>
          <a:prstGeom prst="rect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5717029" y="2779123"/>
            <a:ext cx="2232248" cy="1319222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340963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340963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573211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73211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789201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789201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4" name="Oval 53"/>
          <p:cNvSpPr/>
          <p:nvPr userDrawn="1"/>
        </p:nvSpPr>
        <p:spPr>
          <a:xfrm>
            <a:off x="8771626" y="4836516"/>
            <a:ext cx="180020" cy="180020"/>
          </a:xfrm>
          <a:prstGeom prst="ellipse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TextBox 54">
            <a:hlinkClick r:id="" action="ppaction://hlinkshowjump?jump=nextslide"/>
          </p:cNvPr>
          <p:cNvSpPr txBox="1"/>
          <p:nvPr userDrawn="1"/>
        </p:nvSpPr>
        <p:spPr>
          <a:xfrm>
            <a:off x="8753367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 userDrawn="1"/>
        </p:nvSpPr>
        <p:spPr>
          <a:xfrm>
            <a:off x="8559610" y="4836516"/>
            <a:ext cx="180020" cy="180020"/>
          </a:xfrm>
          <a:prstGeom prst="ellipse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56">
            <a:hlinkClick r:id="" action="ppaction://hlinkshowjump?jump=previousslide"/>
          </p:cNvPr>
          <p:cNvSpPr txBox="1"/>
          <p:nvPr userDrawn="1"/>
        </p:nvSpPr>
        <p:spPr>
          <a:xfrm>
            <a:off x="8532440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3765524" y="4789188"/>
            <a:ext cx="2534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6179005" y="48122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>
                <a:solidFill>
                  <a:srgbClr val="E9344C"/>
                </a:solidFill>
              </a:rPr>
              <a:t>•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179512" y="4817472"/>
            <a:ext cx="223138" cy="200055"/>
            <a:chOff x="187527" y="4768405"/>
            <a:chExt cx="223138" cy="200055"/>
          </a:xfrm>
        </p:grpSpPr>
        <p:sp>
          <p:nvSpPr>
            <p:cNvPr id="61" name="Oval 60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2" name="Rectangle 61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368797" y="4809335"/>
            <a:ext cx="261610" cy="200055"/>
            <a:chOff x="168513" y="4759283"/>
            <a:chExt cx="261610" cy="200055"/>
          </a:xfrm>
        </p:grpSpPr>
        <p:sp>
          <p:nvSpPr>
            <p:cNvPr id="64" name="Oval 63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Rectangle 64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586986" y="4817472"/>
            <a:ext cx="268022" cy="200055"/>
            <a:chOff x="172145" y="4767420"/>
            <a:chExt cx="268022" cy="200055"/>
          </a:xfrm>
        </p:grpSpPr>
        <p:sp>
          <p:nvSpPr>
            <p:cNvPr id="67" name="Oval 66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8" name="Rectangle 67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grpSp>
        <p:nvGrpSpPr>
          <p:cNvPr id="69" name="Group 68"/>
          <p:cNvGrpSpPr/>
          <p:nvPr userDrawn="1"/>
        </p:nvGrpSpPr>
        <p:grpSpPr>
          <a:xfrm>
            <a:off x="2893139" y="4773799"/>
            <a:ext cx="931217" cy="307777"/>
            <a:chOff x="1867445" y="3664855"/>
            <a:chExt cx="931217" cy="307777"/>
          </a:xfrm>
        </p:grpSpPr>
        <p:sp>
          <p:nvSpPr>
            <p:cNvPr id="70" name="TextBox 69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>
                  <a:solidFill>
                    <a:srgbClr val="F2F2F2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>
                  <a:solidFill>
                    <a:srgbClr val="E9344C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>
                  <a:solidFill>
                    <a:srgbClr val="F2F2F2"/>
                  </a:solidFill>
                  <a:latin typeface="GeosansLight" pitchFamily="2" charset="0"/>
                </a:rPr>
                <a:t>ESS</a:t>
              </a:r>
              <a:endParaRPr lang="bg-BG" sz="1400" spc="100" baseline="0">
                <a:solidFill>
                  <a:srgbClr val="F2F2F2"/>
                </a:solidFill>
              </a:endParaRPr>
            </a:p>
          </p:txBody>
        </p:sp>
        <p:sp>
          <p:nvSpPr>
            <p:cNvPr id="71" name="TextBox 70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F2F2F2"/>
                  </a:solidFill>
                </a:rPr>
                <a:t>•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F2F2F2"/>
                  </a:solidFill>
                </a:rPr>
                <a:t>•</a:t>
              </a:r>
            </a:p>
          </p:txBody>
        </p:sp>
      </p:grpSp>
      <p:sp>
        <p:nvSpPr>
          <p:cNvPr id="73" name="TextBox 72"/>
          <p:cNvSpPr txBox="1"/>
          <p:nvPr userDrawn="1"/>
        </p:nvSpPr>
        <p:spPr>
          <a:xfrm>
            <a:off x="2767726" y="48045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>
                <a:solidFill>
                  <a:srgbClr val="E9344C"/>
                </a:solidFill>
              </a:rPr>
              <a:t>•</a:t>
            </a:r>
          </a:p>
        </p:txBody>
      </p:sp>
      <p:sp>
        <p:nvSpPr>
          <p:cNvPr id="74" name="TextBox 73"/>
          <p:cNvSpPr txBox="1"/>
          <p:nvPr userDrawn="1"/>
        </p:nvSpPr>
        <p:spPr>
          <a:xfrm>
            <a:off x="3681554" y="48045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>
                <a:solidFill>
                  <a:srgbClr val="E9344C"/>
                </a:solidFill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8771626" y="4836516"/>
            <a:ext cx="180020" cy="180020"/>
          </a:xfrm>
          <a:prstGeom prst="ellipse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TextBox 33">
            <a:hlinkClick r:id="" action="ppaction://hlinkshowjump?jump=nextslide"/>
          </p:cNvPr>
          <p:cNvSpPr txBox="1"/>
          <p:nvPr userDrawn="1"/>
        </p:nvSpPr>
        <p:spPr>
          <a:xfrm>
            <a:off x="8753367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 userDrawn="1"/>
        </p:nvSpPr>
        <p:spPr>
          <a:xfrm>
            <a:off x="8559610" y="4836516"/>
            <a:ext cx="180020" cy="180020"/>
          </a:xfrm>
          <a:prstGeom prst="ellipse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TextBox 43">
            <a:hlinkClick r:id="" action="ppaction://hlinkshowjump?jump=previousslide"/>
          </p:cNvPr>
          <p:cNvSpPr txBox="1"/>
          <p:nvPr userDrawn="1"/>
        </p:nvSpPr>
        <p:spPr>
          <a:xfrm>
            <a:off x="8532440" y="4834193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3765524" y="4789188"/>
            <a:ext cx="2534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6179005" y="48122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>
                <a:solidFill>
                  <a:srgbClr val="E9344C"/>
                </a:solidFill>
              </a:rPr>
              <a:t>•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79512" y="4817472"/>
            <a:ext cx="223138" cy="200055"/>
            <a:chOff x="187527" y="4768405"/>
            <a:chExt cx="223138" cy="200055"/>
          </a:xfrm>
        </p:grpSpPr>
        <p:sp>
          <p:nvSpPr>
            <p:cNvPr id="56" name="Oval 55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Rectangle 56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58" name="Group 57"/>
          <p:cNvGrpSpPr/>
          <p:nvPr userDrawn="1"/>
        </p:nvGrpSpPr>
        <p:grpSpPr>
          <a:xfrm>
            <a:off x="368797" y="4809335"/>
            <a:ext cx="261610" cy="200055"/>
            <a:chOff x="168513" y="4759283"/>
            <a:chExt cx="261610" cy="200055"/>
          </a:xfrm>
        </p:grpSpPr>
        <p:sp>
          <p:nvSpPr>
            <p:cNvPr id="59" name="Oval 58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0" name="Rectangle 59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586986" y="4817472"/>
            <a:ext cx="268022" cy="200055"/>
            <a:chOff x="172145" y="4767420"/>
            <a:chExt cx="268022" cy="200055"/>
          </a:xfrm>
        </p:grpSpPr>
        <p:sp>
          <p:nvSpPr>
            <p:cNvPr id="62" name="Oval 61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Rectangle 62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grpSp>
        <p:nvGrpSpPr>
          <p:cNvPr id="64" name="Group 63"/>
          <p:cNvGrpSpPr/>
          <p:nvPr userDrawn="1"/>
        </p:nvGrpSpPr>
        <p:grpSpPr>
          <a:xfrm>
            <a:off x="2893139" y="4773799"/>
            <a:ext cx="931217" cy="307777"/>
            <a:chOff x="1867445" y="3664855"/>
            <a:chExt cx="931217" cy="307777"/>
          </a:xfrm>
        </p:grpSpPr>
        <p:sp>
          <p:nvSpPr>
            <p:cNvPr id="65" name="TextBox 64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>
                  <a:solidFill>
                    <a:srgbClr val="F2F2F2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>
                  <a:solidFill>
                    <a:srgbClr val="E9344C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>
                  <a:solidFill>
                    <a:srgbClr val="F2F2F2"/>
                  </a:solidFill>
                  <a:latin typeface="GeosansLight" pitchFamily="2" charset="0"/>
                </a:rPr>
                <a:t>ESS</a:t>
              </a:r>
              <a:endParaRPr lang="bg-BG" sz="1400" spc="100" baseline="0">
                <a:solidFill>
                  <a:srgbClr val="F2F2F2"/>
                </a:solidFill>
              </a:endParaRPr>
            </a:p>
          </p:txBody>
        </p:sp>
        <p:sp>
          <p:nvSpPr>
            <p:cNvPr id="66" name="TextBox 65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F2F2F2"/>
                  </a:solidFill>
                </a:rPr>
                <a:t>•</a:t>
              </a:r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F2F2F2"/>
                  </a:solidFill>
                </a:rPr>
                <a:t>•</a:t>
              </a:r>
            </a:p>
          </p:txBody>
        </p:sp>
      </p:grpSp>
      <p:sp>
        <p:nvSpPr>
          <p:cNvPr id="68" name="TextBox 67"/>
          <p:cNvSpPr txBox="1"/>
          <p:nvPr userDrawn="1"/>
        </p:nvSpPr>
        <p:spPr>
          <a:xfrm>
            <a:off x="2767726" y="48045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>
                <a:solidFill>
                  <a:srgbClr val="E9344C"/>
                </a:solidFill>
              </a:rPr>
              <a:t>•</a:t>
            </a:r>
          </a:p>
        </p:txBody>
      </p:sp>
      <p:sp>
        <p:nvSpPr>
          <p:cNvPr id="69" name="TextBox 68"/>
          <p:cNvSpPr txBox="1"/>
          <p:nvPr userDrawn="1"/>
        </p:nvSpPr>
        <p:spPr>
          <a:xfrm>
            <a:off x="3681554" y="48045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>
                <a:solidFill>
                  <a:srgbClr val="E9344C"/>
                </a:solidFill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7602" y="2019493"/>
            <a:ext cx="5077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pc="300" baseline="0" dirty="0">
                <a:solidFill>
                  <a:srgbClr val="F2F2F2"/>
                </a:solidFill>
                <a:latin typeface="GeosansLight"/>
              </a:rPr>
              <a:t>LODE</a:t>
            </a:r>
            <a:r>
              <a:rPr lang="en-US" sz="7200" spc="300" dirty="0">
                <a:solidFill>
                  <a:srgbClr val="F2F2F2"/>
                </a:solidFill>
                <a:latin typeface="GeosansLight" pitchFamily="2" charset="0"/>
              </a:rPr>
              <a:t> RU</a:t>
            </a:r>
            <a:r>
              <a:rPr lang="en-US" sz="7200" spc="300" dirty="0">
                <a:solidFill>
                  <a:srgbClr val="D6344B"/>
                </a:solidFill>
                <a:latin typeface="GeosansLight" pitchFamily="2" charset="0"/>
              </a:rPr>
              <a:t>NN</a:t>
            </a:r>
            <a:r>
              <a:rPr lang="en-US" sz="7200" spc="300" dirty="0">
                <a:solidFill>
                  <a:srgbClr val="F2F2F2"/>
                </a:solidFill>
                <a:latin typeface="GeosansLight" pitchFamily="2" charset="0"/>
              </a:rPr>
              <a:t>ER</a:t>
            </a:r>
            <a:endParaRPr lang="bg-BG" sz="7200" spc="300" baseline="0" dirty="0">
              <a:solidFill>
                <a:srgbClr val="F2F2F2"/>
              </a:solidFill>
            </a:endParaRPr>
          </a:p>
        </p:txBody>
      </p: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93" y="0"/>
            <a:ext cx="2160240" cy="19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318648" y="1106313"/>
            <a:ext cx="754948" cy="9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25846"/>
            <a:ext cx="909166" cy="5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66944" y="296372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9344C"/>
                </a:solidFill>
                <a:latin typeface="New Cicle" pitchFamily="2" charset="0"/>
              </a:rPr>
              <a:t>Go Get the Gold</a:t>
            </a:r>
            <a:endParaRPr lang="bg-BG" dirty="0">
              <a:solidFill>
                <a:srgbClr val="E9344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4587974"/>
            <a:ext cx="5976664" cy="504056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899592" y="987574"/>
            <a:ext cx="3240360" cy="3240360"/>
          </a:xfrm>
          <a:prstGeom prst="ellipse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3511918" y="553852"/>
            <a:ext cx="936104" cy="936104"/>
          </a:xfrm>
          <a:prstGeom prst="ellipse">
            <a:avLst/>
          </a:prstGeom>
          <a:solidFill>
            <a:srgbClr val="E9344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712108" y="60640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F2F2F2"/>
                </a:solidFill>
                <a:ea typeface="華康粗明體" panose="02020709000000000000" pitchFamily="49" charset="-120"/>
              </a:rPr>
              <a:t>金礦</a:t>
            </a:r>
            <a:endParaRPr lang="bg-BG" sz="4800" dirty="0">
              <a:solidFill>
                <a:srgbClr val="F2F2F2"/>
              </a:solidFill>
              <a:ea typeface="華康粗明體" panose="02020709000000000000" pitchFamily="49" charset="-120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5004049" y="1491630"/>
            <a:ext cx="34563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動作：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被主角碰到時則消失，平常會閃爍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分析：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原本就已宣告好位置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設定碰撞，當玩家碰撞到時，就將圖片設定為黑色</a:t>
            </a:r>
            <a:endParaRPr lang="en-US" altLang="zh-TW" sz="2000" dirty="0">
              <a:solidFill>
                <a:srgbClr val="F2F2F2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  <a:p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利用</a:t>
            </a:r>
            <a: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timer</a:t>
            </a: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呈現閃爍動畫</a:t>
            </a:r>
            <a:endParaRPr lang="bg-BG" sz="2800" dirty="0">
              <a:solidFill>
                <a:srgbClr val="F2F2F2"/>
              </a:solidFill>
              <a:latin typeface="WeblySleek UI"/>
              <a:ea typeface="華康中圓體" panose="020F0509000000000000" pitchFamily="49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1" b="100000" l="9677" r="8967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7632" y="1851670"/>
            <a:ext cx="1788006" cy="11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25867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899592" y="987574"/>
            <a:ext cx="3240360" cy="3240360"/>
          </a:xfrm>
          <a:prstGeom prst="ellipse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3511918" y="553852"/>
            <a:ext cx="936104" cy="936104"/>
          </a:xfrm>
          <a:prstGeom prst="ellipse">
            <a:avLst/>
          </a:prstGeom>
          <a:solidFill>
            <a:srgbClr val="E9344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712108" y="60640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F2F2F2"/>
                </a:solidFill>
                <a:ea typeface="華康粗明體" panose="02020709000000000000" pitchFamily="49" charset="-120"/>
              </a:rPr>
              <a:t>梯子</a:t>
            </a:r>
            <a:endParaRPr lang="bg-BG" sz="4800" dirty="0">
              <a:solidFill>
                <a:srgbClr val="F2F2F2"/>
              </a:solidFill>
              <a:ea typeface="華康粗明體" panose="02020709000000000000" pitchFamily="49" charset="-120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5004049" y="1580475"/>
            <a:ext cx="34563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動作：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使玩家可以向上或向下行走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分析：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設定碰撞，當偵測到玩家碰撞時才讓玩家可以改變上下座標</a:t>
            </a:r>
            <a:endParaRPr lang="bg-BG" sz="4000" dirty="0">
              <a:solidFill>
                <a:srgbClr val="F2F2F2"/>
              </a:solidFill>
              <a:latin typeface="WeblySleek UI"/>
              <a:ea typeface="華康中圓體" panose="020F0509000000000000" pitchFamily="49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33365"/>
            <a:ext cx="1080119" cy="114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600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899592" y="987574"/>
            <a:ext cx="3240360" cy="3240360"/>
          </a:xfrm>
          <a:prstGeom prst="ellipse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3511918" y="553852"/>
            <a:ext cx="936104" cy="936104"/>
          </a:xfrm>
          <a:prstGeom prst="ellipse">
            <a:avLst/>
          </a:prstGeom>
          <a:solidFill>
            <a:srgbClr val="E9344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712108" y="60640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F2F2F2"/>
                </a:solidFill>
                <a:ea typeface="華康粗明體" panose="02020709000000000000" pitchFamily="49" charset="-120"/>
              </a:rPr>
              <a:t>磚塊</a:t>
            </a:r>
            <a:endParaRPr lang="bg-BG" sz="4800" dirty="0">
              <a:solidFill>
                <a:srgbClr val="F2F2F2"/>
              </a:solidFill>
              <a:ea typeface="華康粗明體" panose="02020709000000000000" pitchFamily="49" charset="-120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5004049" y="1580475"/>
            <a:ext cx="34563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動作：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限制玩家行走範圍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分析：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在磚塊沒有設定碰撞，讓玩家不會在上下樓梯時穿越磚塊</a:t>
            </a:r>
            <a:endParaRPr lang="bg-BG" sz="4000" dirty="0">
              <a:solidFill>
                <a:srgbClr val="F2F2F2"/>
              </a:solidFill>
              <a:latin typeface="WeblySleek UI"/>
              <a:ea typeface="華康中圓體" panose="020F0509000000000000" pitchFamily="49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268" y="2110947"/>
            <a:ext cx="1155564" cy="11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5583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899592" y="987574"/>
            <a:ext cx="3240360" cy="3240360"/>
          </a:xfrm>
          <a:prstGeom prst="ellipse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3511918" y="553852"/>
            <a:ext cx="936104" cy="936104"/>
          </a:xfrm>
          <a:prstGeom prst="ellipse">
            <a:avLst/>
          </a:prstGeom>
          <a:solidFill>
            <a:srgbClr val="E9344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712108" y="60640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F2F2F2"/>
                </a:solidFill>
                <a:ea typeface="華康粗明體" panose="02020709000000000000" pitchFamily="49" charset="-120"/>
              </a:rPr>
              <a:t>白雞</a:t>
            </a:r>
            <a:endParaRPr lang="bg-BG" sz="4800" dirty="0">
              <a:solidFill>
                <a:srgbClr val="F2F2F2"/>
              </a:solidFill>
              <a:ea typeface="華康粗明體" panose="02020709000000000000" pitchFamily="49" charset="-120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5004049" y="1580475"/>
            <a:ext cx="34563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動作：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在特定區間內左右移動，玩家碰到則</a:t>
            </a:r>
            <a:r>
              <a:rPr lang="en-US" altLang="zh-TW" sz="2000" dirty="0" err="1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gameover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分析：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設定了兩個</a:t>
            </a:r>
            <a: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timer</a:t>
            </a: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使其左右來回移動，並設定碰撞，當偵測到玩家碰撞時，啟動呈現玩家死亡的</a:t>
            </a:r>
            <a: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timer</a:t>
            </a:r>
            <a:endParaRPr lang="bg-BG" sz="3600" dirty="0">
              <a:solidFill>
                <a:srgbClr val="F2F2F2"/>
              </a:solidFill>
              <a:latin typeface="WeblySleek UI"/>
              <a:ea typeface="華康中圓體" panose="020F0509000000000000" pitchFamily="49" charset="-120"/>
            </a:endParaRPr>
          </a:p>
        </p:txBody>
      </p:sp>
      <p:pic>
        <p:nvPicPr>
          <p:cNvPr id="7" name="Picture 4" descr="https://lh5.googleusercontent.com/TaTt4ML-bsswavtEg3bYucngMGCBWMVgxT90nuU9iOBDR1N9Zs8bcXTrTBdv1AacG2BOBCOpjFfFsHoY1IRpct655DWroyWCLlv8JnTIIi9-yCFTobj-Gos92fV4g_vBBzso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89100" l="29080" r="70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97557"/>
            <a:ext cx="2792445" cy="174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3477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7"/>
          <p:cNvSpPr/>
          <p:nvPr/>
        </p:nvSpPr>
        <p:spPr>
          <a:xfrm>
            <a:off x="6768109" y="1907472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68444" y="1936228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7644" y="465124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>
                <a:solidFill>
                  <a:srgbClr val="E9344C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目 </a:t>
            </a:r>
            <a:r>
              <a:rPr lang="zh-TW" altLang="en-US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錄</a:t>
            </a:r>
            <a:endParaRPr lang="bg-BG" dirty="0">
              <a:ea typeface="華康粗明體" panose="02020709000000000000" pitchFamily="49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1907" y="1939704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19377" y="1936228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2812" y="2706474"/>
            <a:ext cx="118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遊戲說明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7944" y="2687666"/>
            <a:ext cx="125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功能分析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50816" y="2673484"/>
            <a:ext cx="114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未來加強</a:t>
            </a:r>
            <a:endParaRPr lang="bg-BG" dirty="0">
              <a:solidFill>
                <a:srgbClr val="3D3743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238374" y="1939697"/>
            <a:ext cx="1872208" cy="1926002"/>
            <a:chOff x="1081228" y="-1723556"/>
            <a:chExt cx="1872208" cy="1926002"/>
          </a:xfrm>
        </p:grpSpPr>
        <p:sp>
          <p:nvSpPr>
            <p:cNvPr id="2" name="Oval 1"/>
            <p:cNvSpPr/>
            <p:nvPr/>
          </p:nvSpPr>
          <p:spPr>
            <a:xfrm>
              <a:off x="1081228" y="-1669762"/>
              <a:ext cx="1872208" cy="1872208"/>
            </a:xfrm>
            <a:prstGeom prst="ellipse">
              <a:avLst/>
            </a:prstGeom>
            <a:solidFill>
              <a:srgbClr val="E93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24854" y="-924554"/>
              <a:ext cx="1426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2F2F2"/>
                  </a:solidFill>
                </a:rPr>
                <a:t>面對困難</a:t>
              </a:r>
              <a:endParaRPr lang="bg-BG" dirty="0">
                <a:solidFill>
                  <a:srgbClr val="F2F2F2"/>
                </a:solidFill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flipV="1">
              <a:off x="1863494" y="-1723556"/>
              <a:ext cx="321870" cy="197074"/>
            </a:xfrm>
            <a:prstGeom prst="triangle">
              <a:avLst/>
            </a:prstGeom>
            <a:solidFill>
              <a:srgbClr val="2A3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1" name="矩形 20"/>
          <p:cNvSpPr/>
          <p:nvPr/>
        </p:nvSpPr>
        <p:spPr>
          <a:xfrm>
            <a:off x="1259632" y="4587974"/>
            <a:ext cx="5976664" cy="504056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16"/>
          <p:cNvSpPr/>
          <p:nvPr/>
        </p:nvSpPr>
        <p:spPr>
          <a:xfrm>
            <a:off x="1017762" y="2691142"/>
            <a:ext cx="114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遊戲封面</a:t>
            </a:r>
            <a:endParaRPr lang="bg-BG" dirty="0">
              <a:solidFill>
                <a:srgbClr val="3D3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1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899592" y="987574"/>
            <a:ext cx="3240360" cy="3240360"/>
          </a:xfrm>
          <a:prstGeom prst="ellipse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3511918" y="553852"/>
            <a:ext cx="936104" cy="936104"/>
          </a:xfrm>
          <a:prstGeom prst="ellipse">
            <a:avLst/>
          </a:prstGeom>
          <a:solidFill>
            <a:srgbClr val="E9344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712108" y="60640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F2F2F2"/>
                </a:solidFill>
                <a:ea typeface="華康粗明體" panose="02020709000000000000" pitchFamily="49" charset="-120"/>
              </a:rPr>
              <a:t>反派</a:t>
            </a:r>
            <a:endParaRPr lang="bg-BG" sz="4800" dirty="0">
              <a:solidFill>
                <a:srgbClr val="F2F2F2"/>
              </a:solidFill>
              <a:ea typeface="華康粗明體" panose="02020709000000000000" pitchFamily="49" charset="-120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5364088" y="2253811"/>
            <a:ext cx="3456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2F2F2"/>
                </a:solidFill>
                <a:latin typeface="WeblySleek UI"/>
                <a:ea typeface="華康中圓體" panose="020F0509000000000000" pitchFamily="49" charset="-120"/>
              </a:rPr>
              <a:t>一開始不知怎麼讓小雞自己來回移動，好險後來想到了</a:t>
            </a:r>
            <a:endParaRPr lang="bg-BG" sz="2000" dirty="0">
              <a:solidFill>
                <a:srgbClr val="F2F2F2"/>
              </a:solidFill>
              <a:latin typeface="WeblySleek UI"/>
              <a:ea typeface="華康中圓體" panose="020F0509000000000000" pitchFamily="49" charset="-120"/>
            </a:endParaRPr>
          </a:p>
        </p:txBody>
      </p:sp>
      <p:pic>
        <p:nvPicPr>
          <p:cNvPr id="7" name="Picture 4" descr="https://lh5.googleusercontent.com/TaTt4ML-bsswavtEg3bYucngMGCBWMVgxT90nuU9iOBDR1N9Zs8bcXTrTBdv1AacG2BOBCOpjFfFsHoY1IRpct655DWroyWCLlv8JnTIIi9-yCFTobj-Gos92fV4g_vBBzso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89100" l="29080" r="70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97557"/>
            <a:ext cx="2792445" cy="174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3697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7"/>
          <p:cNvSpPr/>
          <p:nvPr/>
        </p:nvSpPr>
        <p:spPr>
          <a:xfrm>
            <a:off x="5337387" y="1961266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68444" y="1936228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7644" y="465124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>
                <a:solidFill>
                  <a:srgbClr val="E9344C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目 </a:t>
            </a:r>
            <a:r>
              <a:rPr lang="zh-TW" altLang="en-US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錄</a:t>
            </a:r>
            <a:endParaRPr lang="bg-BG" dirty="0">
              <a:ea typeface="華康粗明體" panose="02020709000000000000" pitchFamily="49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1907" y="1939704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19377" y="1936228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2812" y="2706474"/>
            <a:ext cx="118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遊戲說明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7944" y="2687666"/>
            <a:ext cx="125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功能分析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20094" y="2727278"/>
            <a:ext cx="114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預期困難</a:t>
            </a:r>
            <a:endParaRPr lang="bg-BG" dirty="0">
              <a:solidFill>
                <a:srgbClr val="3D3743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862722" y="1921572"/>
            <a:ext cx="1872208" cy="1926002"/>
            <a:chOff x="2626439" y="-145319"/>
            <a:chExt cx="1872208" cy="1926002"/>
          </a:xfrm>
        </p:grpSpPr>
        <p:sp>
          <p:nvSpPr>
            <p:cNvPr id="2" name="Oval 1"/>
            <p:cNvSpPr/>
            <p:nvPr/>
          </p:nvSpPr>
          <p:spPr>
            <a:xfrm>
              <a:off x="2626439" y="-91525"/>
              <a:ext cx="1872208" cy="1872208"/>
            </a:xfrm>
            <a:prstGeom prst="ellipse">
              <a:avLst/>
            </a:prstGeom>
            <a:solidFill>
              <a:srgbClr val="E93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70065" y="653683"/>
              <a:ext cx="1426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2F2F2"/>
                  </a:solidFill>
                </a:rPr>
                <a:t>未來加強</a:t>
              </a:r>
              <a:endParaRPr lang="bg-BG" dirty="0">
                <a:solidFill>
                  <a:srgbClr val="F2F2F2"/>
                </a:solidFill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flipV="1">
              <a:off x="3408705" y="-145319"/>
              <a:ext cx="321870" cy="197074"/>
            </a:xfrm>
            <a:prstGeom prst="triangle">
              <a:avLst/>
            </a:prstGeom>
            <a:solidFill>
              <a:srgbClr val="2A3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1" name="矩形 20"/>
          <p:cNvSpPr/>
          <p:nvPr/>
        </p:nvSpPr>
        <p:spPr>
          <a:xfrm>
            <a:off x="1259632" y="4587974"/>
            <a:ext cx="5976664" cy="504056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16"/>
          <p:cNvSpPr/>
          <p:nvPr/>
        </p:nvSpPr>
        <p:spPr>
          <a:xfrm>
            <a:off x="1017762" y="2691142"/>
            <a:ext cx="114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遊戲封面</a:t>
            </a:r>
            <a:endParaRPr lang="bg-BG" dirty="0">
              <a:solidFill>
                <a:srgbClr val="3D3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788024" y="1356110"/>
            <a:ext cx="2694467" cy="2831389"/>
          </a:xfrm>
          <a:prstGeom prst="rect">
            <a:avLst/>
          </a:prstGeom>
          <a:solidFill>
            <a:srgbClr val="39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7644" y="465964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>
                <a:solidFill>
                  <a:srgbClr val="E9344C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挖洞</a:t>
            </a:r>
            <a:r>
              <a:rPr lang="en-US" dirty="0">
                <a:solidFill>
                  <a:srgbClr val="E9344C"/>
                </a:solidFill>
                <a:latin typeface="GeosansLight" pitchFamily="2" charset="0"/>
              </a:rPr>
              <a:t> </a:t>
            </a:r>
            <a:r>
              <a:rPr lang="en-US" altLang="zh-TW" dirty="0">
                <a:solidFill>
                  <a:srgbClr val="E9344C"/>
                </a:solidFill>
                <a:latin typeface="GeosansLight" pitchFamily="2" charset="0"/>
              </a:rPr>
              <a:t>&amp;</a:t>
            </a:r>
            <a:r>
              <a:rPr lang="en-US" dirty="0">
                <a:solidFill>
                  <a:srgbClr val="E9344C"/>
                </a:solidFill>
                <a:latin typeface="GeosansLight" pitchFamily="2" charset="0"/>
              </a:rPr>
              <a:t> </a:t>
            </a:r>
            <a:r>
              <a:rPr lang="zh-TW" altLang="en-US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鋼索</a:t>
            </a:r>
            <a:endParaRPr lang="bg-BG" dirty="0">
              <a:ea typeface="華康粗明體" panose="02020709000000000000" pitchFamily="49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1687" y="1356110"/>
            <a:ext cx="2694467" cy="2831389"/>
          </a:xfrm>
          <a:prstGeom prst="rect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1701687" y="3107381"/>
            <a:ext cx="2694467" cy="1080119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2700108" y="262943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挖洞</a:t>
            </a:r>
            <a:endParaRPr lang="bg-BG" sz="2000" dirty="0">
              <a:solidFill>
                <a:schemeClr val="bg1">
                  <a:lumMod val="95000"/>
                </a:schemeClr>
              </a:solidFill>
              <a:ea typeface="華康粗明體" panose="02020709000000000000" pitchFamily="49" charset="-12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30204" y="3212487"/>
            <a:ext cx="2607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按下特定按鈕</a:t>
            </a:r>
            <a:b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則磚塊消失</a:t>
            </a:r>
            <a:b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反派會掉入洞裡</a:t>
            </a:r>
            <a:endParaRPr lang="bg-BG" sz="1600" dirty="0">
              <a:solidFill>
                <a:schemeClr val="bg1">
                  <a:lumMod val="95000"/>
                </a:schemeClr>
              </a:solidFill>
              <a:latin typeface="WeblySleek UI"/>
              <a:ea typeface="華康中圓體" panose="020F0509000000000000" pitchFamily="49" charset="-12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29861" y="3107381"/>
            <a:ext cx="2694467" cy="1080119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94" y="1514361"/>
            <a:ext cx="878669" cy="834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538123"/>
            <a:ext cx="799060" cy="786767"/>
          </a:xfrm>
          <a:prstGeom prst="rect">
            <a:avLst/>
          </a:prstGeom>
        </p:spPr>
      </p:pic>
      <p:sp>
        <p:nvSpPr>
          <p:cNvPr id="25" name="Rectangle 30"/>
          <p:cNvSpPr/>
          <p:nvPr/>
        </p:nvSpPr>
        <p:spPr>
          <a:xfrm>
            <a:off x="5868144" y="260332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ea typeface="華康粗明體" panose="02020709000000000000" pitchFamily="49" charset="-120"/>
              </a:rPr>
              <a:t>鋼索</a:t>
            </a:r>
            <a:endParaRPr lang="bg-BG" sz="2000" dirty="0">
              <a:solidFill>
                <a:schemeClr val="bg1">
                  <a:lumMod val="95000"/>
                </a:schemeClr>
              </a:solidFill>
              <a:ea typeface="華康粗明體" panose="02020709000000000000" pitchFamily="49" charset="-120"/>
            </a:endParaRPr>
          </a:p>
        </p:txBody>
      </p:sp>
      <p:sp>
        <p:nvSpPr>
          <p:cNvPr id="27" name="Rectangle 31"/>
          <p:cNvSpPr/>
          <p:nvPr/>
        </p:nvSpPr>
        <p:spPr>
          <a:xfrm>
            <a:off x="4880826" y="3310337"/>
            <a:ext cx="2607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只能左右移動</a:t>
            </a:r>
            <a:b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玩家改變動作</a:t>
            </a:r>
            <a:endParaRPr lang="bg-BG" sz="1600" dirty="0">
              <a:solidFill>
                <a:schemeClr val="bg1">
                  <a:lumMod val="95000"/>
                </a:schemeClr>
              </a:solidFill>
              <a:latin typeface="WeblySleek UI"/>
              <a:ea typeface="華康中圓體" panose="020F0509000000000000" pitchFamily="49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59632" y="4587974"/>
            <a:ext cx="5976664" cy="504056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2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3648" y="2067694"/>
            <a:ext cx="65336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E9344C"/>
                </a:solidFill>
                <a:latin typeface="GeosansLight" pitchFamily="2" charset="0"/>
              </a:rPr>
              <a:t>Thanks </a:t>
            </a:r>
            <a:r>
              <a:rPr lang="en-US" sz="3200">
                <a:solidFill>
                  <a:srgbClr val="E9344C"/>
                </a:solidFill>
                <a:latin typeface="GeosansLight" pitchFamily="2" charset="0"/>
              </a:rPr>
              <a:t>for</a:t>
            </a:r>
            <a:r>
              <a:rPr lang="en-US" sz="7200">
                <a:solidFill>
                  <a:srgbClr val="F2F2F2"/>
                </a:solidFill>
                <a:latin typeface="GeosansLight" pitchFamily="2" charset="0"/>
              </a:rPr>
              <a:t>Watching</a:t>
            </a:r>
            <a:endParaRPr lang="bg-BG" sz="7200">
              <a:solidFill>
                <a:srgbClr val="F2F2F2"/>
              </a:solidFill>
            </a:endParaRPr>
          </a:p>
        </p:txBody>
      </p:sp>
      <p:pic>
        <p:nvPicPr>
          <p:cNvPr id="13" name="Picture 2" descr="C:\Users\Jokomoro\Documents\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93" y="0"/>
            <a:ext cx="2160240" cy="19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Envato\Success\Images\l1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318648" y="1106313"/>
            <a:ext cx="754948" cy="9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:\Envato\Success\Images\l2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25846"/>
            <a:ext cx="909166" cy="5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259632" y="4587974"/>
            <a:ext cx="5976664" cy="504056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056303"/>
      </p:ext>
    </p:extLst>
  </p:cSld>
  <p:clrMapOvr>
    <a:masterClrMapping/>
  </p:clrMapOvr>
  <p:transition spd="slow"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03648" y="267494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E9344C"/>
                </a:solidFill>
                <a:latin typeface="GeosansLight" pitchFamily="2" charset="0"/>
              </a:rPr>
              <a:t>Our</a:t>
            </a:r>
            <a:r>
              <a:rPr lang="en-US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latin typeface="GeosansLight" pitchFamily="2" charset="0"/>
              </a:rPr>
              <a:t>Team</a:t>
            </a:r>
            <a:endParaRPr lang="bg-BG" dirty="0"/>
          </a:p>
        </p:txBody>
      </p:sp>
      <p:sp>
        <p:nvSpPr>
          <p:cNvPr id="58" name="Oval 57"/>
          <p:cNvSpPr/>
          <p:nvPr/>
        </p:nvSpPr>
        <p:spPr>
          <a:xfrm>
            <a:off x="2041867" y="1491630"/>
            <a:ext cx="1512168" cy="1512168"/>
          </a:xfrm>
          <a:prstGeom prst="ellipse">
            <a:avLst/>
          </a:prstGeom>
          <a:solidFill>
            <a:srgbClr val="949494"/>
          </a:solidFill>
          <a:ln>
            <a:solidFill>
              <a:srgbClr val="E9344C"/>
            </a:solidFill>
          </a:ln>
          <a:effectLst>
            <a:outerShdw blurRad="152400" dir="900000" sx="99000" sy="99000" algn="ctr" rotWithShape="0">
              <a:schemeClr val="bg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/>
          <p:cNvSpPr/>
          <p:nvPr/>
        </p:nvSpPr>
        <p:spPr>
          <a:xfrm>
            <a:off x="2436314" y="313518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949494"/>
                </a:solidFill>
                <a:ea typeface="華康中圓體" panose="020F0509000000000000" pitchFamily="49" charset="-120"/>
              </a:rPr>
              <a:t>洪詠馨</a:t>
            </a:r>
            <a:endParaRPr lang="bg-BG" sz="1400" dirty="0">
              <a:solidFill>
                <a:srgbClr val="949494"/>
              </a:solidFill>
              <a:ea typeface="華康中圓體" panose="020F0509000000000000" pitchFamily="49" charset="-12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2934" y="3403257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E9344C"/>
                </a:solidFill>
              </a:rPr>
              <a:t>110513043</a:t>
            </a:r>
            <a:endParaRPr lang="bg-BG" dirty="0">
              <a:solidFill>
                <a:srgbClr val="E9344C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815916" y="1491630"/>
            <a:ext cx="1512168" cy="1512168"/>
          </a:xfrm>
          <a:prstGeom prst="ellipse">
            <a:avLst/>
          </a:prstGeom>
          <a:solidFill>
            <a:srgbClr val="949494"/>
          </a:solidFill>
          <a:ln>
            <a:solidFill>
              <a:srgbClr val="E9344C"/>
            </a:solidFill>
          </a:ln>
          <a:effectLst>
            <a:outerShdw blurRad="152400" dir="900000" sx="99000" sy="99000" algn="ctr" rotWithShape="0">
              <a:schemeClr val="bg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Oval 73"/>
          <p:cNvSpPr/>
          <p:nvPr/>
        </p:nvSpPr>
        <p:spPr>
          <a:xfrm>
            <a:off x="5589966" y="1491630"/>
            <a:ext cx="1512168" cy="1512168"/>
          </a:xfrm>
          <a:prstGeom prst="ellipse">
            <a:avLst/>
          </a:prstGeom>
          <a:solidFill>
            <a:srgbClr val="949494"/>
          </a:solidFill>
          <a:ln>
            <a:solidFill>
              <a:srgbClr val="E9344C"/>
            </a:solidFill>
          </a:ln>
          <a:effectLst>
            <a:outerShdw blurRad="152400" dir="900000" sx="99000" sy="99000" algn="ctr" rotWithShape="0">
              <a:schemeClr val="bg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58"/>
          <p:cNvSpPr/>
          <p:nvPr/>
        </p:nvSpPr>
        <p:spPr>
          <a:xfrm>
            <a:off x="4210364" y="313518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949494"/>
                </a:solidFill>
                <a:ea typeface="華康中圓體" panose="020F0509000000000000" pitchFamily="49" charset="-120"/>
              </a:rPr>
              <a:t>姜力心</a:t>
            </a:r>
            <a:endParaRPr lang="bg-BG" sz="1400" dirty="0">
              <a:solidFill>
                <a:srgbClr val="949494"/>
              </a:solidFill>
              <a:ea typeface="華康中圓體" panose="020F0509000000000000" pitchFamily="49" charset="-120"/>
            </a:endParaRPr>
          </a:p>
        </p:txBody>
      </p:sp>
      <p:sp>
        <p:nvSpPr>
          <p:cNvPr id="34" name="Rectangle 61"/>
          <p:cNvSpPr/>
          <p:nvPr/>
        </p:nvSpPr>
        <p:spPr>
          <a:xfrm>
            <a:off x="3956983" y="3403257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E9344C"/>
                </a:solidFill>
              </a:rPr>
              <a:t>110513044</a:t>
            </a:r>
            <a:endParaRPr lang="bg-BG" dirty="0">
              <a:solidFill>
                <a:srgbClr val="E9344C"/>
              </a:solidFill>
            </a:endParaRPr>
          </a:p>
        </p:txBody>
      </p:sp>
      <p:sp>
        <p:nvSpPr>
          <p:cNvPr id="35" name="Rectangle 58"/>
          <p:cNvSpPr/>
          <p:nvPr/>
        </p:nvSpPr>
        <p:spPr>
          <a:xfrm>
            <a:off x="5970207" y="315995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949494"/>
                </a:solidFill>
                <a:ea typeface="華康中圓體" panose="020F0509000000000000" pitchFamily="49" charset="-120"/>
              </a:rPr>
              <a:t>劉瀞雅</a:t>
            </a:r>
            <a:endParaRPr lang="bg-BG" sz="1400" dirty="0">
              <a:solidFill>
                <a:srgbClr val="949494"/>
              </a:solidFill>
              <a:ea typeface="華康中圓體" panose="020F0509000000000000" pitchFamily="49" charset="-120"/>
            </a:endParaRPr>
          </a:p>
        </p:txBody>
      </p:sp>
      <p:sp>
        <p:nvSpPr>
          <p:cNvPr id="36" name="Rectangle 61"/>
          <p:cNvSpPr/>
          <p:nvPr/>
        </p:nvSpPr>
        <p:spPr>
          <a:xfrm>
            <a:off x="5716827" y="342802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E9344C"/>
                </a:solidFill>
              </a:rPr>
              <a:t>110513049</a:t>
            </a:r>
            <a:endParaRPr lang="bg-BG" dirty="0">
              <a:solidFill>
                <a:srgbClr val="E9344C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59632" y="4587974"/>
            <a:ext cx="5976664" cy="504056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笑臉 7"/>
          <p:cNvSpPr/>
          <p:nvPr/>
        </p:nvSpPr>
        <p:spPr>
          <a:xfrm>
            <a:off x="2339752" y="1779662"/>
            <a:ext cx="936104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笑臉 38"/>
          <p:cNvSpPr/>
          <p:nvPr/>
        </p:nvSpPr>
        <p:spPr>
          <a:xfrm>
            <a:off x="4103948" y="1779662"/>
            <a:ext cx="936104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笑臉 39"/>
          <p:cNvSpPr/>
          <p:nvPr/>
        </p:nvSpPr>
        <p:spPr>
          <a:xfrm>
            <a:off x="5877998" y="1755992"/>
            <a:ext cx="936104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83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7"/>
          <p:cNvSpPr/>
          <p:nvPr/>
        </p:nvSpPr>
        <p:spPr>
          <a:xfrm>
            <a:off x="6768109" y="1907472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20072" y="1907472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7644" y="465124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>
                <a:solidFill>
                  <a:srgbClr val="E9344C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目 </a:t>
            </a:r>
            <a:r>
              <a:rPr lang="zh-TW" altLang="en-US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錄</a:t>
            </a:r>
            <a:endParaRPr lang="bg-BG" dirty="0">
              <a:ea typeface="華康粗明體" panose="02020709000000000000" pitchFamily="49" charset="-12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19665" y="1936642"/>
            <a:ext cx="1872208" cy="1872208"/>
          </a:xfrm>
          <a:prstGeom prst="ellipse">
            <a:avLst/>
          </a:prstGeom>
          <a:solidFill>
            <a:srgbClr val="E9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25118" y="1936642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4737" y="1907472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2606" y="2644081"/>
            <a:ext cx="1426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F2F2F2"/>
                </a:solidFill>
              </a:rPr>
              <a:t>遊戲封面</a:t>
            </a:r>
            <a:endParaRPr lang="bg-BG" dirty="0">
              <a:solidFill>
                <a:srgbClr val="F2F2F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9610" y="2688080"/>
            <a:ext cx="118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功能分析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6347" y="2658910"/>
            <a:ext cx="125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預期困難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50816" y="2673484"/>
            <a:ext cx="114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未來加強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1501931" y="1882848"/>
            <a:ext cx="321870" cy="197074"/>
          </a:xfrm>
          <a:prstGeom prst="triangle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矩形 20"/>
          <p:cNvSpPr/>
          <p:nvPr/>
        </p:nvSpPr>
        <p:spPr>
          <a:xfrm>
            <a:off x="1259632" y="4587974"/>
            <a:ext cx="5976664" cy="504056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16"/>
          <p:cNvSpPr/>
          <p:nvPr/>
        </p:nvSpPr>
        <p:spPr>
          <a:xfrm>
            <a:off x="2580973" y="2688080"/>
            <a:ext cx="114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遊戲說明</a:t>
            </a:r>
            <a:endParaRPr lang="bg-BG" dirty="0">
              <a:solidFill>
                <a:srgbClr val="3D3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56176" y="0"/>
            <a:ext cx="2448272" cy="5143500"/>
          </a:xfrm>
          <a:prstGeom prst="rect">
            <a:avLst/>
          </a:prstGeom>
          <a:solidFill>
            <a:srgbClr val="E934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5924684" y="2019493"/>
            <a:ext cx="30398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rgbClr val="F2F2F2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遊戲</a:t>
            </a:r>
            <a:endParaRPr lang="en-US" altLang="zh-TW" sz="3600" dirty="0">
              <a:solidFill>
                <a:srgbClr val="F2F2F2"/>
              </a:solidFill>
              <a:latin typeface="華康粗明體" panose="02020709000000000000" pitchFamily="49" charset="-120"/>
              <a:ea typeface="華康粗明體" panose="02020709000000000000" pitchFamily="49" charset="-120"/>
            </a:endParaRPr>
          </a:p>
          <a:p>
            <a:pPr algn="ctr"/>
            <a:r>
              <a:rPr lang="zh-TW" altLang="en-US" sz="3600" dirty="0">
                <a:solidFill>
                  <a:srgbClr val="F2F2F2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封面</a:t>
            </a:r>
            <a:endParaRPr lang="bg-BG" sz="3600" dirty="0">
              <a:solidFill>
                <a:srgbClr val="F2F2F2"/>
              </a:solidFill>
              <a:ea typeface="華康粗明體" panose="02020709000000000000" pitchFamily="49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7EA3BF-4092-4DE4-A1E4-BB061A04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59517"/>
            <a:ext cx="5248339" cy="27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5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7"/>
          <p:cNvSpPr/>
          <p:nvPr/>
        </p:nvSpPr>
        <p:spPr>
          <a:xfrm>
            <a:off x="6768109" y="1907472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20072" y="1907472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7644" y="465124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>
                <a:solidFill>
                  <a:srgbClr val="E9344C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目 </a:t>
            </a:r>
            <a:r>
              <a:rPr lang="zh-TW" altLang="en-US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錄</a:t>
            </a:r>
            <a:endParaRPr lang="bg-BG" dirty="0">
              <a:ea typeface="華康粗明體" panose="02020709000000000000" pitchFamily="49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1907" y="1939704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4737" y="1907472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9610" y="2688080"/>
            <a:ext cx="118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功能分析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6347" y="2658910"/>
            <a:ext cx="125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預期困難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50816" y="2673484"/>
            <a:ext cx="114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未來加強</a:t>
            </a:r>
            <a:endParaRPr lang="bg-BG" dirty="0">
              <a:solidFill>
                <a:srgbClr val="3D3743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168134" y="1907472"/>
            <a:ext cx="1872208" cy="1926002"/>
            <a:chOff x="699783" y="285708"/>
            <a:chExt cx="1872208" cy="1926002"/>
          </a:xfrm>
        </p:grpSpPr>
        <p:sp>
          <p:nvSpPr>
            <p:cNvPr id="2" name="Oval 1"/>
            <p:cNvSpPr/>
            <p:nvPr/>
          </p:nvSpPr>
          <p:spPr>
            <a:xfrm>
              <a:off x="699783" y="339502"/>
              <a:ext cx="1872208" cy="1872208"/>
            </a:xfrm>
            <a:prstGeom prst="ellipse">
              <a:avLst/>
            </a:prstGeom>
            <a:solidFill>
              <a:srgbClr val="E93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3409" y="1084710"/>
              <a:ext cx="1426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2F2F2"/>
                  </a:solidFill>
                </a:rPr>
                <a:t>遊戲說明</a:t>
              </a:r>
              <a:endParaRPr lang="bg-BG" dirty="0">
                <a:solidFill>
                  <a:srgbClr val="F2F2F2"/>
                </a:solidFill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flipV="1">
              <a:off x="1482049" y="285708"/>
              <a:ext cx="321870" cy="197074"/>
            </a:xfrm>
            <a:prstGeom prst="triangle">
              <a:avLst/>
            </a:prstGeom>
            <a:solidFill>
              <a:srgbClr val="2A3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1" name="矩形 20"/>
          <p:cNvSpPr/>
          <p:nvPr/>
        </p:nvSpPr>
        <p:spPr>
          <a:xfrm>
            <a:off x="1259632" y="4587974"/>
            <a:ext cx="5976664" cy="504056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16"/>
          <p:cNvSpPr/>
          <p:nvPr/>
        </p:nvSpPr>
        <p:spPr>
          <a:xfrm>
            <a:off x="1017762" y="2691142"/>
            <a:ext cx="114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遊戲封面</a:t>
            </a:r>
            <a:endParaRPr lang="bg-BG" dirty="0">
              <a:solidFill>
                <a:srgbClr val="3D3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3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3728" y="195486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>
                <a:solidFill>
                  <a:srgbClr val="E9344C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遊戲</a:t>
            </a:r>
            <a:r>
              <a:rPr lang="zh-TW" altLang="en-US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畫面</a:t>
            </a:r>
            <a:endParaRPr lang="bg-BG" dirty="0">
              <a:ea typeface="華康粗明體" panose="02020709000000000000" pitchFamily="49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259632" y="4587974"/>
            <a:ext cx="5976664" cy="504056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https://lh3.googleusercontent.com/7KyqXSkv1GvDKMHD4OJsDMYl4PcXKbiuBa6HCo9RCq4mhw1HOeGFw-NIjtIHbkJmJIQe8hlZzHVYamduo7u0lNgSX9AM1iAlaroI2UhH42oGhbiSGH6SibRSree9xXrlaFp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20" y="3435846"/>
            <a:ext cx="914816" cy="127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TaTt4ML-bsswavtEg3bYucngMGCBWMVgxT90nuU9iOBDR1N9Zs8bcXTrTBdv1AacG2BOBCOpjFfFsHoY1IRpct655DWroyWCLlv8JnTIIi9-yCFTobj-Gos92fV4g_vBBzso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89100" l="29080" r="70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638577"/>
            <a:ext cx="1960536" cy="122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D2B0D4-F9FF-4032-B35F-740C4E25B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14" y="1395521"/>
            <a:ext cx="5248339" cy="2712497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D680F6F-BA8E-4659-A5B5-EF4CE81ADA5E}"/>
              </a:ext>
            </a:extLst>
          </p:cNvPr>
          <p:cNvSpPr txBox="1">
            <a:spLocks/>
          </p:cNvSpPr>
          <p:nvPr/>
        </p:nvSpPr>
        <p:spPr>
          <a:xfrm>
            <a:off x="1363727" y="4347245"/>
            <a:ext cx="6408712" cy="72008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TW" altLang="en-US" sz="2400" dirty="0">
                <a:solidFill>
                  <a:schemeClr val="bg1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利用方向鍵控制兔兔，蒐集金礦，不要碰到雞</a:t>
            </a:r>
            <a:endParaRPr lang="bg-BG" sz="2400" dirty="0">
              <a:solidFill>
                <a:schemeClr val="bg1"/>
              </a:solidFill>
              <a:ea typeface="華康粗明體" panose="020207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73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7"/>
          <p:cNvSpPr/>
          <p:nvPr/>
        </p:nvSpPr>
        <p:spPr>
          <a:xfrm>
            <a:off x="6768109" y="1907472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20072" y="1907472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7644" y="465124"/>
            <a:ext cx="6408712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>
                <a:solidFill>
                  <a:srgbClr val="E9344C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目 </a:t>
            </a:r>
            <a:r>
              <a:rPr lang="zh-TW" altLang="en-US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錄</a:t>
            </a:r>
            <a:endParaRPr lang="bg-BG" dirty="0">
              <a:ea typeface="華康粗明體" panose="02020709000000000000" pitchFamily="49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1907" y="1939704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19377" y="1936228"/>
            <a:ext cx="1872208" cy="1872208"/>
          </a:xfrm>
          <a:prstGeom prst="ellips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2812" y="2706474"/>
            <a:ext cx="118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遊戲說明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6347" y="2658910"/>
            <a:ext cx="125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預期困難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50816" y="2673484"/>
            <a:ext cx="114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未來加強</a:t>
            </a:r>
            <a:endParaRPr lang="bg-BG" dirty="0">
              <a:solidFill>
                <a:srgbClr val="3D3743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706557" y="1895149"/>
            <a:ext cx="1872208" cy="1926002"/>
            <a:chOff x="-450589" y="-1768104"/>
            <a:chExt cx="1872208" cy="1926002"/>
          </a:xfrm>
        </p:grpSpPr>
        <p:sp>
          <p:nvSpPr>
            <p:cNvPr id="2" name="Oval 1"/>
            <p:cNvSpPr/>
            <p:nvPr/>
          </p:nvSpPr>
          <p:spPr>
            <a:xfrm>
              <a:off x="-450589" y="-1714310"/>
              <a:ext cx="1872208" cy="1872208"/>
            </a:xfrm>
            <a:prstGeom prst="ellipse">
              <a:avLst/>
            </a:prstGeom>
            <a:solidFill>
              <a:srgbClr val="E93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206963" y="-969102"/>
              <a:ext cx="1426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2F2F2"/>
                  </a:solidFill>
                </a:rPr>
                <a:t>功能分析</a:t>
              </a:r>
              <a:endParaRPr lang="bg-BG" dirty="0">
                <a:solidFill>
                  <a:srgbClr val="F2F2F2"/>
                </a:solidFill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 flipV="1">
              <a:off x="331677" y="-1768104"/>
              <a:ext cx="321870" cy="197074"/>
            </a:xfrm>
            <a:prstGeom prst="triangle">
              <a:avLst/>
            </a:prstGeom>
            <a:solidFill>
              <a:srgbClr val="2A3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1" name="矩形 20"/>
          <p:cNvSpPr/>
          <p:nvPr/>
        </p:nvSpPr>
        <p:spPr>
          <a:xfrm>
            <a:off x="1259632" y="4587974"/>
            <a:ext cx="5976664" cy="504056"/>
          </a:xfrm>
          <a:prstGeom prst="rect">
            <a:avLst/>
          </a:prstGeom>
          <a:solidFill>
            <a:srgbClr val="2A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16"/>
          <p:cNvSpPr/>
          <p:nvPr/>
        </p:nvSpPr>
        <p:spPr>
          <a:xfrm>
            <a:off x="1017762" y="2691142"/>
            <a:ext cx="114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3D3743"/>
                </a:solidFill>
              </a:rPr>
              <a:t>遊戲封面</a:t>
            </a:r>
            <a:endParaRPr lang="bg-BG" dirty="0">
              <a:solidFill>
                <a:srgbClr val="3D3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899592" y="987574"/>
            <a:ext cx="3240360" cy="3240360"/>
          </a:xfrm>
          <a:prstGeom prst="ellipse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3511918" y="553852"/>
            <a:ext cx="936104" cy="936104"/>
          </a:xfrm>
          <a:prstGeom prst="ellipse">
            <a:avLst/>
          </a:prstGeom>
          <a:solidFill>
            <a:srgbClr val="E9344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712108" y="60640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F2F2F2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背景</a:t>
            </a:r>
            <a:endParaRPr lang="bg-BG" sz="4800" dirty="0">
              <a:solidFill>
                <a:srgbClr val="F2F2F2"/>
              </a:solidFill>
              <a:ea typeface="華康粗明體" panose="02020709000000000000" pitchFamily="49" charset="-120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5004049" y="1580475"/>
            <a:ext cx="34563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動作：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遊戲地圖畫面</a:t>
            </a:r>
            <a:endParaRPr lang="en-US" altLang="zh-TW" sz="2000" dirty="0">
              <a:solidFill>
                <a:srgbClr val="F2F2F2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  <a:p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分析：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利用</a:t>
            </a:r>
            <a:r>
              <a:rPr lang="en-US" altLang="zh-TW" sz="2000" dirty="0" err="1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imagePanel</a:t>
            </a: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呈現</a:t>
            </a:r>
            <a:endParaRPr lang="en-US" altLang="zh-TW" sz="2000" dirty="0">
              <a:solidFill>
                <a:srgbClr val="F2F2F2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  <a:p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並用</a:t>
            </a:r>
            <a:r>
              <a:rPr lang="en-US" altLang="zh-TW" sz="2000" dirty="0" err="1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PaintComponent</a:t>
            </a: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畫出</a:t>
            </a:r>
            <a:endParaRPr lang="bg-BG" sz="2800" dirty="0">
              <a:solidFill>
                <a:srgbClr val="F2F2F2"/>
              </a:solidFill>
              <a:latin typeface="WeblySleek UI"/>
              <a:ea typeface="華康中圓體" panose="020F0509000000000000" pitchFamily="49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F85F10-3F05-4617-9B2A-BE5639E606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012300"/>
            <a:ext cx="2304256" cy="11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8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899592" y="987574"/>
            <a:ext cx="3240360" cy="3240360"/>
          </a:xfrm>
          <a:prstGeom prst="ellipse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3511918" y="553852"/>
            <a:ext cx="936104" cy="936104"/>
          </a:xfrm>
          <a:prstGeom prst="ellipse">
            <a:avLst/>
          </a:prstGeom>
          <a:solidFill>
            <a:srgbClr val="E9344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712108" y="60640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rgbClr val="F2F2F2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玩家</a:t>
            </a:r>
            <a:endParaRPr lang="bg-BG" sz="4800" dirty="0">
              <a:solidFill>
                <a:srgbClr val="F2F2F2"/>
              </a:solidFill>
              <a:ea typeface="華康粗明體" panose="02020709000000000000" pitchFamily="49" charset="-120"/>
            </a:endParaRPr>
          </a:p>
        </p:txBody>
      </p:sp>
      <p:pic>
        <p:nvPicPr>
          <p:cNvPr id="8" name="Picture 2" descr="https://lh3.googleusercontent.com/7KyqXSkv1GvDKMHD4OJsDMYl4PcXKbiuBa6HCo9RCq4mhw1HOeGFw-NIjtIHbkJmJIQe8hlZzHVYamduo7u0lNgSX9AM1iAlaroI2UhH42oGhbiSGH6SibRSree9xXrlaFp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35646"/>
            <a:ext cx="1440160" cy="20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6"/>
          <p:cNvSpPr/>
          <p:nvPr/>
        </p:nvSpPr>
        <p:spPr>
          <a:xfrm>
            <a:off x="5004049" y="1580475"/>
            <a:ext cx="34563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動作：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利用上下左右鍵控制角色的上下左右，但只能在梯子處上下移動，碰到雞會死掉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分析：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使用</a:t>
            </a:r>
            <a:r>
              <a:rPr lang="en-US" altLang="zh-TW" sz="2400" dirty="0" err="1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keyListener</a:t>
            </a: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控制</a:t>
            </a:r>
            <a:br>
              <a:rPr lang="en-US" altLang="zh-TW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</a:br>
            <a:r>
              <a:rPr lang="en-US" altLang="zh-TW" sz="24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timer</a:t>
            </a:r>
            <a:r>
              <a:rPr lang="zh-TW" altLang="en-US" sz="2000" dirty="0">
                <a:solidFill>
                  <a:srgbClr val="F2F2F2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呈現死掉時的動畫</a:t>
            </a:r>
            <a:endParaRPr lang="bg-BG" sz="2800" dirty="0">
              <a:solidFill>
                <a:srgbClr val="F2F2F2"/>
              </a:solidFill>
              <a:latin typeface="WeblySleek UI"/>
              <a:ea typeface="華康中圓體" panose="020F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34353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371</Words>
  <Application>Microsoft Office PowerPoint</Application>
  <PresentationFormat>如螢幕大小 (16:9)</PresentationFormat>
  <Paragraphs>85</Paragraphs>
  <Slides>18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FontAwesome</vt:lpstr>
      <vt:lpstr>GeosansLight</vt:lpstr>
      <vt:lpstr>New Cicle</vt:lpstr>
      <vt:lpstr>WeblySleek UI</vt:lpstr>
      <vt:lpstr>華康中圓體</vt:lpstr>
      <vt:lpstr>華康粗明體</vt:lpstr>
      <vt:lpstr>新細明體</vt:lpstr>
      <vt:lpstr>Arial</vt:lpstr>
      <vt:lpstr>Calibri</vt:lpstr>
      <vt:lpstr>Office Theme</vt:lpstr>
      <vt:lpstr>PowerPoint 簡報</vt:lpstr>
      <vt:lpstr>Our Team</vt:lpstr>
      <vt:lpstr>目 錄</vt:lpstr>
      <vt:lpstr>PowerPoint 簡報</vt:lpstr>
      <vt:lpstr>目 錄</vt:lpstr>
      <vt:lpstr>遊戲畫面</vt:lpstr>
      <vt:lpstr>目 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目 錄</vt:lpstr>
      <vt:lpstr>PowerPoint 簡報</vt:lpstr>
      <vt:lpstr>目 錄</vt:lpstr>
      <vt:lpstr>挖洞 &amp; 鋼索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Jokomoro</dc:creator>
  <cp:lastModifiedBy>姜力心</cp:lastModifiedBy>
  <cp:revision>194</cp:revision>
  <dcterms:created xsi:type="dcterms:W3CDTF">2013-09-23T19:24:59Z</dcterms:created>
  <dcterms:modified xsi:type="dcterms:W3CDTF">2018-07-01T15:30:56Z</dcterms:modified>
</cp:coreProperties>
</file>