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7"/>
  </p:notesMasterIdLst>
  <p:handoutMasterIdLst>
    <p:handoutMasterId r:id="rId58"/>
  </p:handoutMasterIdLst>
  <p:sldIdLst>
    <p:sldId id="326" r:id="rId2"/>
    <p:sldId id="281" r:id="rId3"/>
    <p:sldId id="280" r:id="rId4"/>
    <p:sldId id="282" r:id="rId5"/>
    <p:sldId id="283" r:id="rId6"/>
    <p:sldId id="284" r:id="rId7"/>
    <p:sldId id="293" r:id="rId8"/>
    <p:sldId id="295" r:id="rId9"/>
    <p:sldId id="296" r:id="rId10"/>
    <p:sldId id="290" r:id="rId11"/>
    <p:sldId id="289" r:id="rId12"/>
    <p:sldId id="291" r:id="rId13"/>
    <p:sldId id="292" r:id="rId14"/>
    <p:sldId id="298" r:id="rId15"/>
    <p:sldId id="288" r:id="rId16"/>
    <p:sldId id="31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7" r:id="rId25"/>
    <p:sldId id="308" r:id="rId26"/>
    <p:sldId id="306" r:id="rId27"/>
    <p:sldId id="309" r:id="rId28"/>
    <p:sldId id="310" r:id="rId29"/>
    <p:sldId id="311" r:id="rId30"/>
    <p:sldId id="328" r:id="rId31"/>
    <p:sldId id="312" r:id="rId32"/>
    <p:sldId id="329" r:id="rId33"/>
    <p:sldId id="313" r:id="rId34"/>
    <p:sldId id="330" r:id="rId35"/>
    <p:sldId id="314" r:id="rId36"/>
    <p:sldId id="315" r:id="rId37"/>
    <p:sldId id="316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9" r:id="rId46"/>
    <p:sldId id="338" r:id="rId47"/>
    <p:sldId id="340" r:id="rId48"/>
    <p:sldId id="341" r:id="rId49"/>
    <p:sldId id="342" r:id="rId50"/>
    <p:sldId id="318" r:id="rId51"/>
    <p:sldId id="319" r:id="rId52"/>
    <p:sldId id="321" r:id="rId53"/>
    <p:sldId id="323" r:id="rId54"/>
    <p:sldId id="327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0" autoAdjust="0"/>
    <p:restoredTop sz="93333" autoAdjust="0"/>
  </p:normalViewPr>
  <p:slideViewPr>
    <p:cSldViewPr>
      <p:cViewPr varScale="1">
        <p:scale>
          <a:sx n="71" d="100"/>
          <a:sy n="71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EA4A-88AA-416C-AA39-6FEC62E8E15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079F-1366-42CC-BD17-108492FED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26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EB47-A833-4BC5-B42E-F4DA49EBD89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5E9E-22D5-403A-AABD-B8CEEDDF7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65E9E-22D5-403A-AABD-B8CEEDDF72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65E9E-22D5-403A-AABD-B8CEEDDF72D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AE1-F244-4B36-9A25-C96A4506DE3E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FF8-55D4-4469-A04E-2A02CC7EA70E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A903-65F8-4223-8A3F-4A8D914E21C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8203-4A8E-44BE-AC1F-21662F197658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29D23B7-2924-423D-98A7-211215D2F9D4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2C2C-3184-4B30-B022-352D11D87B34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4F8A-71F3-44B7-97FF-0341CD20B2BA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BDE3-4335-4D59-9815-5465CDB7A782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C1A-847C-4A75-A8DF-A2A9A8F2C489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2E32E4B-1D7D-432E-B02D-8B19DF6CE169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450B96-3155-4A24-A738-B611FC9BEAD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dissolve/>
  </p:transition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686800" cy="3581400"/>
          </a:xfrm>
        </p:spPr>
        <p:txBody>
          <a:bodyPr>
            <a:noAutofit/>
          </a:bodyPr>
          <a:lstStyle/>
          <a:p>
            <a:endParaRPr lang="en-US" sz="28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603-DDD3-4A59-9623-A8ECD192E848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Simple As Possible Computer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(SAP-1)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F5FA-F012-49CA-9BF1-0613B62A048B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SAP-1 uses a 2's complement adder-</a:t>
            </a:r>
            <a:r>
              <a:rPr lang="en-US" dirty="0" err="1" smtClean="0"/>
              <a:t>subtractor</a:t>
            </a:r>
            <a:r>
              <a:rPr lang="en-US" dirty="0" smtClean="0"/>
              <a:t>. When input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low (logic 0),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 is high (logic 1),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B’ + 1</a:t>
            </a:r>
          </a:p>
          <a:p>
            <a:r>
              <a:rPr lang="en-US" dirty="0" smtClean="0"/>
              <a:t>The Adder-</a:t>
            </a:r>
            <a:r>
              <a:rPr lang="en-US" dirty="0" err="1" smtClean="0"/>
              <a:t>subtractor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/>
              <a:t> and its contents change as soon as the input changes.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is high, these contents appear on the W bus.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330-D35B-4790-ADD7-88E61428EDF7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accumulator register stored the number A.</a:t>
            </a:r>
          </a:p>
          <a:p>
            <a:r>
              <a:rPr lang="en-US" dirty="0" smtClean="0"/>
              <a:t>The Accumulator has two outputs.</a:t>
            </a:r>
          </a:p>
          <a:p>
            <a:pPr lvl="1"/>
            <a:r>
              <a:rPr lang="en-US" dirty="0" smtClean="0"/>
              <a:t>One output goes to the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The other goes to the W through tri-state buffers.</a:t>
            </a:r>
          </a:p>
          <a:p>
            <a:r>
              <a:rPr lang="en-US" dirty="0" smtClean="0"/>
              <a:t>It also stores the (answer of two values) output of adder/</a:t>
            </a:r>
            <a:r>
              <a:rPr lang="en-US" dirty="0" err="1" smtClean="0"/>
              <a:t>subtractor</a:t>
            </a:r>
            <a:r>
              <a:rPr lang="en-US" dirty="0" smtClean="0"/>
              <a:t> through w-bus, when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low.</a:t>
            </a:r>
          </a:p>
          <a:p>
            <a:r>
              <a:rPr lang="en-US" dirty="0" smtClean="0"/>
              <a:t>It’s value is appeared on w-bus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high, which can then be read by output register.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77000" y="4191000"/>
            <a:ext cx="3810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5CD-83CC-4934-829A-9088397234FC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B register stored the number B.</a:t>
            </a:r>
          </a:p>
          <a:p>
            <a:r>
              <a:rPr lang="en-US" dirty="0" smtClean="0"/>
              <a:t>It supplies the number to be added or subtracted from the contents of accumulator to the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data is available at W-bus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goes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, at the positive clock edge, B register loads that data.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D96D-676F-43AC-A91D-01A19C8D168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end of an arithmetic operation the accumulator contains the word representing the answer,</a:t>
            </a:r>
          </a:p>
          <a:p>
            <a:r>
              <a:rPr lang="en-US" dirty="0" smtClean="0"/>
              <a:t>Then answer stored in the accumulator register is then loaded into the output register through W-bus.</a:t>
            </a:r>
          </a:p>
          <a:p>
            <a:r>
              <a:rPr lang="en-US" dirty="0" smtClean="0"/>
              <a:t>This is done in the next positive clock edge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this value can be displayed to the outside world with the help of LEDs or 7 Segments.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Display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41BB-69EE-412C-A8D7-67169FAECF5C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binary display </a:t>
            </a:r>
            <a:r>
              <a:rPr lang="en-US" dirty="0" smtClean="0"/>
              <a:t>is a row of eight light-emitting diodes (LEDs).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876-FFC9-4797-9721-907DA7CDB163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12 bits coming out of the Controller Sequencer form a word that controls the rest of the computer. Before each operation a </a:t>
            </a:r>
            <a:r>
              <a:rPr lang="en-US" i="1" dirty="0" smtClean="0"/>
              <a:t>Clear</a:t>
            </a:r>
            <a:r>
              <a:rPr lang="en-US" dirty="0" smtClean="0"/>
              <a:t> (CLR) signal resets the computer.</a:t>
            </a:r>
          </a:p>
          <a:p>
            <a:pPr algn="just"/>
            <a:r>
              <a:rPr lang="en-US" dirty="0" smtClean="0"/>
              <a:t>The 12 wires carrying the control word are called the </a:t>
            </a:r>
            <a:r>
              <a:rPr lang="en-US" b="1" i="1" dirty="0" smtClean="0"/>
              <a:t>Control Bus</a:t>
            </a:r>
            <a:r>
              <a:rPr lang="en-US" dirty="0" smtClean="0"/>
              <a:t>. The control word has the format: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3678" y="4648200"/>
            <a:ext cx="7750419" cy="533400"/>
            <a:chOff x="771525" y="3190875"/>
            <a:chExt cx="4914900" cy="247650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771525" y="3248025"/>
            <a:ext cx="37147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" name="Equation" r:id="rId3" imgW="368140" imgH="177723" progId="Equation.3">
                    <p:embed/>
                  </p:oleObj>
                </mc:Choice>
                <mc:Fallback>
                  <p:oleObj name="Equation" r:id="rId3" imgW="368140" imgH="177723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" y="3248025"/>
                          <a:ext cx="371475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219200" y="3276600"/>
            <a:ext cx="123825" cy="10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" name="Equation" r:id="rId5" imgW="126780" imgH="101424" progId="Equation.3">
                    <p:embed/>
                  </p:oleObj>
                </mc:Choice>
                <mc:Fallback>
                  <p:oleObj name="Equation" r:id="rId5" imgW="126780" imgH="1014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76600"/>
                          <a:ext cx="123825" cy="10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590675" y="3190875"/>
            <a:ext cx="1228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7" imgW="1231366" imgH="241195" progId="Equation.3">
                    <p:embed/>
                  </p:oleObj>
                </mc:Choice>
                <mc:Fallback>
                  <p:oleObj name="Equation" r:id="rId7" imgW="1231366" imgH="241195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3190875"/>
                          <a:ext cx="1228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124200" y="3200400"/>
            <a:ext cx="11334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Equation" r:id="rId9" imgW="1130300" imgH="228600" progId="Equation.3">
                    <p:embed/>
                  </p:oleObj>
                </mc:Choice>
                <mc:Fallback>
                  <p:oleObj name="Equation" r:id="rId9" imgW="113030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200400"/>
                          <a:ext cx="113347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4495800" y="3200400"/>
            <a:ext cx="11906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11" imgW="1193800" imgH="241300" progId="Equation.3">
                    <p:embed/>
                  </p:oleObj>
                </mc:Choice>
                <mc:Fallback>
                  <p:oleObj name="Equation" r:id="rId11" imgW="1193800" imgH="2413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200400"/>
                          <a:ext cx="11906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Counter Timing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918F-2633-4294-BABB-68B9937F7089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762000"/>
            <a:ext cx="8810625" cy="552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2315-3352-4CA5-8AD5-8D93F02119A4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2743200"/>
          </a:xfrm>
        </p:spPr>
        <p:txBody>
          <a:bodyPr/>
          <a:lstStyle/>
          <a:p>
            <a:r>
              <a:rPr lang="en-US" dirty="0" smtClean="0"/>
              <a:t>Computer is a useless hardware until it is programmed</a:t>
            </a:r>
          </a:p>
          <a:p>
            <a:r>
              <a:rPr lang="en-US" dirty="0" smtClean="0"/>
              <a:t>This means loading step-by-step instructions into the memory before the start of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can program a computer, however, you must learn its </a:t>
            </a:r>
            <a:r>
              <a:rPr lang="en-US" i="1" dirty="0" smtClean="0">
                <a:solidFill>
                  <a:srgbClr val="FF0000"/>
                </a:solidFill>
              </a:rPr>
              <a:t>instruction set</a:t>
            </a:r>
            <a:r>
              <a:rPr lang="en-US" i="1" dirty="0" smtClean="0"/>
              <a:t>, </a:t>
            </a:r>
            <a:r>
              <a:rPr lang="en-US" dirty="0" smtClean="0"/>
              <a:t>the basic operations it can perform. The SAP-1 instruction set follows.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977640"/>
          <a:ext cx="7696200" cy="2346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95400"/>
                <a:gridCol w="1905000"/>
                <a:gridCol w="4495800"/>
              </a:tblGrid>
              <a:tr h="2214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SAP-1 INSTRUCTION SET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3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Operation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RAM[MAR]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RAM data into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+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 RAM data 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–</a:t>
                      </a:r>
                      <a:r>
                        <a:rPr lang="en-US" sz="1600" baseline="0" dirty="0" smtClean="0"/>
                        <a:t>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Subtract RAM data from accumulator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accumulator data into output register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CLK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Stop processing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D3C7-74D1-47E4-9E79-DE237B2A3EEF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stands for "</a:t>
            </a:r>
            <a:r>
              <a:rPr lang="en-US" dirty="0" smtClean="0">
                <a:solidFill>
                  <a:srgbClr val="FF0000"/>
                </a:solidFill>
              </a:rPr>
              <a:t>load the accumulator,</a:t>
            </a:r>
            <a:r>
              <a:rPr lang="en-US" dirty="0" smtClean="0"/>
              <a:t>" A complete LDA instruction includes the hexadecimal address of the data to be loaded.</a:t>
            </a:r>
          </a:p>
          <a:p>
            <a:r>
              <a:rPr lang="en-US" dirty="0" smtClean="0"/>
              <a:t>For example, LDA 8H means “load the accumulator with the contents of memory location 8H.”</a:t>
            </a:r>
          </a:p>
          <a:p>
            <a:r>
              <a:rPr lang="en-US" dirty="0" smtClean="0"/>
              <a:t>Therefore, given			      RAM[8] = 1111 0000</a:t>
            </a:r>
          </a:p>
          <a:p>
            <a:r>
              <a:rPr lang="en-US" dirty="0" smtClean="0"/>
              <a:t> The execution of LDA 8H results in	ACC = 1111 0000</a:t>
            </a:r>
          </a:p>
          <a:p>
            <a:r>
              <a:rPr lang="en-US" dirty="0" smtClean="0"/>
              <a:t>Similarly. LDA FH means "load the accumulator with the contents of memory location FH.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9FDE-675D-49A2-8EFF-E07C0A62E3FD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add the data of memory location 9H with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2 is in the accumulator and No.3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0010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0011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0011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sum of A and B </a:t>
            </a:r>
            <a:r>
              <a:rPr lang="en-US" sz="1900" dirty="0" smtClean="0">
                <a:solidFill>
                  <a:srgbClr val="FF0000"/>
                </a:solidFill>
              </a:rPr>
              <a:t>SUM = 0000 0101</a:t>
            </a:r>
          </a:p>
          <a:p>
            <a:pPr lvl="1"/>
            <a:r>
              <a:rPr lang="en-US" sz="1900" dirty="0" smtClean="0"/>
              <a:t>Second, this sum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0101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FH</a:t>
            </a:r>
            <a:r>
              <a:rPr lang="en-US" sz="2400" dirty="0" smtClean="0"/>
              <a:t> adds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</a:p>
          <a:p>
            <a:r>
              <a:rPr lang="en-US" sz="2400" dirty="0" smtClean="0"/>
              <a:t>The negative numbers are stored in 2’s complement form.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SAP-1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211-6955-4AE6-82B5-47508FFF35F3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SAP-1 is the first stage in the evolution towards modern computers. </a:t>
            </a:r>
          </a:p>
          <a:p>
            <a:r>
              <a:rPr lang="en-US" dirty="0" smtClean="0"/>
              <a:t>The main purpose of SAP is to introduce all the crucial ideas behind computer operations.</a:t>
            </a:r>
          </a:p>
          <a:p>
            <a:r>
              <a:rPr lang="en-US" dirty="0" smtClean="0"/>
              <a:t>Being a simple computer, SAP-1 also covers many advanced concepts.</a:t>
            </a:r>
          </a:p>
          <a:p>
            <a:r>
              <a:rPr lang="en-US" dirty="0" smtClean="0"/>
              <a:t>SAP-1 is a bus organized computer. All registers are connected to the W bus with the help of tri-state buffers.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3065-36E4-4BB7-9B19-18DB1D3FAA2B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subtract the data of memory location 9H from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3 is in the accumulator and No.2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0011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0010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0010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diff. of A and B   </a:t>
            </a:r>
            <a:r>
              <a:rPr lang="en-US" sz="1900" dirty="0" smtClean="0">
                <a:solidFill>
                  <a:srgbClr val="FF0000"/>
                </a:solidFill>
              </a:rPr>
              <a:t>Diff. = 0000 0001</a:t>
            </a:r>
          </a:p>
          <a:p>
            <a:pPr lvl="1"/>
            <a:r>
              <a:rPr lang="en-US" sz="1900" dirty="0" smtClean="0"/>
              <a:t>Second, this diff.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0001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FH</a:t>
            </a:r>
            <a:r>
              <a:rPr lang="en-US" sz="2400" dirty="0" smtClean="0"/>
              <a:t> subtracts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B07C-A656-4179-ADF0-5DC0366C7FBB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The instruction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tells the SAP-1 computer to </a:t>
            </a:r>
            <a:r>
              <a:rPr lang="en-US" dirty="0" smtClean="0">
                <a:solidFill>
                  <a:srgbClr val="FF0000"/>
                </a:solidFill>
              </a:rPr>
              <a:t>transfer the accumulator contents to the output port.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has been executed, you can see the answer to the problem being solved on LEDs display.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complete by itself; that is, you do not have to include an address when using OUT because the instruction does not involve data in the memory.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117A-16A7-4252-A1FB-B67CE4817160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stands for </a:t>
            </a:r>
            <a:r>
              <a:rPr lang="en-US" dirty="0" smtClean="0">
                <a:solidFill>
                  <a:srgbClr val="FF0000"/>
                </a:solidFill>
              </a:rPr>
              <a:t>halt</a:t>
            </a:r>
            <a:r>
              <a:rPr lang="en-US" dirty="0" smtClean="0"/>
              <a:t>. This instruction tells the computer to </a:t>
            </a:r>
            <a:r>
              <a:rPr lang="en-US" dirty="0" smtClean="0">
                <a:solidFill>
                  <a:srgbClr val="FF0000"/>
                </a:solidFill>
              </a:rPr>
              <a:t>stop processing data</a:t>
            </a:r>
            <a:r>
              <a:rPr lang="en-US" dirty="0" smtClean="0"/>
              <a:t> so it </a:t>
            </a:r>
            <a:r>
              <a:rPr lang="en-US" dirty="0" smtClean="0">
                <a:solidFill>
                  <a:srgbClr val="FF0000"/>
                </a:solidFill>
              </a:rPr>
              <a:t>stops the clock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marks the end of a program, similar to the way a period marks the end of a sentence.</a:t>
            </a:r>
          </a:p>
          <a:p>
            <a:r>
              <a:rPr lang="en-US" dirty="0" smtClean="0"/>
              <a:t>You must use a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instruction at the end of every SAP-1 program; otherwise, you get computer trash (meaningless answers caused by runaway processing).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is complete by itself; you do not have to include a RAM word when using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because this instruction does not involve the memory.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E38A-EABD-4B4F-8801-171C2DD17903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 are called </a:t>
            </a:r>
            <a:r>
              <a:rPr lang="en-US" i="1" dirty="0" smtClean="0">
                <a:solidFill>
                  <a:srgbClr val="FF0000"/>
                </a:solidFill>
              </a:rPr>
              <a:t>memory-reference instructions</a:t>
            </a:r>
            <a:r>
              <a:rPr lang="en-US" i="1" dirty="0" smtClean="0"/>
              <a:t> </a:t>
            </a:r>
            <a:r>
              <a:rPr lang="en-US" dirty="0" smtClean="0"/>
              <a:t>because they </a:t>
            </a:r>
            <a:r>
              <a:rPr lang="en-US" dirty="0" smtClean="0">
                <a:solidFill>
                  <a:srgbClr val="FF0000"/>
                </a:solidFill>
              </a:rPr>
              <a:t>use data stored in the memory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HLT</a:t>
            </a:r>
            <a:r>
              <a:rPr lang="en-US" dirty="0" smtClean="0"/>
              <a:t>, on the other hand, are </a:t>
            </a:r>
            <a:r>
              <a:rPr lang="en-US" dirty="0" smtClean="0">
                <a:solidFill>
                  <a:srgbClr val="0000FF"/>
                </a:solidFill>
              </a:rPr>
              <a:t>not memory reference instructions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rgbClr val="0000FF"/>
                </a:solidFill>
              </a:rPr>
              <a:t>do not involve the data stored in the memory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Mnemonics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are the </a:t>
            </a:r>
            <a:r>
              <a:rPr lang="en-US" dirty="0" smtClean="0">
                <a:solidFill>
                  <a:srgbClr val="FF0000"/>
                </a:solidFill>
              </a:rPr>
              <a:t>instruction set</a:t>
            </a:r>
            <a:r>
              <a:rPr lang="en-US" dirty="0" smtClean="0"/>
              <a:t> for SAP-1. </a:t>
            </a:r>
            <a:r>
              <a:rPr lang="en-US" dirty="0" smtClean="0">
                <a:solidFill>
                  <a:srgbClr val="FF0000"/>
                </a:solidFill>
              </a:rPr>
              <a:t>Abbreviated</a:t>
            </a:r>
            <a:r>
              <a:rPr lang="en-US" dirty="0" smtClean="0"/>
              <a:t> instructions like these are called </a:t>
            </a:r>
            <a:r>
              <a:rPr lang="en-US" i="1" dirty="0" smtClean="0">
                <a:solidFill>
                  <a:srgbClr val="FF0000"/>
                </a:solidFill>
              </a:rPr>
              <a:t>mnemonics</a:t>
            </a:r>
            <a:r>
              <a:rPr lang="en-US" i="1" dirty="0" smtClean="0"/>
              <a:t> </a:t>
            </a:r>
            <a:r>
              <a:rPr lang="en-US" dirty="0" smtClean="0"/>
              <a:t>(memory aids). Mnemonics are popular in computer work because they remind you of the operation that will take place when the instruction is executed.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Codes of SAP-1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7DA-A476-4785-9BFE-0FB3571137F9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To load instruction and data words into the SAP-1 memory , we have to use some kind of code that the computer can interpret.</a:t>
            </a:r>
          </a:p>
          <a:p>
            <a:r>
              <a:rPr lang="en-US" sz="2400" dirty="0" smtClean="0"/>
              <a:t>The number 0000 stands for LDA, 0001 for ADD, 0010 for SUB, 0000 for OUT, and 1111 for HLT.</a:t>
            </a:r>
          </a:p>
          <a:p>
            <a:r>
              <a:rPr lang="en-US" sz="2400" dirty="0" smtClean="0"/>
              <a:t>Because this code tells the computer which operation to perform, it is called an </a:t>
            </a:r>
            <a:r>
              <a:rPr lang="en-US" sz="2400" i="1" dirty="0" smtClean="0">
                <a:solidFill>
                  <a:srgbClr val="FF0000"/>
                </a:solidFill>
              </a:rPr>
              <a:t>operation code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op code</a:t>
            </a:r>
            <a:r>
              <a:rPr lang="en-US" sz="2400" dirty="0" smtClean="0"/>
              <a:t>).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Assembly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 working</a:t>
            </a:r>
          </a:p>
          <a:p>
            <a:pPr>
              <a:buNone/>
            </a:pPr>
            <a:r>
              <a:rPr lang="en-US" sz="2400" dirty="0" smtClean="0"/>
              <a:t>	with </a:t>
            </a:r>
            <a:r>
              <a:rPr lang="en-US" sz="2400" i="1" dirty="0" smtClean="0">
                <a:solidFill>
                  <a:srgbClr val="FF0000"/>
                </a:solidFill>
              </a:rPr>
              <a:t>mnemonics</a:t>
            </a:r>
            <a:r>
              <a:rPr lang="en-US" sz="2400" dirty="0" smtClean="0"/>
              <a:t> when writing a </a:t>
            </a:r>
          </a:p>
          <a:p>
            <a:pPr>
              <a:buNone/>
            </a:pPr>
            <a:r>
              <a:rPr lang="en-US" sz="2400" dirty="0" smtClean="0"/>
              <a:t>	program.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Machine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</a:t>
            </a:r>
          </a:p>
          <a:p>
            <a:pPr>
              <a:buNone/>
            </a:pPr>
            <a:r>
              <a:rPr lang="en-US" sz="2400" dirty="0" smtClean="0"/>
              <a:t>	working with strings of 0s and 1s.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728720"/>
          <a:ext cx="33528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828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TABLE 2, SAP-1 OP CODES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 Code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5A2-921F-42CC-B314-11157525824C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2514600" cy="667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371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Assembly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LDA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SUB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OUT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HLT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76200"/>
          <a:ext cx="6324600" cy="667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/>
                <a:gridCol w="2164080"/>
                <a:gridCol w="2895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Machine 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Contents in Binary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r>
                        <a:rPr lang="en-US" sz="1600" b="1" baseline="0" dirty="0" smtClean="0"/>
                        <a:t> in Hexadecimal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0000</a:t>
                      </a:r>
                      <a:r>
                        <a:rPr lang="en-US" sz="1600" b="1" dirty="0" smtClean="0">
                          <a:solidFill>
                            <a:srgbClr val="003399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1001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1100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1110 1111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EF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FF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0001 1000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0001 0100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and 8085 Microprocessors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6261-BFE0-48F7-AB9C-9D32A5FC37AA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was the first widely used microprocessor.</a:t>
            </a:r>
          </a:p>
          <a:p>
            <a:r>
              <a:rPr lang="en-US" dirty="0" smtClean="0"/>
              <a:t>It has 72 instructions. The 8085 is an enhanced version of the 8080 with essentially the same instruction set (both are designed by Intel Corp.).</a:t>
            </a:r>
          </a:p>
          <a:p>
            <a:r>
              <a:rPr lang="en-US" dirty="0" smtClean="0"/>
              <a:t>The SAP-1 instructions are upward compatible with the 8080/8085 instruction set. </a:t>
            </a:r>
          </a:p>
          <a:p>
            <a:r>
              <a:rPr lang="en-US" dirty="0" smtClean="0"/>
              <a:t>In other words, the SAP-1 instructions LDA, ADD, SUB, OUT, and HLT are 8080/8085 instructions.</a:t>
            </a:r>
          </a:p>
          <a:p>
            <a:r>
              <a:rPr lang="en-US" dirty="0" smtClean="0"/>
              <a:t>Learning SAP instructions is getting you ready for the 8080 and 8085, two widely used microprocessors.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2D24-529A-4C8B-863A-C06A05B012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control unit</a:t>
            </a:r>
            <a:r>
              <a:rPr lang="en-US" i="1" dirty="0" smtClean="0"/>
              <a:t> </a:t>
            </a:r>
            <a:r>
              <a:rPr lang="en-US" dirty="0" smtClean="0"/>
              <a:t>is the key to a computer's automatic operation. The control unit generates the control words that fetch and execute each instruction. </a:t>
            </a:r>
          </a:p>
          <a:p>
            <a:r>
              <a:rPr lang="en-US" dirty="0" smtClean="0"/>
              <a:t>While each instruction is fetched and executed, the computer passes through different </a:t>
            </a:r>
            <a:r>
              <a:rPr lang="en-US" i="1" dirty="0" smtClean="0">
                <a:solidFill>
                  <a:srgbClr val="C00000"/>
                </a:solidFill>
              </a:rPr>
              <a:t>timing states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), time intervals during which register contents 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Ring Counter</a:t>
            </a:r>
            <a:r>
              <a:rPr lang="en-US" dirty="0" smtClean="0"/>
              <a:t> has an output of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 At the beginning of a computer run, the ring word is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= 00 0001 = 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Successive clock pulses produce, ring words of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1695-92E1-4014-8D50-B783483B52C6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Successive clock pulses produce, ring words of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000010 = 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000100 = 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001000 = 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010000 = 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100000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Then, the ring counter resets to 00 00 01, and the </a:t>
            </a:r>
            <a:r>
              <a:rPr lang="en-US" b="1" dirty="0" smtClean="0"/>
              <a:t>cycle </a:t>
            </a:r>
            <a:r>
              <a:rPr lang="en-US" dirty="0" smtClean="0"/>
              <a:t>repeats. </a:t>
            </a:r>
          </a:p>
          <a:p>
            <a:r>
              <a:rPr lang="en-US" dirty="0" smtClean="0"/>
              <a:t>Each ring word represents one </a:t>
            </a:r>
            <a:r>
              <a:rPr lang="en-US" i="1" dirty="0" smtClean="0"/>
              <a:t>T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initial state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starts with a negative clock edge and ends with the next negative clock edge.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AE16-42B7-4DA4-8647-70387E3BD050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During this </a:t>
            </a:r>
            <a:r>
              <a:rPr lang="en-US" i="1" dirty="0" smtClean="0"/>
              <a:t>T </a:t>
            </a:r>
            <a:r>
              <a:rPr lang="en-US" dirty="0" smtClean="0"/>
              <a:t>state, the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bit out of the ring counter is high.</a:t>
            </a:r>
          </a:p>
          <a:p>
            <a:r>
              <a:rPr lang="en-US" dirty="0" smtClean="0"/>
              <a:t>During the next state,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high; the following state has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; then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; and so on. </a:t>
            </a:r>
          </a:p>
          <a:p>
            <a:r>
              <a:rPr lang="en-US" dirty="0" smtClean="0"/>
              <a:t>The ring counter produces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 Each instruction is </a:t>
            </a:r>
            <a:r>
              <a:rPr lang="en-US" i="1" dirty="0" smtClean="0">
                <a:solidFill>
                  <a:srgbClr val="C00000"/>
                </a:solidFill>
              </a:rPr>
              <a:t>fetched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executed</a:t>
            </a:r>
            <a:r>
              <a:rPr lang="en-US" dirty="0" smtClean="0"/>
              <a:t> during these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positive </a:t>
            </a:r>
            <a:r>
              <a:rPr lang="en-US" i="1" dirty="0" smtClean="0"/>
              <a:t>CLK </a:t>
            </a:r>
            <a:r>
              <a:rPr lang="en-US" dirty="0" smtClean="0"/>
              <a:t>edge occurs midway through each </a:t>
            </a:r>
            <a:r>
              <a:rPr lang="en-US" i="1" dirty="0" smtClean="0"/>
              <a:t>T</a:t>
            </a:r>
            <a:r>
              <a:rPr lang="en-US" dirty="0" smtClean="0"/>
              <a:t> state.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741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SAP1 Architecture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4F4-9016-4081-B31A-17B7EA62F2BE}" type="datetime2">
              <a:rPr lang="en-US" smtClean="0"/>
              <a:t>Monday, March 20, 2017</a:t>
            </a:fld>
            <a:endParaRPr lang="en-US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36576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66294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36576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65532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66294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6294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294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37338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36576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37338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99488" y="1506517"/>
            <a:ext cx="4724400" cy="3857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0800" y="5868770"/>
            <a:ext cx="51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Light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Active, </a:t>
            </a:r>
            <a:r>
              <a:rPr lang="en-US" sz="2400" b="1" dirty="0" smtClean="0">
                <a:solidFill>
                  <a:srgbClr val="FF0000"/>
                </a:solidFill>
              </a:rPr>
              <a:t>Dark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</a:rPr>
              <a:t>Inactive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39254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State (T = 00 0001 = 1 =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FA4-F8C5-4E48-AE7C-AD17F41EEE57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address state</a:t>
            </a:r>
            <a:r>
              <a:rPr lang="en-US" i="1" dirty="0" smtClean="0"/>
              <a:t> </a:t>
            </a:r>
            <a:r>
              <a:rPr lang="en-US" dirty="0" smtClean="0"/>
              <a:t>because the address in the program counter (PC) is transferred to the memory address register (MAR) during this state.</a:t>
            </a:r>
          </a:p>
          <a:p>
            <a:r>
              <a:rPr lang="en-US" dirty="0" smtClean="0"/>
              <a:t>During the address state, </a:t>
            </a:r>
            <a:r>
              <a:rPr lang="en-US" i="1" dirty="0" smtClean="0">
                <a:solidFill>
                  <a:srgbClr val="C00000"/>
                </a:solidFill>
              </a:rPr>
              <a:t>E</a:t>
            </a:r>
            <a:r>
              <a:rPr lang="en-US" i="1" baseline="-25000" dirty="0" smtClean="0">
                <a:solidFill>
                  <a:srgbClr val="C0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L'</a:t>
            </a:r>
            <a:r>
              <a:rPr lang="en-US" i="1" baseline="-25000" dirty="0" smtClean="0">
                <a:solidFill>
                  <a:srgbClr val="C00000"/>
                </a:solidFill>
              </a:rPr>
              <a:t>M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active</a:t>
            </a:r>
            <a:r>
              <a:rPr lang="en-US" dirty="0" smtClean="0"/>
              <a:t>; all other control bits are inactive. This means that the controller-sequencer is sending out a control word of </a:t>
            </a:r>
            <a:r>
              <a:rPr lang="en-US" dirty="0" smtClean="0">
                <a:solidFill>
                  <a:srgbClr val="FF0000"/>
                </a:solidFill>
              </a:rPr>
              <a:t>5E3H</a:t>
            </a:r>
            <a:r>
              <a:rPr lang="en-US" dirty="0" smtClean="0"/>
              <a:t> during this state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5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7048"/>
            <a:ext cx="5559552" cy="4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16696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State (T = 00 0010 = 2 =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1794-B1BC-49DC-B58B-20990A470D55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increment state</a:t>
            </a:r>
            <a:r>
              <a:rPr lang="en-US" i="1" dirty="0" smtClean="0"/>
              <a:t> </a:t>
            </a:r>
            <a:r>
              <a:rPr lang="en-US" dirty="0" smtClean="0"/>
              <a:t>because the </a:t>
            </a:r>
            <a:r>
              <a:rPr lang="en-US" dirty="0" smtClean="0">
                <a:solidFill>
                  <a:srgbClr val="FF0000"/>
                </a:solidFill>
              </a:rPr>
              <a:t>program counter is incremented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the increment state, the controller-sequencer is producing a control word of </a:t>
            </a:r>
            <a:r>
              <a:rPr lang="en-US" dirty="0" smtClean="0">
                <a:solidFill>
                  <a:srgbClr val="FF0000"/>
                </a:solidFill>
              </a:rPr>
              <a:t>BE3H</a:t>
            </a:r>
          </a:p>
          <a:p>
            <a:r>
              <a:rPr lang="en-US" dirty="0" smtClean="0"/>
              <a:t>Only the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baseline="-25000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bit is active in this state.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0  1  1   1  1  1 0  0  0  1  1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B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4363"/>
            <a:ext cx="5257799" cy="41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2151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State (T = 00 0100 = 4 =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204-D9A9-48D5-ACF7-0F87A78B7CA4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i="1" dirty="0" smtClean="0"/>
              <a:t> </a:t>
            </a:r>
            <a:r>
              <a:rPr lang="en-US" dirty="0" smtClean="0"/>
              <a:t>because the addressed RAM instruction is transferred from the memory to the instruction register.</a:t>
            </a:r>
          </a:p>
          <a:p>
            <a:r>
              <a:rPr lang="en-US" dirty="0" smtClean="0"/>
              <a:t>The only active control bits during this state are </a:t>
            </a:r>
            <a:r>
              <a:rPr lang="en-US" i="1" dirty="0" smtClean="0">
                <a:solidFill>
                  <a:srgbClr val="FF0000"/>
                </a:solidFill>
              </a:rPr>
              <a:t>CE'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and the word out of the controller-sequencer is </a:t>
            </a:r>
            <a:r>
              <a:rPr lang="en-US" dirty="0" smtClean="0">
                <a:solidFill>
                  <a:srgbClr val="FF0000"/>
                </a:solidFill>
              </a:rPr>
              <a:t>263H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0  1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 2          6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15A-0406-4876-9060-6EBA8095531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memory states</a:t>
            </a:r>
            <a:r>
              <a:rPr lang="en-US" dirty="0" smtClean="0"/>
              <a:t> are called the </a:t>
            </a:r>
            <a:r>
              <a:rPr lang="en-US" i="1" dirty="0" smtClean="0">
                <a:solidFill>
                  <a:srgbClr val="FF0000"/>
                </a:solidFill>
              </a:rPr>
              <a:t>fetch cycle</a:t>
            </a:r>
            <a:r>
              <a:rPr lang="en-US" i="1" dirty="0" smtClean="0"/>
              <a:t> </a:t>
            </a:r>
            <a:r>
              <a:rPr lang="en-US" dirty="0" smtClean="0"/>
              <a:t>of SAP-l.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address state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-25000" dirty="0" smtClean="0"/>
              <a:t>M </a:t>
            </a:r>
            <a:r>
              <a:rPr lang="en-US" dirty="0" smtClean="0"/>
              <a:t>arc active; this means that the program counter sets up the MAR via the W bus.</a:t>
            </a:r>
          </a:p>
          <a:p>
            <a:r>
              <a:rPr lang="en-US" dirty="0" smtClean="0"/>
              <a:t>A positive clock edge occurs midway through the address state; this loads the MAR with the contents of the PC.	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increment state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only active control bit.</a:t>
            </a:r>
          </a:p>
          <a:p>
            <a:r>
              <a:rPr lang="en-US" dirty="0" smtClean="0"/>
              <a:t>This sets up the program counter to count positive clock edges. Halfway through the increment state, a positive clock edge hits the program counter and advances the count by 1.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dirty="0" smtClean="0"/>
              <a:t>, </a:t>
            </a:r>
            <a:r>
              <a:rPr lang="en-US" i="1" dirty="0" smtClean="0"/>
              <a:t>CE</a:t>
            </a:r>
            <a:r>
              <a:rPr lang="en-US" i="1" baseline="30000" dirty="0" smtClean="0"/>
              <a:t>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30000" dirty="0" smtClean="0"/>
              <a:t>'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active. The addressed RAM word sets up the instruction register via the W bus. Midway through the memory state, a positive clock edge loads the instruction register with the addressed RAM word.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FCFA-0ABB-4DF0-B41D-FA7A371744B7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next three states (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 are the </a:t>
            </a:r>
            <a:r>
              <a:rPr lang="en-US" i="1" dirty="0" smtClean="0">
                <a:solidFill>
                  <a:srgbClr val="FF0000"/>
                </a:solidFill>
              </a:rPr>
              <a:t>execution cycle</a:t>
            </a:r>
            <a:r>
              <a:rPr lang="en-US" dirty="0" smtClean="0"/>
              <a:t> of SAP-1.</a:t>
            </a:r>
          </a:p>
          <a:p>
            <a:pPr algn="just"/>
            <a:r>
              <a:rPr lang="en-US" dirty="0" smtClean="0"/>
              <a:t>The register transfers during the execution cycle depend on the particular instruction being executed.</a:t>
            </a:r>
          </a:p>
          <a:p>
            <a:pPr algn="just"/>
            <a:r>
              <a:rPr lang="en-US" dirty="0" smtClean="0"/>
              <a:t>For instance. LDA 9H requires different register transfers than ADD BH.</a:t>
            </a:r>
          </a:p>
          <a:p>
            <a:pPr algn="just"/>
            <a:r>
              <a:rPr lang="en-US" dirty="0" smtClean="0"/>
              <a:t>What follows are the </a:t>
            </a:r>
            <a:r>
              <a:rPr lang="en-US" i="1" dirty="0" smtClean="0">
                <a:solidFill>
                  <a:srgbClr val="FF0000"/>
                </a:solidFill>
              </a:rPr>
              <a:t>control routines</a:t>
            </a:r>
            <a:r>
              <a:rPr lang="en-US" i="1" dirty="0" smtClean="0"/>
              <a:t> </a:t>
            </a:r>
            <a:r>
              <a:rPr lang="en-US" dirty="0" smtClean="0"/>
              <a:t>for different  SAP-1 instructions.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453842"/>
            <a:ext cx="5334000" cy="41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870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27333"/>
            <a:ext cx="4876799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3352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9B7E-B575-4C21-97DE-8B5ACC45AC6C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r>
              <a:rPr lang="en-US" dirty="0" smtClean="0"/>
              <a:t>Simple-As-Possible.</a:t>
            </a:r>
          </a:p>
          <a:p>
            <a:r>
              <a:rPr lang="en-US" dirty="0" smtClean="0"/>
              <a:t>One output device with 8 LEDs</a:t>
            </a:r>
          </a:p>
          <a:p>
            <a:r>
              <a:rPr lang="en-US" dirty="0" smtClean="0"/>
              <a:t>16 bytes of RAM</a:t>
            </a:r>
          </a:p>
          <a:p>
            <a:r>
              <a:rPr lang="en-US" dirty="0" smtClean="0"/>
              <a:t>5 instructions</a:t>
            </a:r>
          </a:p>
          <a:p>
            <a:pPr lvl="1"/>
            <a:r>
              <a:rPr lang="en-US" sz="2400" dirty="0" smtClean="0"/>
              <a:t>3 with 1 operand,</a:t>
            </a:r>
          </a:p>
          <a:p>
            <a:pPr lvl="1"/>
            <a:r>
              <a:rPr lang="en-US" sz="2400" dirty="0" smtClean="0"/>
              <a:t>2 with implicit operands.</a:t>
            </a:r>
          </a:p>
          <a:p>
            <a:r>
              <a:rPr lang="en-US" dirty="0" smtClean="0"/>
              <a:t>Accumulator Architecture</a:t>
            </a:r>
          </a:p>
          <a:p>
            <a:pPr lvl="1"/>
            <a:r>
              <a:rPr lang="en-US" dirty="0" smtClean="0"/>
              <a:t>Accumulator, 		Out Register, </a:t>
            </a:r>
          </a:p>
          <a:p>
            <a:pPr lvl="1"/>
            <a:r>
              <a:rPr lang="en-US" dirty="0" smtClean="0"/>
              <a:t>B Register, 		Memory Address Register (MAR)</a:t>
            </a:r>
          </a:p>
          <a:p>
            <a:pPr lvl="1"/>
            <a:r>
              <a:rPr lang="en-US" dirty="0" smtClean="0"/>
              <a:t>Instruction Register (IR).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4601" y="1446915"/>
            <a:ext cx="457200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8116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467697"/>
            <a:ext cx="8229599" cy="46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9027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4601" y="1481552"/>
            <a:ext cx="5181600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8937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563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0233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04489"/>
            <a:ext cx="5638800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2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Timming</a:t>
            </a:r>
            <a:r>
              <a:rPr lang="en-US" dirty="0" smtClean="0"/>
              <a:t> Diagram for ADD and SUB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27175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79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5021" y="1600200"/>
            <a:ext cx="479637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96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SAP1 has 6 T-states. These six T-states are called machine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06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T-states needed to fetch and execute an instruction is called instruction cycle. </a:t>
            </a:r>
          </a:p>
          <a:p>
            <a:r>
              <a:rPr lang="en-US" dirty="0" smtClean="0"/>
              <a:t>In SAP-1 machine cycle = instruction cycle.</a:t>
            </a:r>
          </a:p>
          <a:p>
            <a:r>
              <a:rPr lang="en-US" dirty="0" smtClean="0"/>
              <a:t>In SAP-2 and other microcomputers the instruction cycle may equal two or more machine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8" y="3826903"/>
            <a:ext cx="8682921" cy="23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97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25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positive clock edge occurs halfway through each state. Why this is important?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 reliable loading has two conditions: setup time and hold time</a:t>
            </a:r>
          </a:p>
          <a:p>
            <a:r>
              <a:rPr lang="en-US" dirty="0" smtClean="0"/>
              <a:t>First half: Setup time, Second Half: Hold Time</a:t>
            </a:r>
          </a:p>
          <a:p>
            <a:r>
              <a:rPr lang="en-US" dirty="0" smtClean="0"/>
              <a:t>To ensure valid data on W-bus </a:t>
            </a:r>
            <a:r>
              <a:rPr lang="en-US" smtClean="0"/>
              <a:t>(waiting first half) 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772399" cy="20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87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F8A-D6FC-473E-AA1B-1A78FE245DFD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 "W" bus.</a:t>
            </a:r>
          </a:p>
          <a:p>
            <a:r>
              <a:rPr lang="en-US" dirty="0" smtClean="0"/>
              <a:t>4-bit program counter, only counts up, it starts counting from 0 and counts up to 15.</a:t>
            </a:r>
          </a:p>
          <a:p>
            <a:r>
              <a:rPr lang="en-US" dirty="0" smtClean="0"/>
              <a:t>4-bit Memory Address Register (MAR).</a:t>
            </a:r>
          </a:p>
          <a:p>
            <a:r>
              <a:rPr lang="en-US" dirty="0" smtClean="0"/>
              <a:t>16 Byte Memory.</a:t>
            </a:r>
          </a:p>
          <a:p>
            <a:r>
              <a:rPr lang="en-US" dirty="0" smtClean="0"/>
              <a:t>8-bit (1 Byte) Instruction Register (IR).</a:t>
            </a:r>
          </a:p>
          <a:p>
            <a:r>
              <a:rPr lang="en-US" dirty="0" smtClean="0"/>
              <a:t>6-cycle controller with 12-bit microinstruction word.</a:t>
            </a:r>
          </a:p>
          <a:p>
            <a:r>
              <a:rPr lang="en-US" dirty="0" smtClean="0"/>
              <a:t>8-bit Accumulator.</a:t>
            </a:r>
          </a:p>
          <a:p>
            <a:r>
              <a:rPr lang="en-US" dirty="0" smtClean="0"/>
              <a:t>8-bit B Register.</a:t>
            </a:r>
          </a:p>
          <a:p>
            <a:r>
              <a:rPr lang="en-US" dirty="0" smtClean="0"/>
              <a:t>8-bit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8-bit Output Register.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4D7B-7B98-4339-B176-02BB65FDFDF2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controller-sequencer sends out </a:t>
            </a:r>
            <a:r>
              <a:rPr lang="en-US" dirty="0" smtClean="0">
                <a:solidFill>
                  <a:srgbClr val="FF0000"/>
                </a:solidFill>
              </a:rPr>
              <a:t>control words</a:t>
            </a:r>
            <a:r>
              <a:rPr lang="en-US" dirty="0" smtClean="0"/>
              <a:t>, on during each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state</a:t>
            </a:r>
            <a:r>
              <a:rPr lang="en-US" dirty="0" smtClean="0"/>
              <a:t> or clock cycle.</a:t>
            </a:r>
          </a:p>
          <a:p>
            <a:r>
              <a:rPr lang="en-US" dirty="0" smtClean="0"/>
              <a:t>These words are like directions telling the rest of the computer what to do.</a:t>
            </a:r>
          </a:p>
          <a:p>
            <a:r>
              <a:rPr lang="en-US" dirty="0" smtClean="0"/>
              <a:t>Because it produces a small step in the data processing, each control word is called a </a:t>
            </a:r>
            <a:r>
              <a:rPr lang="en-US" i="1" dirty="0" smtClean="0">
                <a:solidFill>
                  <a:srgbClr val="FF0000"/>
                </a:solidFill>
              </a:rPr>
              <a:t>micro-instruction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7E40-E75C-45E4-A641-5C8791CF31DA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instructions we have been programming with (LDA, ADD, SUB, . . .) are sometimes called </a:t>
            </a:r>
            <a:r>
              <a:rPr lang="en-US" i="1" dirty="0" smtClean="0">
                <a:solidFill>
                  <a:srgbClr val="FF0000"/>
                </a:solidFill>
              </a:rPr>
              <a:t>macro-instructions</a:t>
            </a:r>
            <a:r>
              <a:rPr lang="en-US" dirty="0" smtClean="0"/>
              <a:t> to distinguish them from micro-instructions.</a:t>
            </a:r>
          </a:p>
          <a:p>
            <a:r>
              <a:rPr lang="en-US" dirty="0" smtClean="0"/>
              <a:t>Each SAP-1 macroinstruction is made up of three microinstructions. For example, the LDA macroinstruction consists of the three microinstructions shown in the next Table.</a:t>
            </a:r>
          </a:p>
          <a:p>
            <a:r>
              <a:rPr lang="en-US" dirty="0" smtClean="0"/>
              <a:t>This table shows the SAP-1 macro-instruction and the micro-instructions needed to carry it out.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21A-9713-4E60-ABE9-0FCA129AA574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8839200" cy="6675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00200"/>
                <a:gridCol w="1066800"/>
                <a:gridCol w="2636520"/>
                <a:gridCol w="1767840"/>
                <a:gridCol w="176784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 and Execute Cycle of SAP-1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Macro Inst.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Micro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All Instructions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MAR ← PC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PC← PC+1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IR ← </a:t>
                      </a: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RAM[MAR]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CE', L‘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263H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ACC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2C3H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3E3H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MAR ← IR(3…0)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E‘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1A3H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B ←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RAM[MAR]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CE',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2E1H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ACC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ACC+B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3C7H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2E1H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</a:t>
                      </a:r>
                      <a:r>
                        <a:rPr kumimoji="0" lang="en-US" sz="1800" kern="1200" dirty="0" smtClean="0"/>
                        <a:t>←  ACC –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A</a:t>
                      </a:r>
                      <a:r>
                        <a:rPr kumimoji="0" lang="en-US" sz="1800" kern="1200" dirty="0" smtClean="0"/>
                        <a:t>, S</a:t>
                      </a:r>
                      <a:r>
                        <a:rPr kumimoji="0" lang="en-US" sz="1800" kern="1200" baseline="-25000" dirty="0" smtClean="0"/>
                        <a:t>U</a:t>
                      </a:r>
                      <a:r>
                        <a:rPr kumimoji="0" lang="en-US" sz="1800" kern="1200" dirty="0" smtClean="0"/>
                        <a:t>, E</a:t>
                      </a:r>
                      <a:r>
                        <a:rPr kumimoji="0" lang="en-US" sz="1800" kern="1200" baseline="-25000" dirty="0" smtClean="0"/>
                        <a:t>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3CFH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3F2H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HLT '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263H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649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Simulation of Program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LDA  9H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ADD AH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OUT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HLT</a:t>
            </a:r>
            <a:endParaRPr lang="en-U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E7B6-638E-4FC5-A6F5-4E125AA544B7}" type="datetime2">
              <a:rPr lang="en-US" smtClean="0"/>
              <a:t>Monday, March 20, 2017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" y="3200400"/>
            <a:ext cx="673608" cy="533400"/>
          </a:xfrm>
          <a:prstGeom prst="rightArrow">
            <a:avLst>
              <a:gd name="adj1" fmla="val 50000"/>
              <a:gd name="adj2" fmla="val 824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3240" y="86868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3240" y="1472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3240" y="228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63240" y="3276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3240" y="3758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8640" y="44196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3240" y="4419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0000 0101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8640" y="265176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0001 1010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8640" y="4343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68640" y="2667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68640" y="1905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3240" y="20574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68640" y="6858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68640" y="379476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8382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5105400"/>
            <a:ext cx="11430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</a:t>
            </a:r>
            <a:endParaRPr lang="en-US" sz="3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480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0100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8620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24-Point Star 4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24-Point Star 4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1" name="24-Point Star 5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" name="24-Point Star 5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3" name="24-Point Star 5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24-Point Star 5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7" name="24-Point Star 4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24-Point Star 4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24-Point Star 5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6" name="24-Point Star 5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7" name="24-Point Star 5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8" name="24-Point Star 5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9" name="24-Point Star 5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0" name="24-Point Star 5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" name="24-Point Star 6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2" name="24-Point Star 6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3" name="24-Point Star 6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24-Point Star 6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24-Point Star 6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24-Point Star 6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7" name="24-Point Star 6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9800" y="60198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Halted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00121 -0.05254 L 0.15798 -0.05254 L 0.15851 0.13357 L -0.00087 0.13357 L -0.00087 0.1777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7 L -0.00087 -0.0625 L 0.15833 -0.0625 L 0.15833 0.10231 L 0.00017 0.10162 L 0.00069 0.16667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0104 -0.01945 L 0.11997 -0.01112 L 0.12413 -0.38473 L -0.03333 -0.38473 L -0.03333 -0.34306 " pathEditMode="relative" rAng="0" ptsTypes="AAAAAA">
                                      <p:cBhvr>
                                        <p:cTn id="1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417 L 0.15937 -0.05417 L 0.16041 -0.40278 L 0.325 -0.40417 L 0.325 -0.35278 " pathEditMode="relative" ptsTypes="AAAAAA">
                                      <p:cBhvr>
                                        <p:cTn id="1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00486 0.10555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L 0.15972 -0.04815 L 0.15972 0.13889 L -0.00139 0.14074 L -0.00139 0.18148 " pathEditMode="relative" ptsTypes="AAAAAA">
                                      <p:cBhvr>
                                        <p:cTn id="2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111 L 0.15694 -0.05926 L 0.15417 0.10555 L 0 0.10185 L 0 0.16111 " pathEditMode="relative" ptsTypes="AAAAAA">
                                      <p:cBhvr>
                                        <p:cTn id="2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0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L 0.13611 -0.37592 L -0.02639 -0.37777 L -0.02361 -0.33518 " pathEditMode="relative" ptsTypes="AAAAA">
                                      <p:cBhvr>
                                        <p:cTn id="3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05741 L 0.16111 -0.05926 L 0.16111 -0.03149 L 0.32639 -0.03149 L 0.32639 -0.00556 " pathEditMode="relative" ptsTypes="AAAAAA">
                                      <p:cBhvr>
                                        <p:cTn id="3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3889 L -0.16667 -0.03333 L -0.16667 -0.22592 L 0.00139 -0.22592 L 0.00278 -0.17778 " pathEditMode="relative" rAng="0" ptsTypes="AAAAA">
                                      <p:cBhvr>
                                        <p:cTn id="3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0555 L 0.00486 0.20555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L 0.16111 -0.04815 L 0.15972 0.13704 L 0 0.13704 L 0.00139 0.17408 " pathEditMode="relative" ptsTypes="AAAAAA">
                                      <p:cBhvr>
                                        <p:cTn id="4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500"/>
                            </p:stCondLst>
                            <p:childTnLst>
                              <p:par>
                                <p:cTn id="4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4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500"/>
                            </p:stCondLst>
                            <p:childTnLst>
                              <p:par>
                                <p:cTn id="47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000"/>
                            </p:stCondLst>
                            <p:childTnLst>
                              <p:par>
                                <p:cTn id="4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5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074 L -0.17084 -0.04445 L -0.17084 0.48703 L -0.01111 0.48703 L -0.01111 0.52037 " pathEditMode="relative" ptsTypes="AAAAAA">
                                      <p:cBhvr>
                                        <p:cTn id="5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000"/>
                            </p:stCondLst>
                            <p:childTnLst>
                              <p:par>
                                <p:cTn id="5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20555 L 0.00486 0.316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37 L 0.15972 -0.0537 L 0.15833 0.13704 L -0.00139 0.13334 L 0 0.17593 " pathEditMode="relative" ptsTypes="AAAAAA">
                                      <p:cBhvr>
                                        <p:cTn id="5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" presetClass="exit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6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9" grpId="0" animBg="1"/>
      <p:bldP spid="19" grpId="1" animBg="1"/>
      <p:bldP spid="19" grpId="2" animBg="1"/>
      <p:bldP spid="17" grpId="0" animBg="1"/>
      <p:bldP spid="17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  <p:bldP spid="42" grpId="1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7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Acknowledgement:</a:t>
            </a:r>
          </a:p>
          <a:p>
            <a:pPr marL="0" indent="0" algn="ctr">
              <a:buNone/>
            </a:pPr>
            <a:r>
              <a:rPr lang="en-US" b="1" dirty="0"/>
              <a:t>Engr. Rashid </a:t>
            </a:r>
            <a:r>
              <a:rPr lang="en-US" b="1" dirty="0" err="1"/>
              <a:t>Farid</a:t>
            </a:r>
            <a:r>
              <a:rPr lang="en-US" b="1" dirty="0"/>
              <a:t> </a:t>
            </a:r>
            <a:r>
              <a:rPr lang="en-US" b="1" dirty="0" err="1"/>
              <a:t>Chishti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Lecturer, Faculty of Engineering &amp; Technology</a:t>
            </a:r>
          </a:p>
          <a:p>
            <a:pPr marL="0" indent="0" algn="ctr">
              <a:buNone/>
            </a:pPr>
            <a:r>
              <a:rPr lang="en-US" dirty="0"/>
              <a:t>International Islamic university Islamabad.</a:t>
            </a:r>
          </a:p>
          <a:p>
            <a:pPr marL="0" indent="0" algn="ctr">
              <a:buNone/>
            </a:pPr>
            <a:r>
              <a:rPr lang="en-US" dirty="0"/>
              <a:t>Mobile: 0321 5300 497</a:t>
            </a:r>
          </a:p>
          <a:p>
            <a:pPr marL="0" indent="0" algn="ctr">
              <a:buNone/>
            </a:pPr>
            <a:r>
              <a:rPr lang="en-US" dirty="0"/>
              <a:t>E-mail: chishti@iiu.edu.pk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C1A-847C-4A75-A8DF-A2A9A8F2C489}" type="datetime2">
              <a:rPr lang="en-US" smtClean="0"/>
              <a:t>Monday, March 20,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17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629-A487-496F-A81D-81B432BEA2C2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92740"/>
            <a:ext cx="883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That’s all</a:t>
            </a:r>
            <a:endParaRPr lang="en-US" sz="1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1EDC-06E7-4EF8-88DA-74A94C421C0E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Instructions to be executed are placed at the starting addresses of memory,  e.g. the first instruction of a program will be placed at binary address 0000. the second at address 0001.</a:t>
            </a:r>
          </a:p>
          <a:p>
            <a:r>
              <a:rPr lang="en-US" sz="2300" dirty="0" smtClean="0"/>
              <a:t>Now to execute one instruction, first step is to </a:t>
            </a:r>
            <a:r>
              <a:rPr lang="en-US" sz="2300" dirty="0" smtClean="0">
                <a:solidFill>
                  <a:srgbClr val="FF0000"/>
                </a:solidFill>
              </a:rPr>
              <a:t>generate the address</a:t>
            </a:r>
            <a:r>
              <a:rPr lang="en-US" sz="2300" dirty="0" smtClean="0"/>
              <a:t> at which this instruction is placed in memory. </a:t>
            </a:r>
          </a:p>
          <a:p>
            <a:r>
              <a:rPr lang="en-US" sz="2300" dirty="0" smtClean="0"/>
              <a:t>So this </a:t>
            </a:r>
            <a:r>
              <a:rPr lang="en-US" sz="2300" dirty="0" smtClean="0">
                <a:solidFill>
                  <a:srgbClr val="FF0000"/>
                </a:solidFill>
              </a:rPr>
              <a:t>address is generated by (4-bit) Program Counter</a:t>
            </a:r>
            <a:r>
              <a:rPr lang="en-US" sz="2300" dirty="0" smtClean="0"/>
              <a:t>, that counts from 0000 to 1111 (for total of 16 memory locations). </a:t>
            </a:r>
          </a:p>
          <a:p>
            <a:r>
              <a:rPr lang="en-US" sz="2300" dirty="0" smtClean="0"/>
              <a:t>If the value of program counter is 0100, then the instruction at address at 4 will be executes next.</a:t>
            </a:r>
          </a:p>
          <a:p>
            <a:r>
              <a:rPr lang="en-US" sz="2400" dirty="0" smtClean="0"/>
              <a:t>program counter is like a </a:t>
            </a:r>
            <a:r>
              <a:rPr lang="en-US" sz="2400" dirty="0" smtClean="0">
                <a:solidFill>
                  <a:srgbClr val="FF0000"/>
                </a:solidFill>
              </a:rPr>
              <a:t>pointer</a:t>
            </a:r>
            <a:r>
              <a:rPr lang="en-US" sz="2400" dirty="0" smtClean="0"/>
              <a:t> register; it points to the address of next instruction to be executed.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Memory Address Register (MAR)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208-1A1C-4EA1-A42E-D244F4A3CC9C}" type="datetime2">
              <a:rPr lang="en-US" smtClean="0"/>
              <a:t>Monday, March 20,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MAR stores the (4-bit) </a:t>
            </a:r>
            <a:r>
              <a:rPr lang="en-US" dirty="0" smtClean="0">
                <a:solidFill>
                  <a:srgbClr val="FF0000"/>
                </a:solidFill>
              </a:rPr>
              <a:t>address of data and instruction</a:t>
            </a:r>
            <a:r>
              <a:rPr lang="en-US" dirty="0" smtClean="0"/>
              <a:t> which are placed in memory.</a:t>
            </a:r>
          </a:p>
          <a:p>
            <a:r>
              <a:rPr lang="en-US" dirty="0" smtClean="0"/>
              <a:t>When SAP-1 is </a:t>
            </a:r>
            <a:r>
              <a:rPr lang="en-US" i="1" dirty="0" smtClean="0">
                <a:solidFill>
                  <a:srgbClr val="FF0000"/>
                </a:solidFill>
              </a:rPr>
              <a:t>Running Mode</a:t>
            </a:r>
            <a:r>
              <a:rPr lang="en-US" dirty="0" smtClean="0"/>
              <a:t>, the (4-bit) address is generated by the Program Counter which is then stored into the MAR through W bus. </a:t>
            </a:r>
          </a:p>
          <a:p>
            <a:r>
              <a:rPr lang="en-US" dirty="0" smtClean="0"/>
              <a:t>A bit later, the MAR applies this 4-bit address to the RAM, where Data or instruction is read from RAM.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74C-6710-4FFB-B565-E14A094E79AB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initial design, the RAM is a 16 x 8 static TTL RAM. It means there are 16 memory locations (from 0 to 15) and each location contains an 8-bit of data/instruction.</a:t>
            </a:r>
          </a:p>
          <a:p>
            <a:r>
              <a:rPr lang="en-US" dirty="0" smtClean="0"/>
              <a:t>You can program the RAM by means of the switches to be used for address and data. This allows you to store a program and data in the memory before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, the RAM receives 4-bit addresses from the MAR and a read operation is performed, </a:t>
            </a:r>
          </a:p>
          <a:p>
            <a:r>
              <a:rPr lang="en-US" dirty="0" smtClean="0"/>
              <a:t>in this way, the instruction or data stored in the RAM is placed on the W bus for use in some other part of the computer.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54B7-54B2-4CCF-B239-7A2413EBE131}" type="datetime2">
              <a:rPr lang="en-US" smtClean="0"/>
              <a:t>Monday, March 20,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instruction is placed at W-bus from memory, the </a:t>
            </a:r>
            <a:r>
              <a:rPr lang="en-US" i="1" dirty="0" smtClean="0"/>
              <a:t>Instruction Register</a:t>
            </a:r>
            <a:r>
              <a:rPr lang="en-US" dirty="0" smtClean="0"/>
              <a:t> stores this instruction on the next positive clock edge.</a:t>
            </a:r>
          </a:p>
          <a:p>
            <a:r>
              <a:rPr lang="en-US" dirty="0" smtClean="0"/>
              <a:t>The contents of the instruction register are split into two nibbles. </a:t>
            </a:r>
          </a:p>
          <a:p>
            <a:pPr lvl="1"/>
            <a:r>
              <a:rPr lang="en-US" dirty="0" smtClean="0"/>
              <a:t>The upper nibble is a two-state output that goes directly to the block labeled "Controller-sequencer“</a:t>
            </a:r>
          </a:p>
          <a:p>
            <a:pPr lvl="1"/>
            <a:r>
              <a:rPr lang="en-US" dirty="0" smtClean="0"/>
              <a:t>The lower nibble is a three-state output that is read onto the W bus when needed.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1572</TotalTime>
  <Words>2729</Words>
  <Application>Microsoft Office PowerPoint</Application>
  <PresentationFormat>On-screen Show (4:3)</PresentationFormat>
  <Paragraphs>601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Wingdings 2</vt:lpstr>
      <vt:lpstr>Civic</vt:lpstr>
      <vt:lpstr>Equation</vt:lpstr>
      <vt:lpstr>Simple As Possible Computer (SAP-1)</vt:lpstr>
      <vt:lpstr>SAP-1 Introduction</vt:lpstr>
      <vt:lpstr>SAP-1</vt:lpstr>
      <vt:lpstr>Main Features</vt:lpstr>
      <vt:lpstr>Architecture</vt:lpstr>
      <vt:lpstr>Program Counter</vt:lpstr>
      <vt:lpstr>Input and Memory Address Register (MAR)</vt:lpstr>
      <vt:lpstr>The RAM</vt:lpstr>
      <vt:lpstr>Instruction Register</vt:lpstr>
      <vt:lpstr>Adder/Subtractor</vt:lpstr>
      <vt:lpstr>Accumulator</vt:lpstr>
      <vt:lpstr>B Register</vt:lpstr>
      <vt:lpstr>Output Register</vt:lpstr>
      <vt:lpstr>Binary Display</vt:lpstr>
      <vt:lpstr>Controller Sequencer</vt:lpstr>
      <vt:lpstr>Ring Counter Timing Diagram</vt:lpstr>
      <vt:lpstr>Instruction Set</vt:lpstr>
      <vt:lpstr>LDA Instruction</vt:lpstr>
      <vt:lpstr>ADD Instruction</vt:lpstr>
      <vt:lpstr>SUB Instruction</vt:lpstr>
      <vt:lpstr>OUT Instruction</vt:lpstr>
      <vt:lpstr>HLT Instruction</vt:lpstr>
      <vt:lpstr>Memory Reference Instructions</vt:lpstr>
      <vt:lpstr>Op Codes of SAP-1</vt:lpstr>
      <vt:lpstr>PowerPoint Presentation</vt:lpstr>
      <vt:lpstr>The 8080 and 8085 Microprocessors</vt:lpstr>
      <vt:lpstr>Fetch Cycle</vt:lpstr>
      <vt:lpstr>Ring Counter</vt:lpstr>
      <vt:lpstr>Ring Counter</vt:lpstr>
      <vt:lpstr>T1 State</vt:lpstr>
      <vt:lpstr>Address State (T = 00 0001 = 1 = T1)</vt:lpstr>
      <vt:lpstr>T2 State</vt:lpstr>
      <vt:lpstr>Increment State (T = 00 0010 = 2 = T2)</vt:lpstr>
      <vt:lpstr>T3 State</vt:lpstr>
      <vt:lpstr>Memory State (T = 00 0100 = 4 = T3)</vt:lpstr>
      <vt:lpstr>Fetch Cycle</vt:lpstr>
      <vt:lpstr>Execution Cycle</vt:lpstr>
      <vt:lpstr>T4 For LDA</vt:lpstr>
      <vt:lpstr>T5 For LDA</vt:lpstr>
      <vt:lpstr>T6 For LDA</vt:lpstr>
      <vt:lpstr>Timing Diagram for LDA</vt:lpstr>
      <vt:lpstr>T4 For SUB and ADD</vt:lpstr>
      <vt:lpstr>T5 for SUB and ADD</vt:lpstr>
      <vt:lpstr>T6 For SUB and ADD</vt:lpstr>
      <vt:lpstr>Timming Diagram for ADD and SUB</vt:lpstr>
      <vt:lpstr>T4 For OUT</vt:lpstr>
      <vt:lpstr>Machine Cycle</vt:lpstr>
      <vt:lpstr>Instruction Cycle</vt:lpstr>
      <vt:lpstr>The positive clock edge occurs halfway through each state. Why this is important?</vt:lpstr>
      <vt:lpstr>Micro Instructions</vt:lpstr>
      <vt:lpstr>Macro Instructions</vt:lpstr>
      <vt:lpstr>PowerPoint Presentation</vt:lpstr>
      <vt:lpstr>SAP-1</vt:lpstr>
      <vt:lpstr>PowerPoint Presentation</vt:lpstr>
      <vt:lpstr>PowerPoint Presentation</vt:lpstr>
    </vt:vector>
  </TitlesOfParts>
  <Company>International Islamic University, Islamabad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Microcontrollers</dc:title>
  <dc:creator>Engr. Rashid Farid Chishti</dc:creator>
  <cp:lastModifiedBy>Tasnim</cp:lastModifiedBy>
  <cp:revision>249</cp:revision>
  <dcterms:created xsi:type="dcterms:W3CDTF">2011-01-30T10:05:24Z</dcterms:created>
  <dcterms:modified xsi:type="dcterms:W3CDTF">2017-03-20T02:53:57Z</dcterms:modified>
</cp:coreProperties>
</file>