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6.xml"/><Relationship Id="rId33" Type="http://schemas.openxmlformats.org/officeDocument/2006/relationships/font" Target="fonts/SourceSansPro-boldItalic.fntdata"/><Relationship Id="rId10" Type="http://schemas.openxmlformats.org/officeDocument/2006/relationships/slide" Target="slides/slide5.xml"/><Relationship Id="rId32"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AutoNum type="arabicPeriod"/>
            </a:pPr>
            <a:r>
              <a:rPr lang="en" sz="1050"/>
              <a:t>Problem that you are solving with your code/project</a:t>
            </a:r>
            <a:endParaRPr/>
          </a:p>
          <a:p>
            <a:pPr indent="-295275" lvl="0" marL="457200" rtl="0" algn="l">
              <a:lnSpc>
                <a:spcPct val="115000"/>
              </a:lnSpc>
              <a:spcBef>
                <a:spcPts val="0"/>
              </a:spcBef>
              <a:spcAft>
                <a:spcPts val="0"/>
              </a:spcAft>
              <a:buSzPts val="1050"/>
              <a:buAutoNum type="arabicPeriod"/>
            </a:pPr>
            <a:r>
              <a:rPr lang="en" sz="1050"/>
              <a:t>Approach that you took to solve the problem and your final state or results.</a:t>
            </a:r>
            <a:endParaRPr/>
          </a:p>
          <a:p>
            <a:pPr indent="-295275" lvl="0" marL="457200" rtl="0" algn="l">
              <a:lnSpc>
                <a:spcPct val="115000"/>
              </a:lnSpc>
              <a:spcBef>
                <a:spcPts val="0"/>
              </a:spcBef>
              <a:spcAft>
                <a:spcPts val="0"/>
              </a:spcAft>
              <a:buSzPts val="1050"/>
              <a:buAutoNum type="arabicPeriod"/>
            </a:pPr>
            <a:r>
              <a:rPr lang="en" sz="1050"/>
              <a:t>Architecture of solution</a:t>
            </a:r>
            <a:endParaRPr sz="1050"/>
          </a:p>
          <a:p>
            <a:pPr indent="-295275" lvl="0" marL="457200" rtl="0" algn="l">
              <a:lnSpc>
                <a:spcPct val="115000"/>
              </a:lnSpc>
              <a:spcBef>
                <a:spcPts val="0"/>
              </a:spcBef>
              <a:spcAft>
                <a:spcPts val="0"/>
              </a:spcAft>
              <a:buSzPts val="1050"/>
              <a:buAutoNum type="arabicPeriod"/>
            </a:pPr>
            <a:r>
              <a:rPr lang="en" sz="1050"/>
              <a:t>Intended user interface </a:t>
            </a:r>
            <a:endParaRPr sz="1050"/>
          </a:p>
          <a:p>
            <a:pPr indent="-295275" lvl="0" marL="457200" rtl="0" algn="l">
              <a:lnSpc>
                <a:spcPct val="115000"/>
              </a:lnSpc>
              <a:spcBef>
                <a:spcPts val="0"/>
              </a:spcBef>
              <a:spcAft>
                <a:spcPts val="0"/>
              </a:spcAft>
              <a:buSzPts val="1050"/>
              <a:buAutoNum type="arabicPeriod"/>
            </a:pPr>
            <a:r>
              <a:rPr lang="en" sz="1050"/>
              <a:t>Summarize the learning path: From where did you start in terms of basic understanding, how did you get to the solution, what ideas did you try first, what else did you try, in what order, what experiments did you try to test, etc.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72603a45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72603a45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72603a4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72603a4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kelley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72603a455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72603a455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72603a455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72603a455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72603a455_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72603a455_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72603a455_3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72603a455_3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572603a455_3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72603a455_3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t>daniel</a:t>
            </a:r>
            <a:endParaRPr sz="1200" u="sng"/>
          </a:p>
          <a:p>
            <a:pPr indent="0" lvl="0" marL="0" rtl="0" algn="l">
              <a:lnSpc>
                <a:spcPct val="115000"/>
              </a:lnSpc>
              <a:spcBef>
                <a:spcPts val="0"/>
              </a:spcBef>
              <a:spcAft>
                <a:spcPts val="0"/>
              </a:spcAft>
              <a:buNone/>
            </a:pPr>
            <a:r>
              <a:t/>
            </a:r>
            <a:endParaRPr sz="1200" u="sng"/>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72603a455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72603a455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cleaned df - kelley csv, wilson json</a:t>
            </a:r>
            <a:endParaRPr/>
          </a:p>
          <a:p>
            <a:pPr indent="0" lvl="0" marL="0" rtl="0" algn="l">
              <a:spcBef>
                <a:spcPts val="0"/>
              </a:spcBef>
              <a:spcAft>
                <a:spcPts val="0"/>
              </a:spcAft>
              <a:buNone/>
            </a:pPr>
            <a:r>
              <a:rPr lang="en"/>
              <a:t>Final EDA - daniel and adele, point to the bestest graphs</a:t>
            </a:r>
            <a:endParaRPr/>
          </a:p>
          <a:p>
            <a:pPr indent="0" lvl="0" marL="0" rtl="0" algn="l">
              <a:spcBef>
                <a:spcPts val="0"/>
              </a:spcBef>
              <a:spcAft>
                <a:spcPts val="0"/>
              </a:spcAft>
              <a:buNone/>
            </a:pPr>
            <a:r>
              <a:rPr lang="en"/>
              <a:t>Website - sarah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72603a4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72603a4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72603a455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72603a455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8febd75e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8febd75e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72603a455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72603a455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72603a45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72603a45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72603a455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72603a455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2603a455_3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72603a455_3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adele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72603a455_3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72603a455_3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1413090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1413090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give you a high level overview of our strategy, and then dive into the actual code of it at the end with a demonstration.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sarahcook97/Fitbit-X?fbclid=IwAR31qD8hRQVcv-ZMHseDH1pgyHDuTVOF-vldVVxemQwzF4QmW3cW2bZ1jpU"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024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Fitbit-X</a:t>
            </a:r>
            <a:endParaRPr sz="7200"/>
          </a:p>
        </p:txBody>
      </p:sp>
      <p:sp>
        <p:nvSpPr>
          <p:cNvPr id="278" name="Google Shape;278;p13"/>
          <p:cNvSpPr txBox="1"/>
          <p:nvPr>
            <p:ph idx="1" type="subTitle"/>
          </p:nvPr>
        </p:nvSpPr>
        <p:spPr>
          <a:xfrm>
            <a:off x="824000" y="30455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IEOR 135: Applied Data Science with Venture Applications</a:t>
            </a:r>
            <a:endParaRPr/>
          </a:p>
        </p:txBody>
      </p:sp>
      <p:sp>
        <p:nvSpPr>
          <p:cNvPr id="279" name="Google Shape;279;p13"/>
          <p:cNvSpPr txBox="1"/>
          <p:nvPr>
            <p:ph idx="1" type="subTitle"/>
          </p:nvPr>
        </p:nvSpPr>
        <p:spPr>
          <a:xfrm>
            <a:off x="824000" y="4075375"/>
            <a:ext cx="61881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34: </a:t>
            </a:r>
            <a:endParaRPr/>
          </a:p>
          <a:p>
            <a:pPr indent="0" lvl="0" marL="0" rtl="0" algn="l">
              <a:spcBef>
                <a:spcPts val="0"/>
              </a:spcBef>
              <a:spcAft>
                <a:spcPts val="0"/>
              </a:spcAft>
              <a:buNone/>
            </a:pPr>
            <a:r>
              <a:rPr lang="en"/>
              <a:t>Adele Bloch, Sarah Cook, Daniel Hwang, Kelley Liu, Wilson Tam</a:t>
            </a:r>
            <a:endParaRPr/>
          </a:p>
        </p:txBody>
      </p:sp>
      <p:pic>
        <p:nvPicPr>
          <p:cNvPr id="280" name="Google Shape;280;p13"/>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the data</a:t>
            </a:r>
            <a:endParaRPr/>
          </a:p>
        </p:txBody>
      </p:sp>
      <p:sp>
        <p:nvSpPr>
          <p:cNvPr id="358" name="Google Shape;358;p22"/>
          <p:cNvSpPr txBox="1"/>
          <p:nvPr>
            <p:ph idx="1" type="body"/>
          </p:nvPr>
        </p:nvSpPr>
        <p:spPr>
          <a:xfrm>
            <a:off x="1384400" y="1443750"/>
            <a:ext cx="6778500" cy="112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Data comes in </a:t>
            </a:r>
            <a:r>
              <a:rPr lang="en" sz="1700"/>
              <a:t>CSV and JSON files </a:t>
            </a:r>
            <a:endParaRPr sz="1700"/>
          </a:p>
          <a:p>
            <a:pPr indent="-336550" lvl="1" marL="914400" rtl="0" algn="l">
              <a:spcBef>
                <a:spcPts val="0"/>
              </a:spcBef>
              <a:spcAft>
                <a:spcPts val="0"/>
              </a:spcAft>
              <a:buSzPts val="1700"/>
              <a:buChar char="➢"/>
            </a:pPr>
            <a:r>
              <a:rPr lang="en" sz="1700"/>
              <a:t>CSV files - more limited data, easier to work with</a:t>
            </a:r>
            <a:endParaRPr sz="1700"/>
          </a:p>
          <a:p>
            <a:pPr indent="-336550" lvl="1" marL="914400" rtl="0" algn="l">
              <a:spcBef>
                <a:spcPts val="0"/>
              </a:spcBef>
              <a:spcAft>
                <a:spcPts val="0"/>
              </a:spcAft>
              <a:buSzPts val="1700"/>
              <a:buChar char="➢"/>
            </a:pPr>
            <a:r>
              <a:rPr lang="en" sz="1700"/>
              <a:t>JSON files - more advanced data, harder to work with</a:t>
            </a:r>
            <a:endParaRPr sz="1700"/>
          </a:p>
          <a:p>
            <a:pPr indent="0" lvl="0" marL="0" rtl="0" algn="l">
              <a:spcBef>
                <a:spcPts val="1600"/>
              </a:spcBef>
              <a:spcAft>
                <a:spcPts val="1600"/>
              </a:spcAft>
              <a:buNone/>
            </a:pPr>
            <a:r>
              <a:t/>
            </a:r>
            <a:endParaRPr sz="1700"/>
          </a:p>
        </p:txBody>
      </p:sp>
      <p:pic>
        <p:nvPicPr>
          <p:cNvPr id="359" name="Google Shape;359;p22"/>
          <p:cNvPicPr preferRelativeResize="0"/>
          <p:nvPr/>
        </p:nvPicPr>
        <p:blipFill>
          <a:blip r:embed="rId3">
            <a:alphaModFix/>
          </a:blip>
          <a:stretch>
            <a:fillRect/>
          </a:stretch>
        </p:blipFill>
        <p:spPr>
          <a:xfrm>
            <a:off x="8026076" y="1"/>
            <a:ext cx="1117925" cy="1712376"/>
          </a:xfrm>
          <a:prstGeom prst="rect">
            <a:avLst/>
          </a:prstGeom>
          <a:noFill/>
          <a:ln>
            <a:noFill/>
          </a:ln>
        </p:spPr>
      </p:pic>
      <p:sp>
        <p:nvSpPr>
          <p:cNvPr id="360" name="Google Shape;360;p22"/>
          <p:cNvSpPr txBox="1"/>
          <p:nvPr/>
        </p:nvSpPr>
        <p:spPr>
          <a:xfrm>
            <a:off x="1489900" y="3027275"/>
            <a:ext cx="53964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1" name="Google Shape;361;p22"/>
          <p:cNvSpPr txBox="1"/>
          <p:nvPr/>
        </p:nvSpPr>
        <p:spPr>
          <a:xfrm>
            <a:off x="1384400" y="2432350"/>
            <a:ext cx="6574200" cy="144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
              <a:solidFill>
                <a:schemeClr val="dk2"/>
              </a:solidFill>
              <a:latin typeface="Nunito"/>
              <a:ea typeface="Nunito"/>
              <a:cs typeface="Nunito"/>
              <a:sym typeface="Nunito"/>
            </a:endParaRPr>
          </a:p>
          <a:p>
            <a:pPr indent="-336550" lvl="0" marL="457200" rtl="0" algn="l">
              <a:lnSpc>
                <a:spcPct val="115000"/>
              </a:lnSpc>
              <a:spcBef>
                <a:spcPts val="1600"/>
              </a:spcBef>
              <a:spcAft>
                <a:spcPts val="0"/>
              </a:spcAft>
              <a:buClr>
                <a:schemeClr val="dk2"/>
              </a:buClr>
              <a:buSzPts val="1700"/>
              <a:buFont typeface="Nunito"/>
              <a:buChar char="❖"/>
            </a:pPr>
            <a:r>
              <a:rPr lang="en" sz="1700">
                <a:solidFill>
                  <a:schemeClr val="dk2"/>
                </a:solidFill>
                <a:latin typeface="Nunito"/>
                <a:ea typeface="Nunito"/>
                <a:cs typeface="Nunito"/>
                <a:sym typeface="Nunito"/>
              </a:rPr>
              <a:t>Began cleaning and analysis on CSV files, while simultaneously writing code to compile over 1,500 JSON files</a:t>
            </a:r>
            <a:endParaRPr>
              <a:latin typeface="Nunito"/>
              <a:ea typeface="Nunito"/>
              <a:cs typeface="Nunito"/>
              <a:sym typeface="Nunito"/>
            </a:endParaRPr>
          </a:p>
        </p:txBody>
      </p:sp>
      <p:sp>
        <p:nvSpPr>
          <p:cNvPr id="362" name="Google Shape;362;p22"/>
          <p:cNvSpPr txBox="1"/>
          <p:nvPr/>
        </p:nvSpPr>
        <p:spPr>
          <a:xfrm>
            <a:off x="1384400" y="3839275"/>
            <a:ext cx="6778500" cy="628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Once we compiled the JSON, we cleaned and then performed EDA on all files</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a:t>
            </a:r>
            <a:r>
              <a:rPr lang="en"/>
              <a:t>platform</a:t>
            </a:r>
            <a:r>
              <a:rPr lang="en"/>
              <a:t> for our solution</a:t>
            </a:r>
            <a:endParaRPr/>
          </a:p>
        </p:txBody>
      </p:sp>
      <p:sp>
        <p:nvSpPr>
          <p:cNvPr id="368" name="Google Shape;368;p23"/>
          <p:cNvSpPr txBox="1"/>
          <p:nvPr>
            <p:ph idx="1" type="body"/>
          </p:nvPr>
        </p:nvSpPr>
        <p:spPr>
          <a:xfrm>
            <a:off x="1124250" y="171237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Wanted to giver Fitbit users a platform to display visualizations from their Fitbits that were not already provided in the app</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Used Jupyter Notebooks to run the data cleaning and EDA process and at the same time created a website using Flask as the backend</a:t>
            </a:r>
            <a:endParaRPr sz="1800"/>
          </a:p>
        </p:txBody>
      </p:sp>
      <p:pic>
        <p:nvPicPr>
          <p:cNvPr id="369" name="Google Shape;369;p23"/>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10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10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1000"/>
                                        <p:tgtEl>
                                          <p:spTgt spid="36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Website</a:t>
            </a:r>
            <a:endParaRPr/>
          </a:p>
        </p:txBody>
      </p:sp>
      <p:sp>
        <p:nvSpPr>
          <p:cNvPr id="375" name="Google Shape;375;p24"/>
          <p:cNvSpPr txBox="1"/>
          <p:nvPr>
            <p:ph idx="1" type="body"/>
          </p:nvPr>
        </p:nvSpPr>
        <p:spPr>
          <a:xfrm>
            <a:off x="633750" y="1692925"/>
            <a:ext cx="3453300" cy="65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team has </a:t>
            </a:r>
            <a:r>
              <a:rPr b="1" lang="en" sz="1600"/>
              <a:t>zero</a:t>
            </a:r>
            <a:r>
              <a:rPr lang="en" sz="1600"/>
              <a:t> web development experience!</a:t>
            </a:r>
            <a:endParaRPr sz="1600"/>
          </a:p>
        </p:txBody>
      </p:sp>
      <p:pic>
        <p:nvPicPr>
          <p:cNvPr id="376" name="Google Shape;376;p24"/>
          <p:cNvPicPr preferRelativeResize="0"/>
          <p:nvPr/>
        </p:nvPicPr>
        <p:blipFill>
          <a:blip r:embed="rId3">
            <a:alphaModFix/>
          </a:blip>
          <a:stretch>
            <a:fillRect/>
          </a:stretch>
        </p:blipFill>
        <p:spPr>
          <a:xfrm>
            <a:off x="4086975" y="683400"/>
            <a:ext cx="4940850" cy="1721480"/>
          </a:xfrm>
          <a:prstGeom prst="rect">
            <a:avLst/>
          </a:prstGeom>
          <a:noFill/>
          <a:ln>
            <a:noFill/>
          </a:ln>
          <a:effectLst>
            <a:outerShdw blurRad="57150" rotWithShape="0" algn="bl" dir="5400000" dist="19050">
              <a:srgbClr val="000000">
                <a:alpha val="50000"/>
              </a:srgbClr>
            </a:outerShdw>
          </a:effectLst>
        </p:spPr>
      </p:pic>
      <p:pic>
        <p:nvPicPr>
          <p:cNvPr id="377" name="Google Shape;377;p24"/>
          <p:cNvPicPr preferRelativeResize="0"/>
          <p:nvPr/>
        </p:nvPicPr>
        <p:blipFill>
          <a:blip r:embed="rId4">
            <a:alphaModFix/>
          </a:blip>
          <a:stretch>
            <a:fillRect/>
          </a:stretch>
        </p:blipFill>
        <p:spPr>
          <a:xfrm>
            <a:off x="4086975" y="3126225"/>
            <a:ext cx="4940850" cy="1531425"/>
          </a:xfrm>
          <a:prstGeom prst="rect">
            <a:avLst/>
          </a:prstGeom>
          <a:noFill/>
          <a:ln>
            <a:noFill/>
          </a:ln>
          <a:effectLst>
            <a:outerShdw blurRad="57150" rotWithShape="0" algn="bl" dir="5400000" dist="19050">
              <a:srgbClr val="000000">
                <a:alpha val="50000"/>
              </a:srgbClr>
            </a:outerShdw>
          </a:effectLst>
        </p:spPr>
      </p:pic>
      <p:sp>
        <p:nvSpPr>
          <p:cNvPr id="378" name="Google Shape;378;p24"/>
          <p:cNvSpPr/>
          <p:nvPr/>
        </p:nvSpPr>
        <p:spPr>
          <a:xfrm>
            <a:off x="6383850" y="2549850"/>
            <a:ext cx="347100" cy="43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txBox="1"/>
          <p:nvPr/>
        </p:nvSpPr>
        <p:spPr>
          <a:xfrm>
            <a:off x="621318" y="2343968"/>
            <a:ext cx="5568900" cy="2423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Why Flask?</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Plethora of online resources </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Python compatible</a:t>
            </a:r>
            <a:endParaRPr>
              <a:latin typeface="Nunito"/>
              <a:ea typeface="Nunito"/>
              <a:cs typeface="Nunito"/>
              <a:sym typeface="Nunito"/>
            </a:endParaRPr>
          </a:p>
        </p:txBody>
      </p:sp>
      <p:sp>
        <p:nvSpPr>
          <p:cNvPr id="380" name="Google Shape;380;p24"/>
          <p:cNvSpPr txBox="1"/>
          <p:nvPr/>
        </p:nvSpPr>
        <p:spPr>
          <a:xfrm>
            <a:off x="632625" y="3272476"/>
            <a:ext cx="5950500" cy="1242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Website Creation Process </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Basic templates</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File structures</a:t>
            </a:r>
            <a:endParaRPr sz="1600">
              <a:solidFill>
                <a:schemeClr val="dk2"/>
              </a:solidFill>
              <a:latin typeface="Nunito"/>
              <a:ea typeface="Nunito"/>
              <a:cs typeface="Nunito"/>
              <a:sym typeface="Nunito"/>
            </a:endParaRPr>
          </a:p>
          <a:p>
            <a:pPr indent="-330200" lvl="1" marL="9144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Uploading files</a:t>
            </a:r>
            <a:endParaRPr>
              <a:latin typeface="Nunito"/>
              <a:ea typeface="Nunito"/>
              <a:cs typeface="Nunito"/>
              <a:sym typeface="Nunito"/>
            </a:endParaRPr>
          </a:p>
        </p:txBody>
      </p:sp>
      <p:sp>
        <p:nvSpPr>
          <p:cNvPr id="381" name="Google Shape;381;p24"/>
          <p:cNvSpPr txBox="1"/>
          <p:nvPr/>
        </p:nvSpPr>
        <p:spPr>
          <a:xfrm>
            <a:off x="651482" y="4489325"/>
            <a:ext cx="5568900" cy="649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Difficulties with graphing</a:t>
            </a:r>
            <a:endParaRPr>
              <a:latin typeface="Nunito"/>
              <a:ea typeface="Nunito"/>
              <a:cs typeface="Nunito"/>
              <a:sym typeface="Nunito"/>
            </a:endParaRPr>
          </a:p>
          <a:p>
            <a:pPr indent="0" lvl="0" marL="0" rtl="0" algn="l">
              <a:spcBef>
                <a:spcPts val="160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5"/>
          <p:cNvSpPr txBox="1"/>
          <p:nvPr>
            <p:ph type="title"/>
          </p:nvPr>
        </p:nvSpPr>
        <p:spPr>
          <a:xfrm>
            <a:off x="824000" y="1613825"/>
            <a:ext cx="6858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 we faced</a:t>
            </a:r>
            <a:endParaRPr/>
          </a:p>
        </p:txBody>
      </p:sp>
      <p:pic>
        <p:nvPicPr>
          <p:cNvPr id="387" name="Google Shape;387;p25"/>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we faced</a:t>
            </a:r>
            <a:endParaRPr/>
          </a:p>
        </p:txBody>
      </p:sp>
      <p:sp>
        <p:nvSpPr>
          <p:cNvPr id="393" name="Google Shape;393;p26"/>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Development of the Website Interface</a:t>
            </a:r>
            <a:endParaRPr sz="1800"/>
          </a:p>
          <a:p>
            <a:pPr indent="-342900" lvl="1" marL="914400" rtl="0" algn="l">
              <a:spcBef>
                <a:spcPts val="0"/>
              </a:spcBef>
              <a:spcAft>
                <a:spcPts val="0"/>
              </a:spcAft>
              <a:buSzPts val="1800"/>
              <a:buChar char="➢"/>
            </a:pPr>
            <a:r>
              <a:rPr lang="en" sz="1800"/>
              <a:t>Team had zero full stack experience</a:t>
            </a:r>
            <a:endParaRPr sz="1800"/>
          </a:p>
          <a:p>
            <a:pPr indent="-342900" lvl="1" marL="914400" rtl="0" algn="l">
              <a:spcBef>
                <a:spcPts val="0"/>
              </a:spcBef>
              <a:spcAft>
                <a:spcPts val="0"/>
              </a:spcAft>
              <a:buSzPts val="1800"/>
              <a:buChar char="➢"/>
            </a:pPr>
            <a:r>
              <a:rPr lang="en" sz="1800"/>
              <a:t>Zero Javascript and HTML experience</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Runtime due to fine granularity of data points</a:t>
            </a:r>
            <a:endParaRPr sz="1800"/>
          </a:p>
        </p:txBody>
      </p:sp>
      <p:pic>
        <p:nvPicPr>
          <p:cNvPr id="394" name="Google Shape;394;p26"/>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7"/>
          <p:cNvSpPr txBox="1"/>
          <p:nvPr>
            <p:ph type="title"/>
          </p:nvPr>
        </p:nvSpPr>
        <p:spPr>
          <a:xfrm>
            <a:off x="824000" y="1613825"/>
            <a:ext cx="6858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steps</a:t>
            </a:r>
            <a:endParaRPr/>
          </a:p>
        </p:txBody>
      </p:sp>
      <p:pic>
        <p:nvPicPr>
          <p:cNvPr id="400" name="Google Shape;400;p27"/>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Opportunities</a:t>
            </a:r>
            <a:endParaRPr/>
          </a:p>
        </p:txBody>
      </p:sp>
      <p:sp>
        <p:nvSpPr>
          <p:cNvPr id="406" name="Google Shape;406;p28"/>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Create Machine Learning Models </a:t>
            </a:r>
            <a:endParaRPr sz="1800"/>
          </a:p>
          <a:p>
            <a:pPr indent="-342900" lvl="0" marL="457200" rtl="0" algn="l">
              <a:lnSpc>
                <a:spcPct val="200000"/>
              </a:lnSpc>
              <a:spcBef>
                <a:spcPts val="0"/>
              </a:spcBef>
              <a:spcAft>
                <a:spcPts val="0"/>
              </a:spcAft>
              <a:buSzPts val="1800"/>
              <a:buChar char="❖"/>
            </a:pPr>
            <a:r>
              <a:rPr lang="en" sz="1800"/>
              <a:t>Improve Run Time of Current Code </a:t>
            </a:r>
            <a:endParaRPr sz="1800"/>
          </a:p>
          <a:p>
            <a:pPr indent="-342900" lvl="0" marL="457200" rtl="0" algn="l">
              <a:lnSpc>
                <a:spcPct val="200000"/>
              </a:lnSpc>
              <a:spcBef>
                <a:spcPts val="0"/>
              </a:spcBef>
              <a:spcAft>
                <a:spcPts val="0"/>
              </a:spcAft>
              <a:buSzPts val="1800"/>
              <a:buChar char="❖"/>
            </a:pPr>
            <a:r>
              <a:rPr lang="en" sz="1800"/>
              <a:t>Improve Website Functionality </a:t>
            </a:r>
            <a:endParaRPr sz="1800"/>
          </a:p>
          <a:p>
            <a:pPr indent="-342900" lvl="0" marL="457200" rtl="0" algn="l">
              <a:lnSpc>
                <a:spcPct val="200000"/>
              </a:lnSpc>
              <a:spcBef>
                <a:spcPts val="0"/>
              </a:spcBef>
              <a:spcAft>
                <a:spcPts val="0"/>
              </a:spcAft>
              <a:buSzPts val="1800"/>
              <a:buChar char="❖"/>
            </a:pPr>
            <a:r>
              <a:rPr lang="en" sz="1800"/>
              <a:t>Sell to Fitbit! </a:t>
            </a:r>
            <a:endParaRPr sz="1800"/>
          </a:p>
        </p:txBody>
      </p:sp>
      <p:pic>
        <p:nvPicPr>
          <p:cNvPr id="407" name="Google Shape;407;p28"/>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000"/>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1000"/>
                                        <p:tgtEl>
                                          <p:spTgt spid="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Effect filter="fade" transition="in">
                                      <p:cBhvr>
                                        <p:cTn dur="1000"/>
                                        <p:tgtEl>
                                          <p:spTgt spid="4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animEffect filter="fade" transition="in">
                                      <p:cBhvr>
                                        <p:cTn dur="1000"/>
                                        <p:tgtEl>
                                          <p:spTgt spid="4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9"/>
          <p:cNvSpPr txBox="1"/>
          <p:nvPr>
            <p:ph type="title"/>
          </p:nvPr>
        </p:nvSpPr>
        <p:spPr>
          <a:xfrm>
            <a:off x="824000" y="1613825"/>
            <a:ext cx="68586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Demonstration</a:t>
            </a:r>
            <a:endParaRPr/>
          </a:p>
        </p:txBody>
      </p:sp>
      <p:pic>
        <p:nvPicPr>
          <p:cNvPr id="413" name="Google Shape;413;p29"/>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Link to Github repo: </a:t>
            </a:r>
            <a:r>
              <a:rPr b="0" lang="en" sz="1100" u="sng">
                <a:solidFill>
                  <a:schemeClr val="hlink"/>
                </a:solidFill>
                <a:latin typeface="Arial"/>
                <a:ea typeface="Arial"/>
                <a:cs typeface="Arial"/>
                <a:sym typeface="Arial"/>
                <a:hlinkClick r:id="rId3"/>
              </a:rPr>
              <a:t>https://github.com/sarahcook97/Fitbit-X?fbclid=IwAR31qD8hRQVcv-ZMHseDH1pgyHDuTVOF-vldVVxemQwzF4QmW3cW2bZ1jpU</a:t>
            </a:r>
            <a:endParaRPr/>
          </a:p>
        </p:txBody>
      </p:sp>
      <p:pic>
        <p:nvPicPr>
          <p:cNvPr id="419" name="Google Shape;419;p30"/>
          <p:cNvPicPr preferRelativeResize="0"/>
          <p:nvPr/>
        </p:nvPicPr>
        <p:blipFill>
          <a:blip r:embed="rId4">
            <a:alphaModFix/>
          </a:blip>
          <a:stretch>
            <a:fillRect/>
          </a:stretch>
        </p:blipFill>
        <p:spPr>
          <a:xfrm>
            <a:off x="8026076" y="1"/>
            <a:ext cx="1117925" cy="1712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223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the Team</a:t>
            </a:r>
            <a:endParaRPr/>
          </a:p>
        </p:txBody>
      </p:sp>
      <p:pic>
        <p:nvPicPr>
          <p:cNvPr id="286" name="Google Shape;286;p14"/>
          <p:cNvPicPr preferRelativeResize="0"/>
          <p:nvPr/>
        </p:nvPicPr>
        <p:blipFill>
          <a:blip r:embed="rId3">
            <a:alphaModFix/>
          </a:blip>
          <a:stretch>
            <a:fillRect/>
          </a:stretch>
        </p:blipFill>
        <p:spPr>
          <a:xfrm>
            <a:off x="2061206" y="1152475"/>
            <a:ext cx="5200084" cy="3906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p:txBody>
      </p:sp>
      <p:pic>
        <p:nvPicPr>
          <p:cNvPr id="292" name="Google Shape;292;p15"/>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idx="1" type="body"/>
          </p:nvPr>
        </p:nvSpPr>
        <p:spPr>
          <a:xfrm>
            <a:off x="1079927" y="252750"/>
            <a:ext cx="3430500" cy="254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rgbClr val="000000"/>
                </a:solidFill>
                <a:latin typeface="Maven Pro"/>
                <a:ea typeface="Maven Pro"/>
                <a:cs typeface="Maven Pro"/>
                <a:sym typeface="Maven Pro"/>
              </a:rPr>
              <a:t>Problem</a:t>
            </a:r>
            <a:endParaRPr b="1" sz="2400" u="sng">
              <a:solidFill>
                <a:srgbClr val="000000"/>
              </a:solidFill>
              <a:latin typeface="Maven Pro"/>
              <a:ea typeface="Maven Pro"/>
              <a:cs typeface="Maven Pro"/>
              <a:sym typeface="Maven Pro"/>
            </a:endParaRPr>
          </a:p>
          <a:p>
            <a:pPr indent="0" lvl="0" marL="0" rtl="0" algn="ctr">
              <a:spcBef>
                <a:spcPts val="1600"/>
              </a:spcBef>
              <a:spcAft>
                <a:spcPts val="0"/>
              </a:spcAft>
              <a:buNone/>
            </a:pPr>
            <a:r>
              <a:rPr lang="en" sz="1800">
                <a:solidFill>
                  <a:srgbClr val="000000"/>
                </a:solidFill>
              </a:rPr>
              <a:t>Millions of health-care data points are collected by Fitbit every day, but Fitbit only offers a limited scope of insights. </a:t>
            </a:r>
            <a:endParaRPr sz="18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98" name="Google Shape;298;p16"/>
          <p:cNvSpPr txBox="1"/>
          <p:nvPr>
            <p:ph idx="2" type="body"/>
          </p:nvPr>
        </p:nvSpPr>
        <p:spPr>
          <a:xfrm>
            <a:off x="5021725" y="2169850"/>
            <a:ext cx="3222000" cy="380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rgbClr val="000000"/>
                </a:solidFill>
                <a:latin typeface="Maven Pro"/>
                <a:ea typeface="Maven Pro"/>
                <a:cs typeface="Maven Pro"/>
                <a:sym typeface="Maven Pro"/>
              </a:rPr>
              <a:t>Goal</a:t>
            </a:r>
            <a:endParaRPr b="1" sz="2400" u="sng">
              <a:solidFill>
                <a:srgbClr val="000000"/>
              </a:solidFill>
              <a:latin typeface="Maven Pro"/>
              <a:ea typeface="Maven Pro"/>
              <a:cs typeface="Maven Pro"/>
              <a:sym typeface="Maven Pro"/>
            </a:endParaRPr>
          </a:p>
          <a:p>
            <a:pPr indent="0" lvl="0" marL="0" rtl="0" algn="ctr">
              <a:spcBef>
                <a:spcPts val="1600"/>
              </a:spcBef>
              <a:spcAft>
                <a:spcPts val="0"/>
              </a:spcAft>
              <a:buNone/>
            </a:pPr>
            <a:r>
              <a:rPr lang="en" sz="1800">
                <a:solidFill>
                  <a:srgbClr val="000000"/>
                </a:solidFill>
              </a:rPr>
              <a:t>Create a website where users can upload their Fitbit data and receive further trends and insights that can help them meet their fitness and health goals.</a:t>
            </a:r>
            <a:endParaRPr sz="18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a:p>
        </p:txBody>
      </p:sp>
      <p:pic>
        <p:nvPicPr>
          <p:cNvPr id="299" name="Google Shape;299;p16"/>
          <p:cNvPicPr preferRelativeResize="0"/>
          <p:nvPr/>
        </p:nvPicPr>
        <p:blipFill>
          <a:blip r:embed="rId3">
            <a:alphaModFix/>
          </a:blip>
          <a:stretch>
            <a:fillRect/>
          </a:stretch>
        </p:blipFill>
        <p:spPr>
          <a:xfrm>
            <a:off x="5897675" y="1"/>
            <a:ext cx="1622500" cy="2105024"/>
          </a:xfrm>
          <a:prstGeom prst="rect">
            <a:avLst/>
          </a:prstGeom>
          <a:noFill/>
          <a:ln>
            <a:noFill/>
          </a:ln>
        </p:spPr>
      </p:pic>
      <p:pic>
        <p:nvPicPr>
          <p:cNvPr id="300" name="Google Shape;300;p16"/>
          <p:cNvPicPr preferRelativeResize="0"/>
          <p:nvPr/>
        </p:nvPicPr>
        <p:blipFill>
          <a:blip r:embed="rId4">
            <a:alphaModFix/>
          </a:blip>
          <a:stretch>
            <a:fillRect/>
          </a:stretch>
        </p:blipFill>
        <p:spPr>
          <a:xfrm>
            <a:off x="1938450" y="2309650"/>
            <a:ext cx="1536250" cy="2757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4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Solution</a:t>
            </a:r>
            <a:endParaRPr/>
          </a:p>
        </p:txBody>
      </p:sp>
      <p:pic>
        <p:nvPicPr>
          <p:cNvPr id="306" name="Google Shape;306;p17"/>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18"/>
          <p:cNvPicPr preferRelativeResize="0"/>
          <p:nvPr/>
        </p:nvPicPr>
        <p:blipFill>
          <a:blip r:embed="rId3">
            <a:alphaModFix/>
          </a:blip>
          <a:stretch>
            <a:fillRect/>
          </a:stretch>
        </p:blipFill>
        <p:spPr>
          <a:xfrm>
            <a:off x="2521513" y="839125"/>
            <a:ext cx="4100975" cy="4304375"/>
          </a:xfrm>
          <a:prstGeom prst="rect">
            <a:avLst/>
          </a:prstGeom>
          <a:noFill/>
          <a:ln>
            <a:noFill/>
          </a:ln>
        </p:spPr>
      </p:pic>
      <p:sp>
        <p:nvSpPr>
          <p:cNvPr id="312" name="Google Shape;312;p18"/>
          <p:cNvSpPr txBox="1"/>
          <p:nvPr/>
        </p:nvSpPr>
        <p:spPr>
          <a:xfrm>
            <a:off x="2667300" y="173275"/>
            <a:ext cx="44604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Maven Pro"/>
                <a:ea typeface="Maven Pro"/>
                <a:cs typeface="Maven Pro"/>
                <a:sym typeface="Maven Pro"/>
              </a:rPr>
              <a:t>Users can download data from Fitbit</a:t>
            </a:r>
            <a:endParaRPr b="1" sz="1600">
              <a:latin typeface="Maven Pro"/>
              <a:ea typeface="Maven Pro"/>
              <a:cs typeface="Maven Pro"/>
              <a:sym typeface="Maven Pro"/>
            </a:endParaRPr>
          </a:p>
        </p:txBody>
      </p:sp>
      <p:pic>
        <p:nvPicPr>
          <p:cNvPr id="313" name="Google Shape;313;p18"/>
          <p:cNvPicPr preferRelativeResize="0"/>
          <p:nvPr/>
        </p:nvPicPr>
        <p:blipFill>
          <a:blip r:embed="rId4">
            <a:alphaModFix/>
          </a:blip>
          <a:stretch>
            <a:fillRect/>
          </a:stretch>
        </p:blipFill>
        <p:spPr>
          <a:xfrm>
            <a:off x="8026076" y="1"/>
            <a:ext cx="1117925" cy="1712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p:nvPr/>
        </p:nvSpPr>
        <p:spPr>
          <a:xfrm>
            <a:off x="96600" y="2617150"/>
            <a:ext cx="1622700" cy="687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txBox="1"/>
          <p:nvPr/>
        </p:nvSpPr>
        <p:spPr>
          <a:xfrm>
            <a:off x="31450" y="2634575"/>
            <a:ext cx="1687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User uploads Fitbit data to website</a:t>
            </a:r>
            <a:endParaRPr>
              <a:latin typeface="Source Sans Pro"/>
              <a:ea typeface="Source Sans Pro"/>
              <a:cs typeface="Source Sans Pro"/>
              <a:sym typeface="Source Sans Pro"/>
            </a:endParaRPr>
          </a:p>
        </p:txBody>
      </p:sp>
      <p:sp>
        <p:nvSpPr>
          <p:cNvPr id="320" name="Google Shape;320;p19"/>
          <p:cNvSpPr/>
          <p:nvPr/>
        </p:nvSpPr>
        <p:spPr>
          <a:xfrm>
            <a:off x="2551725" y="2743400"/>
            <a:ext cx="1941600" cy="623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2551675" y="4151284"/>
            <a:ext cx="1941600" cy="687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txBox="1"/>
          <p:nvPr/>
        </p:nvSpPr>
        <p:spPr>
          <a:xfrm>
            <a:off x="2551775" y="2751922"/>
            <a:ext cx="1941600" cy="6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Exploratory data analysis</a:t>
            </a:r>
            <a:endParaRPr sz="1300">
              <a:latin typeface="Source Sans Pro"/>
              <a:ea typeface="Source Sans Pro"/>
              <a:cs typeface="Source Sans Pro"/>
              <a:sym typeface="Source Sans Pro"/>
            </a:endParaRPr>
          </a:p>
          <a:p>
            <a:pPr indent="0" lvl="0" marL="0" rtl="0" algn="ctr">
              <a:spcBef>
                <a:spcPts val="0"/>
              </a:spcBef>
              <a:spcAft>
                <a:spcPts val="0"/>
              </a:spcAft>
              <a:buNone/>
            </a:pPr>
            <a:r>
              <a:rPr lang="en" sz="1300">
                <a:latin typeface="Source Sans Pro"/>
                <a:ea typeface="Source Sans Pro"/>
                <a:cs typeface="Source Sans Pro"/>
                <a:sym typeface="Source Sans Pro"/>
              </a:rPr>
              <a:t>(Python, Pandas)</a:t>
            </a:r>
            <a:endParaRPr sz="1300">
              <a:latin typeface="Source Sans Pro"/>
              <a:ea typeface="Source Sans Pro"/>
              <a:cs typeface="Source Sans Pro"/>
              <a:sym typeface="Source Sans Pro"/>
            </a:endParaRPr>
          </a:p>
        </p:txBody>
      </p:sp>
      <p:sp>
        <p:nvSpPr>
          <p:cNvPr id="323" name="Google Shape;323;p19"/>
          <p:cNvSpPr txBox="1"/>
          <p:nvPr/>
        </p:nvSpPr>
        <p:spPr>
          <a:xfrm>
            <a:off x="2570370" y="4107689"/>
            <a:ext cx="1904400" cy="6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Visualizations</a:t>
            </a:r>
            <a:endParaRPr sz="1300">
              <a:latin typeface="Source Sans Pro"/>
              <a:ea typeface="Source Sans Pro"/>
              <a:cs typeface="Source Sans Pro"/>
              <a:sym typeface="Source Sans Pro"/>
            </a:endParaRPr>
          </a:p>
          <a:p>
            <a:pPr indent="0" lvl="0" marL="0" rtl="0" algn="ctr">
              <a:spcBef>
                <a:spcPts val="0"/>
              </a:spcBef>
              <a:spcAft>
                <a:spcPts val="0"/>
              </a:spcAft>
              <a:buNone/>
            </a:pPr>
            <a:r>
              <a:rPr lang="en" sz="1300">
                <a:latin typeface="Source Sans Pro"/>
                <a:ea typeface="Source Sans Pro"/>
                <a:cs typeface="Source Sans Pro"/>
                <a:sym typeface="Source Sans Pro"/>
              </a:rPr>
              <a:t>(Seaborn, Matplotlib, Chart.js)</a:t>
            </a:r>
            <a:endParaRPr sz="1300">
              <a:latin typeface="Source Sans Pro"/>
              <a:ea typeface="Source Sans Pro"/>
              <a:cs typeface="Source Sans Pro"/>
              <a:sym typeface="Source Sans Pro"/>
            </a:endParaRPr>
          </a:p>
        </p:txBody>
      </p:sp>
      <p:sp>
        <p:nvSpPr>
          <p:cNvPr id="324" name="Google Shape;324;p19"/>
          <p:cNvSpPr/>
          <p:nvPr/>
        </p:nvSpPr>
        <p:spPr>
          <a:xfrm>
            <a:off x="5159125" y="2660350"/>
            <a:ext cx="1761000" cy="687300"/>
          </a:xfrm>
          <a:prstGeom prst="rect">
            <a:avLst/>
          </a:prstGeom>
          <a:solidFill>
            <a:srgbClr val="34DC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txBox="1"/>
          <p:nvPr/>
        </p:nvSpPr>
        <p:spPr>
          <a:xfrm>
            <a:off x="5159125" y="2591300"/>
            <a:ext cx="1857900" cy="68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Interactive user interface</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(Flask)</a:t>
            </a:r>
            <a:endParaRPr>
              <a:latin typeface="Source Sans Pro"/>
              <a:ea typeface="Source Sans Pro"/>
              <a:cs typeface="Source Sans Pro"/>
              <a:sym typeface="Source Sans Pro"/>
            </a:endParaRPr>
          </a:p>
        </p:txBody>
      </p:sp>
      <p:cxnSp>
        <p:nvCxnSpPr>
          <p:cNvPr id="326" name="Google Shape;326;p19"/>
          <p:cNvCxnSpPr>
            <a:stCxn id="319" idx="3"/>
            <a:endCxn id="323" idx="1"/>
          </p:cNvCxnSpPr>
          <p:nvPr/>
        </p:nvCxnSpPr>
        <p:spPr>
          <a:xfrm>
            <a:off x="1719250" y="3094175"/>
            <a:ext cx="851100" cy="13272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19"/>
          <p:cNvCxnSpPr>
            <a:stCxn id="319" idx="3"/>
            <a:endCxn id="322" idx="1"/>
          </p:cNvCxnSpPr>
          <p:nvPr/>
        </p:nvCxnSpPr>
        <p:spPr>
          <a:xfrm flipH="1" rot="10800000">
            <a:off x="1719250" y="3063575"/>
            <a:ext cx="832500" cy="3060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19"/>
          <p:cNvCxnSpPr>
            <a:stCxn id="322" idx="3"/>
            <a:endCxn id="325" idx="1"/>
          </p:cNvCxnSpPr>
          <p:nvPr/>
        </p:nvCxnSpPr>
        <p:spPr>
          <a:xfrm flipH="1" rot="10800000">
            <a:off x="4493375" y="2934922"/>
            <a:ext cx="665700" cy="1287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19"/>
          <p:cNvCxnSpPr>
            <a:stCxn id="323" idx="3"/>
            <a:endCxn id="325" idx="1"/>
          </p:cNvCxnSpPr>
          <p:nvPr/>
        </p:nvCxnSpPr>
        <p:spPr>
          <a:xfrm flipH="1" rot="10800000">
            <a:off x="4474770" y="2934839"/>
            <a:ext cx="684300" cy="14865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19"/>
          <p:cNvCxnSpPr/>
          <p:nvPr/>
        </p:nvCxnSpPr>
        <p:spPr>
          <a:xfrm>
            <a:off x="6940825" y="3011150"/>
            <a:ext cx="584700" cy="1770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19"/>
          <p:cNvSpPr/>
          <p:nvPr/>
        </p:nvSpPr>
        <p:spPr>
          <a:xfrm>
            <a:off x="7521325" y="2736550"/>
            <a:ext cx="1468200" cy="6873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nvSpPr>
        <p:spPr>
          <a:xfrm>
            <a:off x="7493320" y="2790374"/>
            <a:ext cx="1544400" cy="68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Healthier, happier Fitbit users</a:t>
            </a:r>
            <a:endParaRPr>
              <a:latin typeface="Source Sans Pro"/>
              <a:ea typeface="Source Sans Pro"/>
              <a:cs typeface="Source Sans Pro"/>
              <a:sym typeface="Source Sans Pro"/>
            </a:endParaRPr>
          </a:p>
        </p:txBody>
      </p:sp>
      <p:pic>
        <p:nvPicPr>
          <p:cNvPr id="333" name="Google Shape;333;p19"/>
          <p:cNvPicPr preferRelativeResize="0"/>
          <p:nvPr/>
        </p:nvPicPr>
        <p:blipFill>
          <a:blip r:embed="rId3">
            <a:alphaModFix/>
          </a:blip>
          <a:stretch>
            <a:fillRect/>
          </a:stretch>
        </p:blipFill>
        <p:spPr>
          <a:xfrm>
            <a:off x="8026076" y="1"/>
            <a:ext cx="1117925" cy="1712376"/>
          </a:xfrm>
          <a:prstGeom prst="rect">
            <a:avLst/>
          </a:prstGeom>
          <a:noFill/>
          <a:ln>
            <a:noFill/>
          </a:ln>
        </p:spPr>
      </p:pic>
      <p:sp>
        <p:nvSpPr>
          <p:cNvPr id="334" name="Google Shape;33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Architecture</a:t>
            </a:r>
            <a:endParaRPr/>
          </a:p>
        </p:txBody>
      </p:sp>
      <p:sp>
        <p:nvSpPr>
          <p:cNvPr id="335" name="Google Shape;335;p19"/>
          <p:cNvSpPr/>
          <p:nvPr/>
        </p:nvSpPr>
        <p:spPr>
          <a:xfrm>
            <a:off x="2551725" y="1636175"/>
            <a:ext cx="1941600" cy="511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nvSpPr>
        <p:spPr>
          <a:xfrm>
            <a:off x="2551775" y="1676600"/>
            <a:ext cx="1941600" cy="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Clean the data</a:t>
            </a:r>
            <a:endParaRPr sz="1300">
              <a:latin typeface="Source Sans Pro"/>
              <a:ea typeface="Source Sans Pro"/>
              <a:cs typeface="Source Sans Pro"/>
              <a:sym typeface="Source Sans Pro"/>
            </a:endParaRPr>
          </a:p>
        </p:txBody>
      </p:sp>
      <p:cxnSp>
        <p:nvCxnSpPr>
          <p:cNvPr id="337" name="Google Shape;337;p19"/>
          <p:cNvCxnSpPr>
            <a:stCxn id="319" idx="3"/>
            <a:endCxn id="336" idx="1"/>
          </p:cNvCxnSpPr>
          <p:nvPr/>
        </p:nvCxnSpPr>
        <p:spPr>
          <a:xfrm flipH="1" rot="10800000">
            <a:off x="1719250" y="1884875"/>
            <a:ext cx="832500" cy="12093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19"/>
          <p:cNvCxnSpPr>
            <a:endCxn id="325" idx="1"/>
          </p:cNvCxnSpPr>
          <p:nvPr/>
        </p:nvCxnSpPr>
        <p:spPr>
          <a:xfrm>
            <a:off x="4493425" y="1911950"/>
            <a:ext cx="665700" cy="102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0"/>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344" name="Google Shape;344;p20"/>
          <p:cNvPicPr preferRelativeResize="0"/>
          <p:nvPr/>
        </p:nvPicPr>
        <p:blipFill>
          <a:blip r:embed="rId3">
            <a:alphaModFix/>
          </a:blip>
          <a:stretch>
            <a:fillRect/>
          </a:stretch>
        </p:blipFill>
        <p:spPr>
          <a:xfrm>
            <a:off x="8026076" y="1"/>
            <a:ext cx="1117925" cy="1712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Validating the idea</a:t>
            </a:r>
            <a:endParaRPr/>
          </a:p>
        </p:txBody>
      </p:sp>
      <p:sp>
        <p:nvSpPr>
          <p:cNvPr id="350" name="Google Shape;350;p2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lang="en" sz="1800">
                <a:solidFill>
                  <a:srgbClr val="434343"/>
                </a:solidFill>
              </a:rPr>
              <a:t>Ran a survey to Fitbit and smart watch users</a:t>
            </a:r>
            <a:endParaRPr sz="1800">
              <a:solidFill>
                <a:srgbClr val="434343"/>
              </a:solidFill>
            </a:endParaRPr>
          </a:p>
          <a:p>
            <a:pPr indent="-342900" lvl="0" marL="457200" rtl="0" algn="l">
              <a:lnSpc>
                <a:spcPct val="150000"/>
              </a:lnSpc>
              <a:spcBef>
                <a:spcPts val="0"/>
              </a:spcBef>
              <a:spcAft>
                <a:spcPts val="0"/>
              </a:spcAft>
              <a:buClr>
                <a:srgbClr val="434343"/>
              </a:buClr>
              <a:buSzPts val="1800"/>
              <a:buChar char="❖"/>
            </a:pPr>
            <a:r>
              <a:rPr lang="en" sz="1800">
                <a:solidFill>
                  <a:srgbClr val="434343"/>
                </a:solidFill>
              </a:rPr>
              <a:t>Of the Fitbit users we surveyed, 86% of users were interested in such a project</a:t>
            </a:r>
            <a:endParaRPr sz="1800">
              <a:solidFill>
                <a:srgbClr val="434343"/>
              </a:solidFill>
            </a:endParaRPr>
          </a:p>
          <a:p>
            <a:pPr indent="0" lvl="0" marL="0" rtl="0" algn="l">
              <a:spcBef>
                <a:spcPts val="1600"/>
              </a:spcBef>
              <a:spcAft>
                <a:spcPts val="1600"/>
              </a:spcAft>
              <a:buNone/>
            </a:pPr>
            <a:r>
              <a:t/>
            </a:r>
            <a:endParaRPr/>
          </a:p>
        </p:txBody>
      </p:sp>
      <p:pic>
        <p:nvPicPr>
          <p:cNvPr id="351" name="Google Shape;351;p21"/>
          <p:cNvPicPr preferRelativeResize="0"/>
          <p:nvPr/>
        </p:nvPicPr>
        <p:blipFill>
          <a:blip r:embed="rId3">
            <a:alphaModFix/>
          </a:blip>
          <a:stretch>
            <a:fillRect/>
          </a:stretch>
        </p:blipFill>
        <p:spPr>
          <a:xfrm>
            <a:off x="8026076" y="1"/>
            <a:ext cx="1117925" cy="1712376"/>
          </a:xfrm>
          <a:prstGeom prst="rect">
            <a:avLst/>
          </a:prstGeom>
          <a:noFill/>
          <a:ln>
            <a:noFill/>
          </a:ln>
        </p:spPr>
      </p:pic>
      <p:pic>
        <p:nvPicPr>
          <p:cNvPr id="352" name="Google Shape;352;p21"/>
          <p:cNvPicPr preferRelativeResize="0"/>
          <p:nvPr/>
        </p:nvPicPr>
        <p:blipFill>
          <a:blip r:embed="rId4">
            <a:alphaModFix/>
          </a:blip>
          <a:stretch>
            <a:fillRect/>
          </a:stretch>
        </p:blipFill>
        <p:spPr>
          <a:xfrm>
            <a:off x="1678263" y="2948325"/>
            <a:ext cx="5787475" cy="1973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