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65" r:id="rId3"/>
    <p:sldId id="266" r:id="rId4"/>
    <p:sldId id="264" r:id="rId5"/>
    <p:sldId id="263" r:id="rId6"/>
    <p:sldId id="292" r:id="rId7"/>
    <p:sldId id="259" r:id="rId8"/>
    <p:sldId id="281" r:id="rId9"/>
    <p:sldId id="267" r:id="rId10"/>
    <p:sldId id="268" r:id="rId11"/>
    <p:sldId id="282" r:id="rId12"/>
    <p:sldId id="269" r:id="rId13"/>
    <p:sldId id="270" r:id="rId14"/>
    <p:sldId id="283" r:id="rId15"/>
    <p:sldId id="284" r:id="rId16"/>
    <p:sldId id="285" r:id="rId17"/>
    <p:sldId id="286" r:id="rId18"/>
    <p:sldId id="271" r:id="rId19"/>
    <p:sldId id="272" r:id="rId20"/>
    <p:sldId id="287" r:id="rId21"/>
    <p:sldId id="289" r:id="rId22"/>
    <p:sldId id="273" r:id="rId23"/>
    <p:sldId id="274" r:id="rId24"/>
    <p:sldId id="275" r:id="rId25"/>
    <p:sldId id="290" r:id="rId26"/>
    <p:sldId id="278" r:id="rId27"/>
    <p:sldId id="291" r:id="rId28"/>
    <p:sldId id="276" r:id="rId29"/>
    <p:sldId id="277" r:id="rId30"/>
    <p:sldId id="28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6" autoAdjust="0"/>
    <p:restoredTop sz="94660"/>
  </p:normalViewPr>
  <p:slideViewPr>
    <p:cSldViewPr snapToGrid="0">
      <p:cViewPr>
        <p:scale>
          <a:sx n="82" d="100"/>
          <a:sy n="82" d="100"/>
        </p:scale>
        <p:origin x="57" y="10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10328-275D-4D13-BE9C-2370C32DD874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0B8E3F-3761-4492-B19A-20CD3A641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8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920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3776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5428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826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421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320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149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218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5428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4901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80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148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6753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093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4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7557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1196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341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1736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618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535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19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355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043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750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803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82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33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4295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09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D044A-BE1E-42F2-948F-4D89829F9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8C9E62-8124-47AD-9797-DD293A60BD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59364-D3C0-400D-8890-BDDF5F0D6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1E9B8-4019-42AE-8CF1-79C9BE17BADA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40AA8-4ECB-45DE-A40C-BC7C9AEB2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5B794-E750-4785-B355-B9552BD0E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03DE9-1C99-4274-870C-AB6F8DD7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193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E3112-3790-44AD-9ED6-BF19CDACD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4E4ED-D578-4E68-A9EB-248E44281A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BB8C4-8B4B-4F9E-B71E-FABBF2E5E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1E9B8-4019-42AE-8CF1-79C9BE17BADA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DFE70-B570-4115-BF31-209593968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FF9E9-E3BA-40FF-841E-93BB5C6C8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03DE9-1C99-4274-870C-AB6F8DD7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34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EA7578-B734-4F9C-A6D7-BE0ADE3144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14EF2E-C595-46FA-95BA-A11C1D516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CEFC6-4443-4FAD-AB9E-3B81DDEFD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1E9B8-4019-42AE-8CF1-79C9BE17BADA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6183F-9D8D-414E-94B0-0341C7B3A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E609E-CE12-4ABB-B443-D1A3F3EA1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03DE9-1C99-4274-870C-AB6F8DD7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76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01E71-0C6D-4A3F-BA5A-97D222B35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C8B1F-679E-4302-8FB4-20AB26E92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F9EEE-1A03-4F93-8608-4A8C8EA32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1E9B8-4019-42AE-8CF1-79C9BE17BADA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24E3E-3826-4722-AF40-41ABCAECA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DB362-B02C-4C4C-BAFE-A3320E873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03DE9-1C99-4274-870C-AB6F8DD7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27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A8122-3FFB-409A-A1D5-AD0AB5667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D0DD6-D34C-4DF5-BDB0-5D59665D8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9C356-70F8-4C58-8A0E-ED5D3EDA0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1E9B8-4019-42AE-8CF1-79C9BE17BADA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BD909-CD1E-4543-8320-2F3B5BB00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985D0-DCDE-4063-B48F-AFC75983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03DE9-1C99-4274-870C-AB6F8DD7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86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22510-3DBB-4951-81ED-E28EA1077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A884B-D74A-49A1-8FA2-D097718751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530C14-E772-438E-B699-97EE763A0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372D40-2989-4C0B-98D9-A8CB6822F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1E9B8-4019-42AE-8CF1-79C9BE17BADA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9D6D3-3D7C-42CA-98CF-3BB0D251B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2CE439-0F74-47D2-A2DC-C09DD74EE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03DE9-1C99-4274-870C-AB6F8DD7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73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6544D-04B8-4972-BEEB-52634E99C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C9B37-6CD1-4848-9162-F0F9BEC38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502901-29E8-47AD-AC65-A8DF77E105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D6566C-BEEB-4CE1-852A-B296AD50F0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E31F94-A46C-48FB-9771-5DE7B0968B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124C4D-006D-4FE7-A6D7-CBB9CBC57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1E9B8-4019-42AE-8CF1-79C9BE17BADA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A92C9C-6168-44AF-BA99-7676537AB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841CC1-B3B6-4776-93C9-9FDB09A6C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03DE9-1C99-4274-870C-AB6F8DD7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488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2A796-AB8F-428C-A933-F5CE04C2D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982469-B32F-4184-9DEE-014928F32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1E9B8-4019-42AE-8CF1-79C9BE17BADA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9CB033-8016-4525-A103-617B78FF0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EF83C0-106E-491F-9926-CF6EA7D37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03DE9-1C99-4274-870C-AB6F8DD7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64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022D4A-1CE8-4CFC-A2F7-03C46BEBF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1E9B8-4019-42AE-8CF1-79C9BE17BADA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3D60BF-36D4-4022-968B-15E898F2E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154CF-33A7-4D4E-A8D0-59948DE96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03DE9-1C99-4274-870C-AB6F8DD7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99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CA0A5-C389-4438-B3D1-DE46FDDAA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49652-7EFD-4609-95E5-A60B904F4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4011E2-3F64-478E-8B7B-80F1EAE39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BDB75-6FDA-4AC9-A50B-188BF1388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1E9B8-4019-42AE-8CF1-79C9BE17BADA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850DD-C70E-46D0-BCF3-C12329C02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5FC49-B415-466E-A64C-5B73D0AE1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03DE9-1C99-4274-870C-AB6F8DD7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67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1DE12-1E7F-4DB9-ABAE-3C9F2B4B8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142060-A9DE-481E-8EC0-5EF4485A41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A45EA5-D2BE-4960-A4D4-77BD4C6DB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1E44B-B350-42CF-AADA-A9D8853CB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1E9B8-4019-42AE-8CF1-79C9BE17BADA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E599F4-1F19-4B28-80AF-59AC68A7F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09D652-803B-4830-8944-C711B1DAE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03DE9-1C99-4274-870C-AB6F8DD7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62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752602-EDE8-4A3B-8E5D-42F75F4E6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4375C-8CF2-4E5B-8556-4008849C4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9983C-3E43-4767-8C17-91CD06E39D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1E9B8-4019-42AE-8CF1-79C9BE17BADA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3651E-AB8F-48CD-A096-304D73E3AB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5315A-45FA-48B9-A857-1449DF2AB7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03DE9-1C99-4274-870C-AB6F8DD7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37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ng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ing.com/maps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utin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User_interfaces" TargetMode="External"/><Relationship Id="rId5" Type="http://schemas.openxmlformats.org/officeDocument/2006/relationships/hyperlink" Target="https://en.wikipedia.org/wiki/React_(JavaScript_library)#cite_note-2" TargetMode="External"/><Relationship Id="rId4" Type="http://schemas.openxmlformats.org/officeDocument/2006/relationships/hyperlink" Target="https://en.wikipedia.org/wiki/JavaScript_library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41A10-E768-44D0-A595-0F4418BECC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REACT: Basic Concepts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F282A0-63E8-41C0-BE02-E66DD58B5D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DigiGirlz</a:t>
            </a:r>
            <a:r>
              <a:rPr lang="en-US" dirty="0"/>
              <a:t> @ Salt Lake City</a:t>
            </a:r>
          </a:p>
          <a:p>
            <a:r>
              <a:rPr lang="en-US" dirty="0"/>
              <a:t>Sarah D’Onofrio: sadono@microsoft.com </a:t>
            </a:r>
          </a:p>
        </p:txBody>
      </p:sp>
    </p:spTree>
    <p:extLst>
      <p:ext uri="{BB962C8B-B14F-4D97-AF65-F5344CB8AC3E}">
        <p14:creationId xmlns:p14="http://schemas.microsoft.com/office/powerpoint/2010/main" val="2109563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CB131-981B-446A-88B4-4AA4DE785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add some content!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08A2C-D487-4249-8FE1-DE06D614F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Right now our futures are pretty empty, let’s start by putting in a magic eight ball there to read our future!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our </a:t>
            </a:r>
            <a:r>
              <a:rPr lang="en-US" dirty="0" err="1"/>
              <a:t>MagicEightBall.tsx</a:t>
            </a:r>
            <a:r>
              <a:rPr lang="en-US" dirty="0"/>
              <a:t> type, uncomment out:</a:t>
            </a:r>
          </a:p>
          <a:p>
            <a:pPr marL="0" indent="0">
              <a:buNone/>
            </a:pP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magicEightBall</a:t>
            </a:r>
            <a:r>
              <a:rPr lang="en-US" dirty="0"/>
              <a:t> = require('../images/Magic_eight_ball.png’);</a:t>
            </a:r>
          </a:p>
          <a:p>
            <a:pPr marL="0" indent="0">
              <a:buNone/>
            </a:pPr>
            <a:r>
              <a:rPr lang="en-US" i="1" dirty="0"/>
              <a:t>Bonus! What do you think this does?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854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38493-9391-4450-84B5-4E66EB9C1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really add our content!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40FA3-50A2-4E42-BCBA-26DE57ACF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Lingo:</a:t>
            </a:r>
          </a:p>
          <a:p>
            <a:pPr lvl="1"/>
            <a:r>
              <a:rPr lang="en-US" dirty="0"/>
              <a:t>&lt;div&gt; &lt;/div&gt; = dividers</a:t>
            </a:r>
          </a:p>
          <a:p>
            <a:pPr lvl="1"/>
            <a:r>
              <a:rPr lang="en-US" dirty="0"/>
              <a:t>These are considered tags</a:t>
            </a:r>
          </a:p>
          <a:p>
            <a:r>
              <a:rPr lang="en-US" dirty="0"/>
              <a:t>BEFORE the &lt;/div&gt; in our </a:t>
            </a:r>
            <a:r>
              <a:rPr lang="en-US" dirty="0" err="1"/>
              <a:t>MagicEightBall.tsx</a:t>
            </a:r>
            <a:r>
              <a:rPr lang="en-US" dirty="0"/>
              <a:t>, add in: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={</a:t>
            </a:r>
            <a:r>
              <a:rPr lang="en-US" dirty="0" err="1"/>
              <a:t>magicEightBall</a:t>
            </a:r>
            <a:r>
              <a:rPr lang="en-US" dirty="0"/>
              <a:t>} </a:t>
            </a:r>
            <a:r>
              <a:rPr lang="en-US" dirty="0" err="1"/>
              <a:t>className</a:t>
            </a:r>
            <a:r>
              <a:rPr lang="en-US" dirty="0"/>
              <a:t>="Magic-</a:t>
            </a:r>
            <a:r>
              <a:rPr lang="en-US" dirty="0" err="1"/>
              <a:t>Eightball</a:t>
            </a:r>
            <a:r>
              <a:rPr lang="en-US" dirty="0"/>
              <a:t>-Image" /&gt;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Go to our webpage… now how does it look?</a:t>
            </a:r>
          </a:p>
        </p:txBody>
      </p:sp>
    </p:spTree>
    <p:extLst>
      <p:ext uri="{BB962C8B-B14F-4D97-AF65-F5344CB8AC3E}">
        <p14:creationId xmlns:p14="http://schemas.microsoft.com/office/powerpoint/2010/main" val="4251302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7B6BD-B410-4E20-92AF-D9E0DDBFC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get our fortune?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88506-A4D0-4C6C-ADBE-B94B99E0E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lets make a fortune component</a:t>
            </a:r>
          </a:p>
          <a:p>
            <a:pPr lvl="1"/>
            <a:r>
              <a:rPr lang="en-US" dirty="0"/>
              <a:t>You’ll notice a file called “</a:t>
            </a:r>
            <a:r>
              <a:rPr lang="en-US" dirty="0" err="1"/>
              <a:t>fortune.tsx</a:t>
            </a:r>
            <a:r>
              <a:rPr lang="en-US" dirty="0"/>
              <a:t>”- its not doing a whole lot right now, but let’s connect to it anyways!</a:t>
            </a:r>
          </a:p>
          <a:p>
            <a:pPr lvl="1"/>
            <a:r>
              <a:rPr lang="en-US" dirty="0"/>
              <a:t>In your browser, where it says localhost:3000, add “/fortune” to the end, so go to “http://localhost:3000/fortune”</a:t>
            </a:r>
          </a:p>
        </p:txBody>
      </p:sp>
    </p:spTree>
    <p:extLst>
      <p:ext uri="{BB962C8B-B14F-4D97-AF65-F5344CB8AC3E}">
        <p14:creationId xmlns:p14="http://schemas.microsoft.com/office/powerpoint/2010/main" val="2553781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43111-DE3A-48F0-B6BE-5E4044855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let’s make it so we can “Route” to our fortune!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8EB6A-3E6F-4237-887F-33473E303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On our </a:t>
            </a:r>
            <a:r>
              <a:rPr lang="en-US" dirty="0" err="1"/>
              <a:t>App.tsx</a:t>
            </a:r>
            <a:r>
              <a:rPr lang="en-US" dirty="0"/>
              <a:t> lets add a new “Route” to our switch</a:t>
            </a:r>
          </a:p>
          <a:p>
            <a:pPr lvl="1"/>
            <a:r>
              <a:rPr lang="en-US" dirty="0"/>
              <a:t>&lt;Route path="/fortune" component={</a:t>
            </a:r>
            <a:r>
              <a:rPr lang="en-US" dirty="0" err="1"/>
              <a:t>FortunePage</a:t>
            </a:r>
            <a:r>
              <a:rPr lang="en-US" dirty="0"/>
              <a:t>}/&gt;</a:t>
            </a:r>
          </a:p>
          <a:p>
            <a:r>
              <a:rPr lang="en-US" dirty="0"/>
              <a:t>Now, let’s make our magic eight ball “Link” to our fortune!</a:t>
            </a:r>
          </a:p>
          <a:p>
            <a:pPr marL="457200" lvl="1" indent="0">
              <a:buNone/>
            </a:pPr>
            <a:r>
              <a:rPr lang="en-US" dirty="0"/>
              <a:t>&lt;Link to="/fortune"&gt; </a:t>
            </a:r>
          </a:p>
          <a:p>
            <a:pPr marL="457200" lvl="1" indent="0">
              <a:buNone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={</a:t>
            </a:r>
            <a:r>
              <a:rPr lang="en-US" dirty="0" err="1"/>
              <a:t>magicEightBall</a:t>
            </a:r>
            <a:r>
              <a:rPr lang="en-US" dirty="0"/>
              <a:t>} </a:t>
            </a:r>
            <a:r>
              <a:rPr lang="en-US" dirty="0" err="1"/>
              <a:t>className</a:t>
            </a:r>
            <a:r>
              <a:rPr lang="en-US" dirty="0"/>
              <a:t>="Magic-</a:t>
            </a:r>
            <a:r>
              <a:rPr lang="en-US" dirty="0" err="1"/>
              <a:t>Eightball</a:t>
            </a:r>
            <a:r>
              <a:rPr lang="en-US" dirty="0"/>
              <a:t>-Image" /&gt;</a:t>
            </a:r>
          </a:p>
          <a:p>
            <a:pPr marL="457200" lvl="1" indent="0">
              <a:buNone/>
            </a:pPr>
            <a:r>
              <a:rPr lang="en-US" dirty="0"/>
              <a:t>&lt;/Link&gt;</a:t>
            </a:r>
          </a:p>
          <a:p>
            <a:r>
              <a:rPr lang="en-US" dirty="0"/>
              <a:t>Lets change our magic eight ball so it’s something different</a:t>
            </a:r>
          </a:p>
          <a:p>
            <a:pPr marL="1371600" lvl="3" indent="0">
              <a:buNone/>
            </a:pPr>
            <a:r>
              <a:rPr lang="en-US" dirty="0"/>
              <a:t>render() {</a:t>
            </a:r>
          </a:p>
          <a:p>
            <a:pPr marL="1371600" lvl="3" indent="0">
              <a:buNone/>
            </a:pPr>
            <a:r>
              <a:rPr lang="en-US" dirty="0"/>
              <a:t>return (</a:t>
            </a:r>
          </a:p>
          <a:p>
            <a:pPr marL="1371600" lvl="3" indent="0">
              <a:buNone/>
            </a:pPr>
            <a:r>
              <a:rPr lang="en-US" dirty="0"/>
              <a:t>&lt;div&gt; Your fortune is: You are Awesome!&lt;div&gt;</a:t>
            </a:r>
          </a:p>
          <a:p>
            <a:pPr marL="1371600" lvl="3" indent="0">
              <a:buNone/>
            </a:pPr>
            <a:r>
              <a:rPr lang="en-US" dirty="0"/>
              <a:t>&lt;/div&gt;</a:t>
            </a:r>
          </a:p>
          <a:p>
            <a:pPr marL="1371600" lvl="3" indent="0">
              <a:buNone/>
            </a:pPr>
            <a:r>
              <a:rPr lang="en-US" dirty="0"/>
              <a:t>);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667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43111-DE3A-48F0-B6BE-5E4044855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HOLD UP, what’s a route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8EB6A-3E6F-4237-887F-33473E303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/>
          </a:p>
          <a:p>
            <a:pPr lvl="1"/>
            <a:r>
              <a:rPr lang="en-US" dirty="0"/>
              <a:t>Someone take a guess!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845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37B50-A769-4BEE-8CEA-797D24F03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C5817-3EE2-4677-8FB1-A8A24A165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</a:t>
            </a:r>
            <a:r>
              <a:rPr lang="en-US" dirty="0">
                <a:hlinkClick r:id="rId3"/>
              </a:rPr>
              <a:t>www.bing.com</a:t>
            </a:r>
            <a:r>
              <a:rPr lang="en-US" dirty="0"/>
              <a:t> </a:t>
            </a:r>
          </a:p>
          <a:p>
            <a:r>
              <a:rPr lang="en-US" dirty="0"/>
              <a:t>Now add “\maps” to the end (</a:t>
            </a:r>
            <a:r>
              <a:rPr lang="en-US" dirty="0">
                <a:hlinkClick r:id="rId4"/>
              </a:rPr>
              <a:t>www.bing.com\maps</a:t>
            </a:r>
            <a:r>
              <a:rPr lang="en-US" dirty="0"/>
              <a:t>) </a:t>
            </a:r>
          </a:p>
          <a:p>
            <a:r>
              <a:rPr lang="en-US" dirty="0"/>
              <a:t>What happened? </a:t>
            </a:r>
          </a:p>
          <a:p>
            <a:pPr lvl="1"/>
            <a:r>
              <a:rPr lang="en-US" dirty="0"/>
              <a:t>It’s like a whole new page!</a:t>
            </a:r>
          </a:p>
          <a:p>
            <a:r>
              <a:rPr lang="en-US" dirty="0"/>
              <a:t>“Maps” is a Route to Bing.com </a:t>
            </a:r>
          </a:p>
        </p:txBody>
      </p:sp>
    </p:spTree>
    <p:extLst>
      <p:ext uri="{BB962C8B-B14F-4D97-AF65-F5344CB8AC3E}">
        <p14:creationId xmlns:p14="http://schemas.microsoft.com/office/powerpoint/2010/main" val="16678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43111-DE3A-48F0-B6BE-5E4044855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let’s make it so we can “Route” to our fortune!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8EB6A-3E6F-4237-887F-33473E303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 to </a:t>
            </a:r>
            <a:r>
              <a:rPr lang="en-US" dirty="0" err="1"/>
              <a:t>App.tx</a:t>
            </a:r>
            <a:r>
              <a:rPr lang="en-US" dirty="0"/>
              <a:t> and in between the &lt;switch&gt; &lt;/switch&gt; add in: </a:t>
            </a:r>
          </a:p>
          <a:p>
            <a:pPr lvl="1"/>
            <a:r>
              <a:rPr lang="en-US" dirty="0"/>
              <a:t>&lt;Route path="/fortune" component={</a:t>
            </a:r>
            <a:r>
              <a:rPr lang="en-US" dirty="0" err="1"/>
              <a:t>FortunePage</a:t>
            </a:r>
            <a:r>
              <a:rPr lang="en-US" dirty="0"/>
              <a:t>}/&gt;</a:t>
            </a:r>
          </a:p>
          <a:p>
            <a:r>
              <a:rPr lang="en-US" dirty="0"/>
              <a:t>Now, let’s make our magic eight ball “Link” to our fortune- go back to </a:t>
            </a:r>
            <a:r>
              <a:rPr lang="en-US" dirty="0" err="1"/>
              <a:t>MagicEightBall.tsx</a:t>
            </a:r>
            <a:r>
              <a:rPr lang="en-US" dirty="0"/>
              <a:t> and wrap the </a:t>
            </a:r>
            <a:r>
              <a:rPr lang="en-US" dirty="0" err="1"/>
              <a:t>img</a:t>
            </a:r>
            <a:r>
              <a:rPr lang="en-US" dirty="0"/>
              <a:t> with a &lt;Link&gt; tag : </a:t>
            </a:r>
          </a:p>
          <a:p>
            <a:pPr marL="457200" lvl="1" indent="0">
              <a:buNone/>
            </a:pPr>
            <a:r>
              <a:rPr lang="en-US" dirty="0"/>
              <a:t>&lt;Link to="/fortune"&gt; </a:t>
            </a:r>
          </a:p>
          <a:p>
            <a:pPr marL="457200" lvl="1" indent="0">
              <a:buNone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={</a:t>
            </a:r>
            <a:r>
              <a:rPr lang="en-US" dirty="0" err="1"/>
              <a:t>magicEightBall</a:t>
            </a:r>
            <a:r>
              <a:rPr lang="en-US" dirty="0"/>
              <a:t>} </a:t>
            </a:r>
            <a:r>
              <a:rPr lang="en-US" dirty="0" err="1"/>
              <a:t>className</a:t>
            </a:r>
            <a:r>
              <a:rPr lang="en-US" dirty="0"/>
              <a:t>="Magic-</a:t>
            </a:r>
            <a:r>
              <a:rPr lang="en-US" dirty="0" err="1"/>
              <a:t>Eightball</a:t>
            </a:r>
            <a:r>
              <a:rPr lang="en-US" dirty="0"/>
              <a:t>-Image" /&gt;</a:t>
            </a:r>
          </a:p>
          <a:p>
            <a:pPr marL="457200" lvl="1" indent="0">
              <a:buNone/>
            </a:pPr>
            <a:r>
              <a:rPr lang="en-US" dirty="0"/>
              <a:t>&lt;/Link&gt;</a:t>
            </a:r>
          </a:p>
          <a:p>
            <a:r>
              <a:rPr lang="en-US" dirty="0"/>
              <a:t>Uncomment out the import { Link } statement at the top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507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1AAC8-719A-4CE0-804F-94F52314D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give us a fortune!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F94CF-76B5-4C08-965C-F00DD1AA1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Now lets look at our webpage… click on the magic eight ball. What happens! </a:t>
            </a:r>
          </a:p>
        </p:txBody>
      </p:sp>
    </p:spTree>
    <p:extLst>
      <p:ext uri="{BB962C8B-B14F-4D97-AF65-F5344CB8AC3E}">
        <p14:creationId xmlns:p14="http://schemas.microsoft.com/office/powerpoint/2010/main" val="3507944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53806-2D5C-4923-A23A-0A8760FD9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 out!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D8C4E-9061-499C-B757-9B0B0E989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This is a pretty boring fortune, let’s generate some fortunes…</a:t>
            </a:r>
          </a:p>
          <a:p>
            <a:r>
              <a:rPr lang="en-US" dirty="0"/>
              <a:t>In </a:t>
            </a:r>
            <a:r>
              <a:rPr lang="en-US" dirty="0" err="1"/>
              <a:t>fortune.tsx</a:t>
            </a:r>
            <a:r>
              <a:rPr lang="en-US" dirty="0"/>
              <a:t>..</a:t>
            </a:r>
          </a:p>
          <a:p>
            <a:r>
              <a:rPr lang="en-US" dirty="0"/>
              <a:t>You’ll notice a common file..</a:t>
            </a:r>
          </a:p>
          <a:p>
            <a:pPr lvl="1"/>
            <a:r>
              <a:rPr lang="en-US" dirty="0"/>
              <a:t>import * as Common from '../common’;</a:t>
            </a:r>
          </a:p>
          <a:p>
            <a:r>
              <a:rPr lang="en-US" dirty="0"/>
              <a:t>What does that do?</a:t>
            </a:r>
          </a:p>
          <a:p>
            <a:pPr lvl="1"/>
            <a:r>
              <a:rPr lang="en-US" dirty="0"/>
              <a:t>Get an “</a:t>
            </a:r>
            <a:r>
              <a:rPr lang="en-US" dirty="0" err="1"/>
              <a:t>Enum</a:t>
            </a:r>
            <a:r>
              <a:rPr lang="en-US" dirty="0"/>
              <a:t>” called </a:t>
            </a:r>
            <a:r>
              <a:rPr lang="en-US" dirty="0" err="1"/>
              <a:t>FortuneType</a:t>
            </a:r>
            <a:r>
              <a:rPr lang="en-US" dirty="0"/>
              <a:t>:</a:t>
            </a:r>
          </a:p>
          <a:p>
            <a:pPr marL="914400" lvl="2" indent="0">
              <a:buNone/>
            </a:pPr>
            <a:r>
              <a:rPr lang="en-US" dirty="0"/>
              <a:t>export </a:t>
            </a:r>
            <a:r>
              <a:rPr lang="en-US" dirty="0" err="1"/>
              <a:t>enum</a:t>
            </a:r>
            <a:r>
              <a:rPr lang="en-US" dirty="0"/>
              <a:t> </a:t>
            </a:r>
            <a:r>
              <a:rPr lang="en-US" dirty="0" err="1"/>
              <a:t>FortuneType</a:t>
            </a:r>
            <a:r>
              <a:rPr lang="en-US" dirty="0"/>
              <a:t> {</a:t>
            </a:r>
          </a:p>
          <a:p>
            <a:pPr marL="914400" lvl="2" indent="0">
              <a:buNone/>
            </a:pPr>
            <a:r>
              <a:rPr lang="en-US" dirty="0"/>
              <a:t>Good,</a:t>
            </a:r>
          </a:p>
          <a:p>
            <a:pPr marL="914400" lvl="2" indent="0">
              <a:buNone/>
            </a:pPr>
            <a:r>
              <a:rPr lang="en-US" dirty="0"/>
              <a:t>Bad,</a:t>
            </a:r>
          </a:p>
          <a:p>
            <a:pPr marL="914400" lvl="2" indent="0">
              <a:buNone/>
            </a:pPr>
            <a:r>
              <a:rPr lang="en-US" dirty="0"/>
              <a:t>Neutral</a:t>
            </a:r>
          </a:p>
          <a:p>
            <a:pPr marL="914400" lvl="2" indent="0">
              <a:buNone/>
            </a:pPr>
            <a:r>
              <a:rPr lang="en-US" dirty="0"/>
              <a:t>}</a:t>
            </a:r>
          </a:p>
          <a:p>
            <a:pPr lvl="1"/>
            <a:r>
              <a:rPr lang="en-US" dirty="0"/>
              <a:t>Get an “Interface” called Fortune </a:t>
            </a:r>
          </a:p>
          <a:p>
            <a:pPr marL="914400" lvl="2" indent="0">
              <a:buNone/>
            </a:pPr>
            <a:br>
              <a:rPr lang="en-US" dirty="0"/>
            </a:br>
            <a:r>
              <a:rPr lang="en-US" dirty="0"/>
              <a:t>export interface Fortune {</a:t>
            </a:r>
          </a:p>
          <a:p>
            <a:pPr marL="914400" lvl="2" indent="0">
              <a:buNone/>
            </a:pPr>
            <a:r>
              <a:rPr lang="en-US" dirty="0" err="1"/>
              <a:t>fortuneType</a:t>
            </a:r>
            <a:r>
              <a:rPr lang="en-US" dirty="0"/>
              <a:t>: </a:t>
            </a:r>
            <a:r>
              <a:rPr lang="en-US" dirty="0" err="1"/>
              <a:t>FortuneType</a:t>
            </a:r>
            <a:r>
              <a:rPr lang="en-US" dirty="0"/>
              <a:t>;</a:t>
            </a:r>
          </a:p>
          <a:p>
            <a:pPr marL="914400" lvl="2" indent="0">
              <a:buNone/>
            </a:pPr>
            <a:r>
              <a:rPr lang="en-US" dirty="0"/>
              <a:t>fortune: string;</a:t>
            </a:r>
          </a:p>
          <a:p>
            <a:pPr marL="914400" lvl="2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484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67204-0805-4803-B547-F07711180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Okay, NOW let’s generate some fortunes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78261-7574-4AF8-A565-66F3F668C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Take a look at your </a:t>
            </a:r>
            <a:r>
              <a:rPr lang="en-US" dirty="0" err="1"/>
              <a:t>fortune.tsx</a:t>
            </a:r>
            <a:r>
              <a:rPr lang="en-US" dirty="0"/>
              <a:t>, look at this line here:</a:t>
            </a:r>
            <a:br>
              <a:rPr lang="en-US" dirty="0"/>
            </a:br>
            <a:r>
              <a:rPr lang="en-US" dirty="0"/>
              <a:t>let fortunes: </a:t>
            </a:r>
            <a:r>
              <a:rPr lang="en-US" dirty="0" err="1"/>
              <a:t>Common.Fortune</a:t>
            </a:r>
            <a:r>
              <a:rPr lang="en-US" dirty="0"/>
              <a:t>[] = [</a:t>
            </a:r>
          </a:p>
          <a:p>
            <a:pPr marL="0" indent="0">
              <a:buNone/>
            </a:pPr>
            <a:r>
              <a:rPr lang="en-US" dirty="0"/>
              <a:t>{</a:t>
            </a:r>
            <a:r>
              <a:rPr lang="en-US" dirty="0" err="1"/>
              <a:t>fortuneType</a:t>
            </a:r>
            <a:r>
              <a:rPr lang="en-US" dirty="0"/>
              <a:t>: </a:t>
            </a:r>
            <a:r>
              <a:rPr lang="en-US" dirty="0" err="1"/>
              <a:t>Common.FortuneType.Good</a:t>
            </a:r>
            <a:r>
              <a:rPr lang="en-US" dirty="0"/>
              <a:t>, fortune: ‘Everything will happen the way you want it to’},</a:t>
            </a:r>
          </a:p>
          <a:p>
            <a:pPr marL="0" indent="0">
              <a:buNone/>
            </a:pPr>
            <a:r>
              <a:rPr lang="en-US" dirty="0"/>
              <a:t>{</a:t>
            </a:r>
            <a:r>
              <a:rPr lang="en-US" dirty="0" err="1"/>
              <a:t>fortuneType</a:t>
            </a:r>
            <a:r>
              <a:rPr lang="en-US" dirty="0"/>
              <a:t>: </a:t>
            </a:r>
            <a:r>
              <a:rPr lang="en-US" dirty="0" err="1"/>
              <a:t>Common.FortuneType.Bad</a:t>
            </a:r>
            <a:r>
              <a:rPr lang="en-US" dirty="0"/>
              <a:t>, fortune: ‘Your nemesis will get everything they want’},</a:t>
            </a:r>
          </a:p>
          <a:p>
            <a:pPr marL="0" indent="0">
              <a:buNone/>
            </a:pPr>
            <a:r>
              <a:rPr lang="en-US" dirty="0"/>
              <a:t>{</a:t>
            </a:r>
            <a:r>
              <a:rPr lang="en-US" dirty="0" err="1"/>
              <a:t>fortuneType</a:t>
            </a:r>
            <a:r>
              <a:rPr lang="en-US" dirty="0"/>
              <a:t>: </a:t>
            </a:r>
            <a:r>
              <a:rPr lang="en-US" dirty="0" err="1"/>
              <a:t>Common.FortuneType.Neutral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fortune: ‘It won’t be super memorable’ +</a:t>
            </a:r>
          </a:p>
          <a:p>
            <a:pPr marL="0" indent="0">
              <a:buNone/>
            </a:pPr>
            <a:r>
              <a:rPr lang="en-US" dirty="0"/>
              <a:t>‘In a good or bad way’}</a:t>
            </a:r>
          </a:p>
          <a:p>
            <a:pPr marL="0" indent="0">
              <a:buNone/>
            </a:pPr>
            <a:r>
              <a:rPr lang="en-US" dirty="0"/>
              <a:t>];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06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95DAE-480B-4E3D-91F8-CFC819387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So… what are we </a:t>
            </a:r>
            <a:r>
              <a:rPr lang="en-US" dirty="0" err="1"/>
              <a:t>gonna</a:t>
            </a:r>
            <a:r>
              <a:rPr lang="en-US" dirty="0"/>
              <a:t> do for the next hour?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4039B-8108-4660-BF68-A949E6DC9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a webpage together- not just any webpage, one that can see the future!</a:t>
            </a:r>
          </a:p>
        </p:txBody>
      </p:sp>
    </p:spTree>
    <p:extLst>
      <p:ext uri="{BB962C8B-B14F-4D97-AF65-F5344CB8AC3E}">
        <p14:creationId xmlns:p14="http://schemas.microsoft.com/office/powerpoint/2010/main" val="943225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78033-0092-4F20-A072-35CA094E2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that?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67BEA-5A99-47BF-B2F9-F3BBE16DF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LIST</a:t>
            </a:r>
          </a:p>
          <a:p>
            <a:r>
              <a:rPr lang="en-US" dirty="0"/>
              <a:t>Let fortunes: </a:t>
            </a:r>
            <a:r>
              <a:rPr lang="en-US" dirty="0" err="1"/>
              <a:t>Common.Fortune</a:t>
            </a:r>
            <a:r>
              <a:rPr lang="en-US" dirty="0"/>
              <a:t> means we have a “variable” called fortune with the type of “</a:t>
            </a:r>
            <a:r>
              <a:rPr lang="en-US" dirty="0" err="1"/>
              <a:t>Common.Fortune</a:t>
            </a:r>
            <a:r>
              <a:rPr lang="en-US" dirty="0"/>
              <a:t>” that we imported earlier.</a:t>
            </a:r>
          </a:p>
          <a:p>
            <a:r>
              <a:rPr lang="en-US" dirty="0"/>
              <a:t>Let’s take a look at it. What do you think this is? </a:t>
            </a:r>
          </a:p>
          <a:p>
            <a:pPr lvl="1"/>
            <a:r>
              <a:rPr lang="en-US" dirty="0"/>
              <a:t>This means that every item in the “fortunes” variable that we made will have a “fortune type” and a “fortune” </a:t>
            </a:r>
          </a:p>
        </p:txBody>
      </p:sp>
    </p:spTree>
    <p:extLst>
      <p:ext uri="{BB962C8B-B14F-4D97-AF65-F5344CB8AC3E}">
        <p14:creationId xmlns:p14="http://schemas.microsoft.com/office/powerpoint/2010/main" val="3403717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61340-EB0C-43F4-82F8-3A55E83D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how do we get a fortune?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69AA9-4759-411B-8203-AA4685AF3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always got the same fortune it would be pretty boring right. </a:t>
            </a:r>
          </a:p>
        </p:txBody>
      </p:sp>
    </p:spTree>
    <p:extLst>
      <p:ext uri="{BB962C8B-B14F-4D97-AF65-F5344CB8AC3E}">
        <p14:creationId xmlns:p14="http://schemas.microsoft.com/office/powerpoint/2010/main" val="21298224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6E0CC-5C4A-4057-9BF4-532E2E1D5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Now let’s make choosing a fortune random. </a:t>
            </a:r>
            <a:br>
              <a:rPr lang="en-US" dirty="0"/>
            </a:br>
            <a:r>
              <a:rPr lang="en-US" dirty="0"/>
              <a:t>But first, let’s talk a bit about what’s going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3BC07-8380-4FB5-86BC-29F371486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Constructor:</a:t>
            </a:r>
          </a:p>
          <a:p>
            <a:pPr marL="0" indent="0">
              <a:buNone/>
            </a:pPr>
            <a:r>
              <a:rPr lang="en-US" dirty="0"/>
              <a:t>constructor (props: {}, state: {}) {</a:t>
            </a:r>
          </a:p>
          <a:p>
            <a:pPr marL="0" indent="0">
              <a:buNone/>
            </a:pPr>
            <a:r>
              <a:rPr lang="en-US" dirty="0"/>
              <a:t>super(props);</a:t>
            </a:r>
          </a:p>
          <a:p>
            <a:pPr marL="0" indent="0">
              <a:buNone/>
            </a:pPr>
            <a:r>
              <a:rPr lang="en-US" dirty="0" err="1"/>
              <a:t>this.GetFortune</a:t>
            </a:r>
            <a:r>
              <a:rPr lang="en-US" dirty="0"/>
              <a:t> = </a:t>
            </a:r>
            <a:r>
              <a:rPr lang="en-US" dirty="0" err="1"/>
              <a:t>this.GetFortune.bind</a:t>
            </a:r>
            <a:r>
              <a:rPr lang="en-US" dirty="0"/>
              <a:t>(this);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r>
              <a:rPr lang="en-US" dirty="0" err="1"/>
              <a:t>GetFortune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/*let fortunes: </a:t>
            </a:r>
            <a:r>
              <a:rPr lang="en-US" dirty="0" err="1"/>
              <a:t>Common.Fortune</a:t>
            </a:r>
            <a:r>
              <a:rPr lang="en-US" dirty="0"/>
              <a:t>[] = [</a:t>
            </a:r>
          </a:p>
          <a:p>
            <a:pPr marL="0" indent="0">
              <a:buNone/>
            </a:pPr>
            <a:r>
              <a:rPr lang="en-US" dirty="0"/>
              <a:t>{</a:t>
            </a:r>
            <a:r>
              <a:rPr lang="en-US" dirty="0" err="1"/>
              <a:t>fortuneType</a:t>
            </a:r>
            <a:r>
              <a:rPr lang="en-US" dirty="0"/>
              <a:t>: </a:t>
            </a:r>
            <a:r>
              <a:rPr lang="en-US" dirty="0" err="1"/>
              <a:t>Common.FortuneType.Good</a:t>
            </a:r>
            <a:r>
              <a:rPr lang="en-US" dirty="0"/>
              <a:t>, fortune: 'Everything will happen the way you want it to'},</a:t>
            </a:r>
          </a:p>
          <a:p>
            <a:pPr marL="0" indent="0">
              <a:buNone/>
            </a:pPr>
            <a:r>
              <a:rPr lang="en-US" dirty="0"/>
              <a:t>{</a:t>
            </a:r>
            <a:r>
              <a:rPr lang="en-US" dirty="0" err="1"/>
              <a:t>fortuneType</a:t>
            </a:r>
            <a:r>
              <a:rPr lang="en-US" dirty="0"/>
              <a:t>: </a:t>
            </a:r>
            <a:r>
              <a:rPr lang="en-US" dirty="0" err="1"/>
              <a:t>Common.FortuneType.Bad</a:t>
            </a:r>
            <a:r>
              <a:rPr lang="en-US" dirty="0"/>
              <a:t>, fortune: 'Your nemesis will get everything they want'},</a:t>
            </a:r>
          </a:p>
          <a:p>
            <a:pPr marL="0" indent="0">
              <a:buNone/>
            </a:pPr>
            <a:r>
              <a:rPr lang="en-US" dirty="0"/>
              <a:t>{</a:t>
            </a:r>
            <a:r>
              <a:rPr lang="en-US" dirty="0" err="1"/>
              <a:t>fortuneType</a:t>
            </a:r>
            <a:r>
              <a:rPr lang="en-US" dirty="0"/>
              <a:t>: </a:t>
            </a:r>
            <a:r>
              <a:rPr lang="en-US" dirty="0" err="1"/>
              <a:t>Common.FortuneType.Neutral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fortune: 'It won’t be super memorable' +</a:t>
            </a:r>
          </a:p>
          <a:p>
            <a:pPr marL="0" indent="0">
              <a:buNone/>
            </a:pPr>
            <a:r>
              <a:rPr lang="en-US" dirty="0"/>
              <a:t>'In a good or bad way’}</a:t>
            </a:r>
          </a:p>
          <a:p>
            <a:pPr marL="0" indent="0">
              <a:buNone/>
            </a:pPr>
            <a:r>
              <a:rPr lang="en-US" dirty="0"/>
              <a:t>];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2048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99C28-6516-433C-B3C5-38E9835C5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randomly chose a number based on the number of fortunes you created: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136AB-B48C-459A-B646-A6E615006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this into your “</a:t>
            </a:r>
            <a:r>
              <a:rPr lang="en-US" dirty="0" err="1"/>
              <a:t>GetFortunes</a:t>
            </a:r>
            <a:r>
              <a:rPr lang="en-US" dirty="0"/>
              <a:t>” Function</a:t>
            </a:r>
          </a:p>
          <a:p>
            <a:pPr marL="0" indent="0">
              <a:buNone/>
            </a:pPr>
            <a:r>
              <a:rPr lang="en-US" dirty="0"/>
              <a:t>	return fortunes[(</a:t>
            </a:r>
            <a:r>
              <a:rPr lang="en-US" dirty="0" err="1"/>
              <a:t>Math.floor</a:t>
            </a:r>
            <a:r>
              <a:rPr lang="en-US" dirty="0"/>
              <a:t>(</a:t>
            </a:r>
            <a:r>
              <a:rPr lang="en-US" dirty="0" err="1"/>
              <a:t>Math.random</a:t>
            </a:r>
            <a:r>
              <a:rPr lang="en-US" dirty="0"/>
              <a:t>() * </a:t>
            </a:r>
            <a:r>
              <a:rPr lang="en-US" dirty="0" err="1"/>
              <a:t>fortunes.length</a:t>
            </a:r>
            <a:r>
              <a:rPr lang="en-US" dirty="0"/>
              <a:t>)]</a:t>
            </a:r>
          </a:p>
          <a:p>
            <a:pPr marL="0" indent="0">
              <a:buNone/>
            </a:pPr>
            <a:r>
              <a:rPr lang="en-US" dirty="0"/>
              <a:t>;</a:t>
            </a:r>
          </a:p>
          <a:p>
            <a:r>
              <a:rPr lang="en-US" dirty="0"/>
              <a:t>What do you think </a:t>
            </a:r>
            <a:r>
              <a:rPr lang="en-US" dirty="0" err="1"/>
              <a:t>fortunes.length</a:t>
            </a:r>
            <a:r>
              <a:rPr lang="en-US" dirty="0"/>
              <a:t> does?</a:t>
            </a:r>
          </a:p>
          <a:p>
            <a:r>
              <a:rPr lang="en-US" dirty="0"/>
              <a:t>Why “-1”</a:t>
            </a:r>
          </a:p>
        </p:txBody>
      </p:sp>
    </p:spTree>
    <p:extLst>
      <p:ext uri="{BB962C8B-B14F-4D97-AF65-F5344CB8AC3E}">
        <p14:creationId xmlns:p14="http://schemas.microsoft.com/office/powerpoint/2010/main" val="40113425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D3BCE-9407-4739-920E-30CFAB084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Hooray! We can get a fortune!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67B5B-9083-43AE-99BA-BD3A258AE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this to the top of your render in your </a:t>
            </a:r>
            <a:r>
              <a:rPr lang="en-US" dirty="0" err="1"/>
              <a:t>fortune.tsx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let fortune = </a:t>
            </a:r>
            <a:r>
              <a:rPr lang="en-US" dirty="0" err="1"/>
              <a:t>this.GetFortune</a:t>
            </a:r>
            <a:r>
              <a:rPr lang="en-US" dirty="0"/>
              <a:t>();</a:t>
            </a:r>
          </a:p>
          <a:p>
            <a:r>
              <a:rPr lang="en-US" dirty="0"/>
              <a:t>Now, lets use our fortune to display instead- </a:t>
            </a:r>
            <a:r>
              <a:rPr lang="en-US" dirty="0" err="1"/>
              <a:t>fortune.tsx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&lt;big style={style} </a:t>
            </a:r>
            <a:r>
              <a:rPr lang="en-US" dirty="0" err="1"/>
              <a:t>className</a:t>
            </a:r>
            <a:r>
              <a:rPr lang="en-US" dirty="0"/>
              <a:t>="Fortune-text"&gt; Your fortune is {</a:t>
            </a:r>
            <a:r>
              <a:rPr lang="en-US" dirty="0" err="1"/>
              <a:t>fortune.fortune</a:t>
            </a:r>
            <a:r>
              <a:rPr lang="en-US" dirty="0"/>
              <a:t>}&lt;/big&gt;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2176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1B9A8-15CD-42A8-AA86-F6FAD5A6B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 our fortune!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C7F98-9279-433D-BF08-A7EC9DCDF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1092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D3FA2-E04B-4079-8C81-1BEF1CFB6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Wait… whats that style element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322B6-0339-455B-9BDC-B7F1F4BC6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&lt;big </a:t>
            </a:r>
            <a:r>
              <a:rPr lang="en-US" b="1" dirty="0">
                <a:highlight>
                  <a:srgbClr val="FFFF00"/>
                </a:highlight>
              </a:rPr>
              <a:t>style={style} </a:t>
            </a:r>
            <a:r>
              <a:rPr lang="en-US" dirty="0" err="1"/>
              <a:t>className</a:t>
            </a:r>
            <a:r>
              <a:rPr lang="en-US" dirty="0"/>
              <a:t>="Fortune-text"&gt; Your fortune is {</a:t>
            </a:r>
            <a:r>
              <a:rPr lang="en-US" dirty="0" err="1"/>
              <a:t>fortune.fortune</a:t>
            </a:r>
            <a:r>
              <a:rPr lang="en-US" dirty="0"/>
              <a:t>}&lt;/big&gt;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Remember how we talked about CSS? </a:t>
            </a:r>
          </a:p>
          <a:p>
            <a:pPr marL="0" indent="0">
              <a:buNone/>
            </a:pPr>
            <a:r>
              <a:rPr lang="en-US" dirty="0"/>
              <a:t>We can make an </a:t>
            </a:r>
            <a:r>
              <a:rPr lang="en-US" i="1" dirty="0"/>
              <a:t>interface </a:t>
            </a:r>
            <a:r>
              <a:rPr lang="en-US" dirty="0"/>
              <a:t>about the style we want: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interface Style {</a:t>
            </a:r>
          </a:p>
          <a:p>
            <a:pPr marL="0" indent="0">
              <a:buNone/>
            </a:pPr>
            <a:r>
              <a:rPr lang="en-US" dirty="0"/>
              <a:t>	color: string;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8441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91FD0-460F-4705-892E-F02FFFBA1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“Switch” – how we choose in computer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8FCD2-AE02-4967-B5FB-1C12D366D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/*switch (</a:t>
            </a:r>
            <a:r>
              <a:rPr lang="en-US" dirty="0" err="1"/>
              <a:t>fortune.fortuneType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case </a:t>
            </a:r>
            <a:r>
              <a:rPr lang="en-US" dirty="0" err="1"/>
              <a:t>Common.FortuneType.Good</a:t>
            </a:r>
            <a:r>
              <a:rPr lang="en-US" dirty="0"/>
              <a:t>: {</a:t>
            </a:r>
          </a:p>
          <a:p>
            <a:pPr marL="0" indent="0">
              <a:buNone/>
            </a:pPr>
            <a:r>
              <a:rPr lang="en-US" dirty="0" err="1"/>
              <a:t>style.color</a:t>
            </a:r>
            <a:r>
              <a:rPr lang="en-US" dirty="0"/>
              <a:t> = 'blue';</a:t>
            </a:r>
          </a:p>
          <a:p>
            <a:pPr marL="0" indent="0">
              <a:buNone/>
            </a:pPr>
            <a:r>
              <a:rPr lang="en-US" dirty="0"/>
              <a:t>break;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case </a:t>
            </a:r>
            <a:r>
              <a:rPr lang="en-US" dirty="0" err="1"/>
              <a:t>Common.FortuneType.Bad</a:t>
            </a:r>
            <a:r>
              <a:rPr lang="en-US" dirty="0"/>
              <a:t>: {</a:t>
            </a:r>
          </a:p>
          <a:p>
            <a:pPr marL="0" indent="0">
              <a:buNone/>
            </a:pPr>
            <a:r>
              <a:rPr lang="en-US" dirty="0" err="1"/>
              <a:t>style.color</a:t>
            </a:r>
            <a:r>
              <a:rPr lang="en-US" dirty="0"/>
              <a:t> = 'red';</a:t>
            </a:r>
          </a:p>
          <a:p>
            <a:pPr marL="0" indent="0">
              <a:buNone/>
            </a:pPr>
            <a:r>
              <a:rPr lang="en-US" dirty="0"/>
              <a:t>break;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case </a:t>
            </a:r>
            <a:r>
              <a:rPr lang="en-US" dirty="0" err="1"/>
              <a:t>Common.FortuneType.Neutral</a:t>
            </a:r>
            <a:r>
              <a:rPr lang="en-US" dirty="0"/>
              <a:t>: {</a:t>
            </a:r>
          </a:p>
          <a:p>
            <a:pPr marL="0" indent="0">
              <a:buNone/>
            </a:pPr>
            <a:r>
              <a:rPr lang="en-US" dirty="0" err="1"/>
              <a:t>style.color</a:t>
            </a:r>
            <a:r>
              <a:rPr lang="en-US" dirty="0"/>
              <a:t> = 'purple';</a:t>
            </a:r>
          </a:p>
          <a:p>
            <a:pPr marL="0" indent="0">
              <a:buNone/>
            </a:pPr>
            <a:r>
              <a:rPr lang="en-US" dirty="0"/>
              <a:t>break;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default: {</a:t>
            </a:r>
          </a:p>
          <a:p>
            <a:pPr marL="0" indent="0">
              <a:buNone/>
            </a:pPr>
            <a:r>
              <a:rPr lang="en-US" dirty="0"/>
              <a:t>break;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}*/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7895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56148-0197-4D2A-B947-D8CEFF44E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 with the fortune type?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ABF1A-4A69-4D66-A3AF-4330E42FE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/>
              <a:t>The world is your oyster! </a:t>
            </a:r>
          </a:p>
          <a:p>
            <a:pPr marL="0" indent="0">
              <a:buNone/>
            </a:pPr>
            <a:r>
              <a:rPr lang="en-US" dirty="0"/>
              <a:t>You can add images to show base on the fortune type- set 3 different images for good/bad/neutral:</a:t>
            </a:r>
          </a:p>
          <a:p>
            <a:pPr lvl="1"/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badImage</a:t>
            </a:r>
            <a:r>
              <a:rPr lang="en-US" dirty="0"/>
              <a:t> = require('../images/unhappy.png');</a:t>
            </a:r>
          </a:p>
          <a:p>
            <a:pPr lvl="1"/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goodImage</a:t>
            </a:r>
            <a:r>
              <a:rPr lang="en-US" dirty="0"/>
              <a:t> = require('../images/happiness.png');</a:t>
            </a:r>
          </a:p>
          <a:p>
            <a:pPr lvl="1"/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neutralImage</a:t>
            </a:r>
            <a:r>
              <a:rPr lang="en-US" dirty="0"/>
              <a:t> = require('../images/neutral.jpg');}</a:t>
            </a:r>
          </a:p>
          <a:p>
            <a:pPr marL="0" indent="0">
              <a:buNone/>
            </a:pPr>
            <a:r>
              <a:rPr lang="en-US" dirty="0"/>
              <a:t>Then add an image variable and set it in your switch statement</a:t>
            </a:r>
          </a:p>
        </p:txBody>
      </p:sp>
    </p:spTree>
    <p:extLst>
      <p:ext uri="{BB962C8B-B14F-4D97-AF65-F5344CB8AC3E}">
        <p14:creationId xmlns:p14="http://schemas.microsoft.com/office/powerpoint/2010/main" val="40770006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E8816-9BF2-4AB7-95B9-2A4DD6807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 with the fortune type 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2B13E-025E-4392-9551-4FE1C5532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apply the image, just add it to your render HTML:</a:t>
            </a:r>
          </a:p>
          <a:p>
            <a:pPr marL="457200" lvl="1" indent="0">
              <a:buNone/>
            </a:pPr>
            <a:r>
              <a:rPr lang="en-US" dirty="0"/>
              <a:t>&lt;div&gt;</a:t>
            </a:r>
          </a:p>
          <a:p>
            <a:pPr marL="457200" lvl="1" indent="0">
              <a:buNone/>
            </a:pPr>
            <a:r>
              <a:rPr lang="en-US" dirty="0"/>
              <a:t>&lt;div style={style} </a:t>
            </a:r>
            <a:r>
              <a:rPr lang="en-US" dirty="0" err="1"/>
              <a:t>className</a:t>
            </a:r>
            <a:r>
              <a:rPr lang="en-US" dirty="0"/>
              <a:t>="Fortune-text"&gt; Your fortune is {</a:t>
            </a:r>
            <a:r>
              <a:rPr lang="en-US" dirty="0" err="1"/>
              <a:t>fortune.fortune</a:t>
            </a:r>
            <a:r>
              <a:rPr lang="en-US" dirty="0"/>
              <a:t>}&lt;/div&gt;</a:t>
            </a:r>
          </a:p>
          <a:p>
            <a:pPr marL="457200" lvl="1" indent="0">
              <a:buNone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={image</a:t>
            </a:r>
            <a:r>
              <a:rPr lang="en-US"/>
              <a:t>} /&gt;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&lt;/div&gt;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404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736AB-B84A-4BBB-9B91-D93012B49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of you have built a webpage before?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9C18C-1975-48CB-A9C5-5EB08D8DF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9246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F98AB-FBDA-43F6-8514-B2C3316AD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That’s it!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726DD-C184-4018-8933-F2ADCE42D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The world is yours to edit! </a:t>
            </a:r>
          </a:p>
          <a:p>
            <a:pPr marL="0" indent="0">
              <a:buNone/>
            </a:pPr>
            <a:r>
              <a:rPr lang="en-US" dirty="0"/>
              <a:t>Feel free to add more components to the fortune!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i="1" dirty="0"/>
              <a:t>Consider adding more colors/styles to the CSS for the fortune</a:t>
            </a:r>
          </a:p>
          <a:p>
            <a:pPr marL="0" indent="0">
              <a:buNone/>
            </a:pPr>
            <a:r>
              <a:rPr lang="en-US" b="1" i="1" dirty="0"/>
              <a:t> Consider adding a new route/new component and link to it from your image you create</a:t>
            </a:r>
          </a:p>
          <a:p>
            <a:pPr marL="0" indent="0">
              <a:buNone/>
            </a:pPr>
            <a:r>
              <a:rPr lang="en-US" b="1" i="1" dirty="0"/>
              <a:t>Consider adding a link back to the home page or a way to generate a new fortune</a:t>
            </a:r>
          </a:p>
        </p:txBody>
      </p:sp>
    </p:spTree>
    <p:extLst>
      <p:ext uri="{BB962C8B-B14F-4D97-AF65-F5344CB8AC3E}">
        <p14:creationId xmlns:p14="http://schemas.microsoft.com/office/powerpoint/2010/main" val="1952542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E6EEF-F4C2-4519-9B48-27FBF7248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HTML:  Hyper Text Media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82946-C090-4BED-B4B6-F69B13D0E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you tell a web site what to render (or draw) for you.</a:t>
            </a:r>
          </a:p>
          <a:p>
            <a:pPr lvl="1"/>
            <a:r>
              <a:rPr lang="en-US" dirty="0"/>
              <a:t>Opening tags &lt;div&gt; (divider)</a:t>
            </a:r>
          </a:p>
          <a:p>
            <a:pPr lvl="1"/>
            <a:r>
              <a:rPr lang="en-US" dirty="0"/>
              <a:t>Closing tags &lt;/div&gt;</a:t>
            </a:r>
          </a:p>
          <a:p>
            <a:pPr lvl="1"/>
            <a:r>
              <a:rPr lang="en-US" dirty="0"/>
              <a:t>Same line 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=“image.jpg” /&gt; </a:t>
            </a:r>
          </a:p>
        </p:txBody>
      </p:sp>
    </p:spTree>
    <p:extLst>
      <p:ext uri="{BB962C8B-B14F-4D97-AF65-F5344CB8AC3E}">
        <p14:creationId xmlns:p14="http://schemas.microsoft.com/office/powerpoint/2010/main" val="2779990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3A156-0B94-4DDF-8773-F19A1ED26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Cascading Style Sheets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C783A-DF88-491A-9463-317ACCEBE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way to apply styles like background colors to your text/web page</a:t>
            </a:r>
          </a:p>
          <a:p>
            <a:r>
              <a:rPr lang="en-US" dirty="0"/>
              <a:t>There are “classes” that you categorize your HTML</a:t>
            </a:r>
          </a:p>
          <a:p>
            <a:r>
              <a:rPr lang="en-US" dirty="0"/>
              <a:t>Changes font color: color: white</a:t>
            </a:r>
          </a:p>
          <a:p>
            <a:r>
              <a:rPr lang="en-US" dirty="0"/>
              <a:t>Changes background color: background-color: #222;</a:t>
            </a:r>
          </a:p>
          <a:p>
            <a:r>
              <a:rPr lang="en-US" dirty="0"/>
              <a:t>Sets height/width of objects: </a:t>
            </a:r>
          </a:p>
          <a:p>
            <a:pPr marL="914400" lvl="2" indent="0">
              <a:buNone/>
            </a:pPr>
            <a:r>
              <a:rPr lang="en-US" dirty="0"/>
              <a:t>height: auto; </a:t>
            </a:r>
          </a:p>
          <a:p>
            <a:pPr marL="914400" lvl="2" indent="0">
              <a:buNone/>
            </a:pPr>
            <a:r>
              <a:rPr lang="en-US" dirty="0"/>
              <a:t>width: auto; </a:t>
            </a:r>
          </a:p>
          <a:p>
            <a:pPr marL="914400" lvl="2" indent="0">
              <a:buNone/>
            </a:pPr>
            <a:r>
              <a:rPr lang="en-US" dirty="0"/>
              <a:t>max-width: 300px; </a:t>
            </a:r>
          </a:p>
          <a:p>
            <a:pPr marL="914400" lvl="2" indent="0">
              <a:buNone/>
            </a:pPr>
            <a:r>
              <a:rPr lang="en-US" dirty="0"/>
              <a:t>max-height: 300px;</a:t>
            </a:r>
          </a:p>
          <a:p>
            <a:r>
              <a:rPr lang="en-US" dirty="0"/>
              <a:t>Can also set animations! </a:t>
            </a:r>
            <a:r>
              <a:rPr lang="en-US" b="1" dirty="0"/>
              <a:t>(advanced): </a:t>
            </a:r>
            <a:r>
              <a:rPr lang="en-US" dirty="0"/>
              <a:t>animation: image-spin infinite 20s linear;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37914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C238E-EAAB-4408-BDF2-BCFEC851D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REACT?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9653B-C3EE-4CE3-BD61-7FD3100DB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“In </a:t>
            </a:r>
            <a:r>
              <a:rPr lang="en-US" dirty="0">
                <a:hlinkClick r:id="rId3" tooltip="Computing"/>
              </a:rPr>
              <a:t>computing</a:t>
            </a:r>
            <a:r>
              <a:rPr lang="en-US" dirty="0"/>
              <a:t>, </a:t>
            </a:r>
            <a:r>
              <a:rPr lang="en-US" b="1" dirty="0"/>
              <a:t>React</a:t>
            </a:r>
            <a:r>
              <a:rPr lang="en-US" dirty="0"/>
              <a:t> (sometimes styled </a:t>
            </a:r>
            <a:r>
              <a:rPr lang="en-US" b="1" dirty="0"/>
              <a:t>React.js</a:t>
            </a:r>
            <a:r>
              <a:rPr lang="en-US" dirty="0"/>
              <a:t> or </a:t>
            </a:r>
            <a:r>
              <a:rPr lang="en-US" b="1" dirty="0"/>
              <a:t>ReactJS</a:t>
            </a:r>
            <a:r>
              <a:rPr lang="en-US" dirty="0"/>
              <a:t>) is a </a:t>
            </a:r>
            <a:r>
              <a:rPr lang="en-US" dirty="0">
                <a:hlinkClick r:id="rId4" tooltip="JavaScript library"/>
              </a:rPr>
              <a:t>JavaScript library</a:t>
            </a:r>
            <a:r>
              <a:rPr lang="en-US" baseline="30000" dirty="0">
                <a:hlinkClick r:id="rId5"/>
              </a:rPr>
              <a:t>[2]</a:t>
            </a:r>
            <a:r>
              <a:rPr lang="en-US" dirty="0"/>
              <a:t> for building </a:t>
            </a:r>
            <a:r>
              <a:rPr lang="en-US" dirty="0">
                <a:hlinkClick r:id="rId6" tooltip="User interfaces"/>
              </a:rPr>
              <a:t>user interfaces</a:t>
            </a:r>
            <a:r>
              <a:rPr lang="en-US" dirty="0"/>
              <a:t>.”</a:t>
            </a:r>
          </a:p>
          <a:p>
            <a:r>
              <a:rPr lang="en-US" dirty="0"/>
              <a:t>UI or User Interfaces </a:t>
            </a:r>
          </a:p>
        </p:txBody>
      </p:sp>
    </p:spTree>
    <p:extLst>
      <p:ext uri="{BB962C8B-B14F-4D97-AF65-F5344CB8AC3E}">
        <p14:creationId xmlns:p14="http://schemas.microsoft.com/office/powerpoint/2010/main" val="1606263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B0703-4036-4363-8D41-6775BAB96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876E1-4ECF-4A52-8E6B-B4B52B443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piece of a page in your project can be classified as a “component”- in REACT, components work together to make pages.</a:t>
            </a:r>
          </a:p>
          <a:p>
            <a:r>
              <a:rPr lang="en-US" dirty="0"/>
              <a:t>We will be making THREE components together:</a:t>
            </a:r>
          </a:p>
          <a:p>
            <a:pPr lvl="1"/>
            <a:r>
              <a:rPr lang="en-US" dirty="0"/>
              <a:t>An “App” component </a:t>
            </a:r>
          </a:p>
          <a:p>
            <a:pPr lvl="1"/>
            <a:r>
              <a:rPr lang="en-US" dirty="0"/>
              <a:t>A “Magic-</a:t>
            </a:r>
            <a:r>
              <a:rPr lang="en-US" dirty="0" err="1"/>
              <a:t>Eightball</a:t>
            </a:r>
            <a:r>
              <a:rPr lang="en-US" dirty="0"/>
              <a:t> component</a:t>
            </a:r>
          </a:p>
          <a:p>
            <a:pPr lvl="1"/>
            <a:r>
              <a:rPr lang="en-US" dirty="0"/>
              <a:t>A “Fortune” component</a:t>
            </a:r>
          </a:p>
        </p:txBody>
      </p:sp>
    </p:spTree>
    <p:extLst>
      <p:ext uri="{BB962C8B-B14F-4D97-AF65-F5344CB8AC3E}">
        <p14:creationId xmlns:p14="http://schemas.microsoft.com/office/powerpoint/2010/main" val="3973370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56AB1-6A3D-45CE-9E4B-38D36718B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open our project!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A9DCC-0D65-4B0E-B5E9-DE97A795B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a </a:t>
            </a:r>
            <a:r>
              <a:rPr lang="en-US" dirty="0" err="1"/>
              <a:t>cmd</a:t>
            </a:r>
            <a:r>
              <a:rPr lang="en-US" dirty="0"/>
              <a:t> prompt</a:t>
            </a:r>
          </a:p>
          <a:p>
            <a:pPr lvl="1"/>
            <a:r>
              <a:rPr lang="en-US" dirty="0"/>
              <a:t>Go to the start menu and type “</a:t>
            </a:r>
            <a:r>
              <a:rPr lang="en-US" dirty="0" err="1"/>
              <a:t>cmd</a:t>
            </a:r>
            <a:r>
              <a:rPr lang="en-US" dirty="0"/>
              <a:t>” and hit enter</a:t>
            </a:r>
          </a:p>
          <a:p>
            <a:r>
              <a:rPr lang="en-US" dirty="0"/>
              <a:t>From there, navigate to C:\MagicEightBall\magic-eight-ball</a:t>
            </a:r>
          </a:p>
          <a:p>
            <a:r>
              <a:rPr lang="en-US" dirty="0"/>
              <a:t>Type in “code .”</a:t>
            </a:r>
          </a:p>
          <a:p>
            <a:pPr lvl="1"/>
            <a:r>
              <a:rPr lang="en-US" dirty="0"/>
              <a:t>This is the code behind our project</a:t>
            </a:r>
          </a:p>
          <a:p>
            <a:r>
              <a:rPr lang="en-US" dirty="0"/>
              <a:t>Type in “</a:t>
            </a:r>
            <a:r>
              <a:rPr lang="en-US" dirty="0" err="1"/>
              <a:t>npm</a:t>
            </a:r>
            <a:r>
              <a:rPr lang="en-US" dirty="0"/>
              <a:t> run start”</a:t>
            </a:r>
          </a:p>
          <a:p>
            <a:pPr lvl="1"/>
            <a:r>
              <a:rPr lang="en-US" dirty="0"/>
              <a:t>You should see a project up and running in a web browser</a:t>
            </a:r>
          </a:p>
        </p:txBody>
      </p:sp>
    </p:spTree>
    <p:extLst>
      <p:ext uri="{BB962C8B-B14F-4D97-AF65-F5344CB8AC3E}">
        <p14:creationId xmlns:p14="http://schemas.microsoft.com/office/powerpoint/2010/main" val="2337417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EDE06-F45A-47BB-B0A4-A0461C25A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started!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AB339-3EAD-48CE-9660-7AE11C8B5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we learn how to code for the web, how many of you have pressed “f12” on a webpage before?</a:t>
            </a:r>
          </a:p>
          <a:p>
            <a:r>
              <a:rPr lang="en-US" dirty="0"/>
              <a:t>What happened?</a:t>
            </a:r>
          </a:p>
          <a:p>
            <a:r>
              <a:rPr lang="en-US" dirty="0"/>
              <a:t>Let’s try it out!</a:t>
            </a:r>
          </a:p>
        </p:txBody>
      </p:sp>
    </p:spTree>
    <p:extLst>
      <p:ext uri="{BB962C8B-B14F-4D97-AF65-F5344CB8AC3E}">
        <p14:creationId xmlns:p14="http://schemas.microsoft.com/office/powerpoint/2010/main" val="1116782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37993</TotalTime>
  <Words>1591</Words>
  <Application>Microsoft Office PowerPoint</Application>
  <PresentationFormat>Widescreen</PresentationFormat>
  <Paragraphs>229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REACT: Basic Concepts</vt:lpstr>
      <vt:lpstr>So… what are we gonna do for the next hour?</vt:lpstr>
      <vt:lpstr>How many of you have built a webpage before?</vt:lpstr>
      <vt:lpstr>HTML:  Hyper Text Media Language</vt:lpstr>
      <vt:lpstr>CSS: Cascading Style Sheets</vt:lpstr>
      <vt:lpstr>What is REACT?</vt:lpstr>
      <vt:lpstr>Components</vt:lpstr>
      <vt:lpstr>Let’s open our project! </vt:lpstr>
      <vt:lpstr>Let’s get started!</vt:lpstr>
      <vt:lpstr>Let’s add some content!</vt:lpstr>
      <vt:lpstr>Let’s really add our content!</vt:lpstr>
      <vt:lpstr>How do we get our fortune? </vt:lpstr>
      <vt:lpstr>Now let’s make it so we can “Route” to our fortune!</vt:lpstr>
      <vt:lpstr>HOLD UP, what’s a route</vt:lpstr>
      <vt:lpstr>Routes</vt:lpstr>
      <vt:lpstr>Now let’s make it so we can “Route” to our fortune!</vt:lpstr>
      <vt:lpstr>Let’s give us a fortune!</vt:lpstr>
      <vt:lpstr>Try it out! </vt:lpstr>
      <vt:lpstr>Okay, NOW let’s generate some fortunes</vt:lpstr>
      <vt:lpstr>What was that?</vt:lpstr>
      <vt:lpstr>So how do we get a fortune?</vt:lpstr>
      <vt:lpstr>Now let’s make choosing a fortune random.  But first, let’s talk a bit about what’s going on</vt:lpstr>
      <vt:lpstr>Time to randomly chose a number based on the number of fortunes you created:</vt:lpstr>
      <vt:lpstr>Hooray! We can get a fortune!</vt:lpstr>
      <vt:lpstr>Style our fortune!</vt:lpstr>
      <vt:lpstr>Wait… whats that style element </vt:lpstr>
      <vt:lpstr>“Switch” – how we choose in computer science</vt:lpstr>
      <vt:lpstr>What to do with the fortune type?</vt:lpstr>
      <vt:lpstr>What to do with the fortune type cont…</vt:lpstr>
      <vt:lpstr>That’s 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REACT: Basic Concepts</dc:title>
  <dc:creator>Sarah D'Onofrio</dc:creator>
  <cp:lastModifiedBy>Sarah D'Onofrio</cp:lastModifiedBy>
  <cp:revision>29</cp:revision>
  <dcterms:created xsi:type="dcterms:W3CDTF">2018-01-15T23:11:51Z</dcterms:created>
  <dcterms:modified xsi:type="dcterms:W3CDTF">2018-02-12T05:51:35Z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sadono@ntdev.microsoft.com</vt:lpwstr>
  </property>
  <property fmtid="{D5CDD505-2E9C-101B-9397-08002B2CF9AE}" pid="5" name="MSIP_Label_f42aa342-8706-4288-bd11-ebb85995028c_SetDate">
    <vt:lpwstr>2018-01-19T18:57:41.0928344Z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