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6" r:id="rId4"/>
    <p:sldId id="264" r:id="rId5"/>
    <p:sldId id="263" r:id="rId6"/>
    <p:sldId id="259" r:id="rId7"/>
    <p:sldId id="267" r:id="rId8"/>
    <p:sldId id="281" r:id="rId9"/>
    <p:sldId id="268" r:id="rId10"/>
    <p:sldId id="282" r:id="rId11"/>
    <p:sldId id="269" r:id="rId12"/>
    <p:sldId id="270" r:id="rId13"/>
    <p:sldId id="283" r:id="rId14"/>
    <p:sldId id="284" r:id="rId15"/>
    <p:sldId id="285" r:id="rId16"/>
    <p:sldId id="286" r:id="rId17"/>
    <p:sldId id="271" r:id="rId18"/>
    <p:sldId id="272" r:id="rId19"/>
    <p:sldId id="287" r:id="rId20"/>
    <p:sldId id="288" r:id="rId21"/>
    <p:sldId id="289" r:id="rId22"/>
    <p:sldId id="273" r:id="rId23"/>
    <p:sldId id="274" r:id="rId24"/>
    <p:sldId id="275" r:id="rId25"/>
    <p:sldId id="290" r:id="rId26"/>
    <p:sldId id="278" r:id="rId27"/>
    <p:sldId id="291" r:id="rId28"/>
    <p:sldId id="276" r:id="rId29"/>
    <p:sldId id="27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82" d="100"/>
          <a:sy n="82" d="100"/>
        </p:scale>
        <p:origin x="57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0328-275D-4D13-BE9C-2370C32DD87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8E3F-3761-4492-B19A-20CD3A64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4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2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2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90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0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4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6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9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9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4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3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1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5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3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8E3F-3761-4492-B19A-20CD3A641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44A-BE1E-42F2-948F-4D89829F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C9E62-8124-47AD-9797-DD293A60B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364-D3C0-400D-8890-BDDF5F0D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0AA8-4ECB-45DE-A40C-BC7C9AEB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B794-E750-4785-B355-B9552BD0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112-3790-44AD-9ED6-BF19CDAC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4E4ED-D578-4E68-A9EB-248E4428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B8C4-8B4B-4F9E-B71E-FABBF2E5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FE70-B570-4115-BF31-20959396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F9E9-E3BA-40FF-841E-93BB5C6C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A7578-B734-4F9C-A6D7-BE0ADE314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4EF2E-C595-46FA-95BA-A11C1D51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EFC6-4443-4FAD-AB9E-3B81DDE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183F-9D8D-414E-94B0-0341C7B3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609E-CE12-4ABB-B443-D1A3F3E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1E71-0C6D-4A3F-BA5A-97D222B3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8B1F-679E-4302-8FB4-20AB26E9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F9EEE-1A03-4F93-8608-4A8C8EA3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4E3E-3826-4722-AF40-41ABCAEC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B362-B02C-4C4C-BAFE-A3320E87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8122-3FFB-409A-A1D5-AD0AB566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0DD6-D34C-4DF5-BDB0-5D59665D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C356-70F8-4C58-8A0E-ED5D3EDA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D909-CD1E-4543-8320-2F3B5BB0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85D0-DCDE-4063-B48F-AFC7598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510-3DBB-4951-81ED-E28EA107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884B-D74A-49A1-8FA2-D09771875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0C14-E772-438E-B699-97EE763A0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2D40-2989-4C0B-98D9-A8CB6822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D6D3-3D7C-42CA-98CF-3BB0D251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CE439-0F74-47D2-A2DC-C09DD74E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544D-04B8-4972-BEEB-52634E99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9B37-6CD1-4848-9162-F0F9BEC3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2901-29E8-47AD-AC65-A8DF77E10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6566C-BEEB-4CE1-852A-B296AD50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31F94-A46C-48FB-9771-5DE7B096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24C4D-006D-4FE7-A6D7-CBB9CBC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92C9C-6168-44AF-BA99-7676537A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41CC1-B3B6-4776-93C9-9FDB09A6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796-AB8F-428C-A933-F5CE04C2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82469-B32F-4184-9DEE-014928F3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B033-8016-4525-A103-617B78F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83C0-106E-491F-9926-CF6EA7D3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2D4A-1CE8-4CFC-A2F7-03C46BEB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D60BF-36D4-4022-968B-15E898F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54CF-33A7-4D4E-A8D0-59948DE9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A0A5-C389-4438-B3D1-DE46FDDA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9652-7EFD-4609-95E5-A60B904F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11E2-3F64-478E-8B7B-80F1EAE39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DB75-6FDA-4AC9-A50B-188BF138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50DD-C70E-46D0-BCF3-C12329C0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FC49-B415-466E-A64C-5B73D0AE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E12-1E7F-4DB9-ABAE-3C9F2B4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42060-A9DE-481E-8EC0-5EF4485A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45EA5-D2BE-4960-A4D4-77BD4C6D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E44B-B350-42CF-AADA-A9D8853C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99F4-1F19-4B28-80AF-59AC68A7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D652-803B-4830-8944-C711B1DA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2602-EDE8-4A3B-8E5D-42F75F4E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375C-8CF2-4E5B-8556-4008849C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983C-3E43-4767-8C17-91CD06E3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E9B8-4019-42AE-8CF1-79C9BE17BADA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651E-AB8F-48CD-A096-304D73E3A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315A-45FA-48B9-A857-1449DF2AB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3DE9-1C99-4274-870C-AB6F8DD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map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g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1A10-E768-44D0-A595-0F4418BEC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REACT: Basic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82A0-63E8-41C0-BE02-E66DD58B5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DigiGirlz</a:t>
            </a:r>
            <a:r>
              <a:rPr lang="en-US" dirty="0"/>
              <a:t>: Salt Lake City</a:t>
            </a:r>
          </a:p>
        </p:txBody>
      </p:sp>
    </p:spTree>
    <p:extLst>
      <p:ext uri="{BB962C8B-B14F-4D97-AF65-F5344CB8AC3E}">
        <p14:creationId xmlns:p14="http://schemas.microsoft.com/office/powerpoint/2010/main" val="210956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8493-9391-4450-84B5-4E66EB9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really add our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0FA3-50A2-4E42-BCBA-26DE57AC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Lingo:</a:t>
            </a:r>
          </a:p>
          <a:p>
            <a:pPr lvl="1"/>
            <a:r>
              <a:rPr lang="en-US" dirty="0"/>
              <a:t>&lt;div&gt; &lt;/div&gt; = dividers</a:t>
            </a:r>
          </a:p>
          <a:p>
            <a:pPr lvl="1"/>
            <a:r>
              <a:rPr lang="en-US" dirty="0"/>
              <a:t>These divide sections off</a:t>
            </a:r>
          </a:p>
          <a:p>
            <a:r>
              <a:rPr lang="en-US" dirty="0"/>
              <a:t>BEFORE the &lt;/div&gt; in our </a:t>
            </a:r>
            <a:r>
              <a:rPr lang="en-US" dirty="0" err="1"/>
              <a:t>MagicEightBall.tsx</a:t>
            </a:r>
            <a:r>
              <a:rPr lang="en-US" dirty="0"/>
              <a:t>, add in: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our webpage… now how does it look?</a:t>
            </a:r>
          </a:p>
        </p:txBody>
      </p:sp>
    </p:spTree>
    <p:extLst>
      <p:ext uri="{BB962C8B-B14F-4D97-AF65-F5344CB8AC3E}">
        <p14:creationId xmlns:p14="http://schemas.microsoft.com/office/powerpoint/2010/main" val="425130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B6BD-B410-4E20-92AF-D9E0DDB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our fortune?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8506-A4D0-4C6C-ADBE-B94B99E0E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lets make a fortune component</a:t>
            </a:r>
          </a:p>
          <a:p>
            <a:pPr lvl="1"/>
            <a:r>
              <a:rPr lang="en-US" dirty="0"/>
              <a:t>You’ll notice a file called “</a:t>
            </a:r>
            <a:r>
              <a:rPr lang="en-US" dirty="0" err="1"/>
              <a:t>fortune.tsx</a:t>
            </a:r>
            <a:r>
              <a:rPr lang="en-US" dirty="0"/>
              <a:t>”- its not doing a whole lot right now, but let’s connect to it anyways!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8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our </a:t>
            </a:r>
            <a:r>
              <a:rPr lang="en-US" dirty="0" err="1"/>
              <a:t>App.tsx</a:t>
            </a:r>
            <a:r>
              <a:rPr lang="en-US" dirty="0"/>
              <a:t> lets add a new “Route” to our switch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fortune!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Lets change our magic eight ball so it’s something different</a:t>
            </a:r>
          </a:p>
          <a:p>
            <a:pPr marL="1371600" lvl="3" indent="0">
              <a:buNone/>
            </a:pPr>
            <a:r>
              <a:rPr lang="en-US" dirty="0"/>
              <a:t>render() {</a:t>
            </a:r>
          </a:p>
          <a:p>
            <a:pPr marL="1371600" lvl="3" indent="0">
              <a:buNone/>
            </a:pPr>
            <a:r>
              <a:rPr lang="en-US" dirty="0"/>
              <a:t>return (</a:t>
            </a:r>
          </a:p>
          <a:p>
            <a:pPr marL="1371600" lvl="3" indent="0">
              <a:buNone/>
            </a:pPr>
            <a:r>
              <a:rPr lang="en-US" dirty="0"/>
              <a:t>&lt;div&gt; Your fortune is: You are Awesome!&lt;div&gt;</a:t>
            </a:r>
          </a:p>
          <a:p>
            <a:pPr marL="1371600" lvl="3" indent="0">
              <a:buNone/>
            </a:pPr>
            <a:r>
              <a:rPr lang="en-US" dirty="0"/>
              <a:t>&lt;/div&gt;</a:t>
            </a:r>
          </a:p>
          <a:p>
            <a:pPr marL="1371600" lvl="3" indent="0">
              <a:buNone/>
            </a:pP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6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UP, what’s a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Someone take a guess!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7B50-A769-4BEE-8CEA-797D24F0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5817-3EE2-4677-8FB1-A8A24A16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www.bing.com</a:t>
            </a:r>
            <a:r>
              <a:rPr lang="en-US" dirty="0"/>
              <a:t> </a:t>
            </a:r>
          </a:p>
          <a:p>
            <a:r>
              <a:rPr lang="en-US" dirty="0"/>
              <a:t>Now add “\maps” to the end (</a:t>
            </a:r>
            <a:r>
              <a:rPr lang="en-US" dirty="0">
                <a:hlinkClick r:id="rId4"/>
              </a:rPr>
              <a:t>www.bing.com\maps</a:t>
            </a:r>
            <a:r>
              <a:rPr lang="en-US" dirty="0"/>
              <a:t>) </a:t>
            </a:r>
          </a:p>
          <a:p>
            <a:r>
              <a:rPr lang="en-US" dirty="0"/>
              <a:t>What happened? </a:t>
            </a:r>
          </a:p>
          <a:p>
            <a:pPr lvl="1"/>
            <a:r>
              <a:rPr lang="en-US" dirty="0"/>
              <a:t>It’s like a whole new page!</a:t>
            </a:r>
          </a:p>
          <a:p>
            <a:r>
              <a:rPr lang="en-US" dirty="0"/>
              <a:t>“Maps” is a Route to Bing.com </a:t>
            </a:r>
          </a:p>
        </p:txBody>
      </p:sp>
    </p:spTree>
    <p:extLst>
      <p:ext uri="{BB962C8B-B14F-4D97-AF65-F5344CB8AC3E}">
        <p14:creationId xmlns:p14="http://schemas.microsoft.com/office/powerpoint/2010/main" val="1667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111-DE3A-48F0-B6BE-5E404485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make it so we can “Route” to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EB6A-3E6F-4237-887F-33473E30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err="1"/>
              <a:t>App.tx</a:t>
            </a:r>
            <a:r>
              <a:rPr lang="en-US" dirty="0"/>
              <a:t> and in between the &lt;switch&gt; &lt;/switch&gt; add in: </a:t>
            </a:r>
          </a:p>
          <a:p>
            <a:pPr lvl="1"/>
            <a:r>
              <a:rPr lang="en-US" dirty="0"/>
              <a:t>&lt;Route path="/fortune" component={</a:t>
            </a:r>
            <a:r>
              <a:rPr lang="en-US" dirty="0" err="1"/>
              <a:t>FortunePage</a:t>
            </a:r>
            <a:r>
              <a:rPr lang="en-US" dirty="0"/>
              <a:t>}/&gt;</a:t>
            </a:r>
          </a:p>
          <a:p>
            <a:r>
              <a:rPr lang="en-US" dirty="0"/>
              <a:t>Now, let’s make our magic eight ball “Link” to our fortune- go back to </a:t>
            </a:r>
            <a:r>
              <a:rPr lang="en-US" dirty="0" err="1"/>
              <a:t>MagicEightBall.tsx</a:t>
            </a:r>
            <a:r>
              <a:rPr lang="en-US" dirty="0"/>
              <a:t> and wrap the </a:t>
            </a:r>
            <a:r>
              <a:rPr lang="en-US" dirty="0" err="1"/>
              <a:t>img</a:t>
            </a:r>
            <a:r>
              <a:rPr lang="en-US" dirty="0"/>
              <a:t> with a &lt;Link&gt; tag : </a:t>
            </a:r>
          </a:p>
          <a:p>
            <a:pPr marL="457200" lvl="1" indent="0">
              <a:buNone/>
            </a:pPr>
            <a:r>
              <a:rPr lang="en-US" dirty="0"/>
              <a:t>&lt;Link to="/fortune"&gt; 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</a:t>
            </a:r>
            <a:r>
              <a:rPr lang="en-US" dirty="0" err="1"/>
              <a:t>magicEightBall</a:t>
            </a:r>
            <a:r>
              <a:rPr lang="en-US" dirty="0"/>
              <a:t>} </a:t>
            </a:r>
            <a:r>
              <a:rPr lang="en-US" dirty="0" err="1"/>
              <a:t>className</a:t>
            </a:r>
            <a:r>
              <a:rPr lang="en-US" dirty="0"/>
              <a:t>="Magic-</a:t>
            </a:r>
            <a:r>
              <a:rPr lang="en-US" dirty="0" err="1"/>
              <a:t>Eightball</a:t>
            </a:r>
            <a:r>
              <a:rPr lang="en-US" dirty="0"/>
              <a:t>-Image" /&gt;</a:t>
            </a:r>
          </a:p>
          <a:p>
            <a:pPr marL="457200" lvl="1" indent="0">
              <a:buNone/>
            </a:pPr>
            <a:r>
              <a:rPr lang="en-US" dirty="0"/>
              <a:t>&lt;/Link&gt;</a:t>
            </a:r>
          </a:p>
          <a:p>
            <a:r>
              <a:rPr lang="en-US" dirty="0"/>
              <a:t>Uncomment out the import { Link } statement at the 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0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AAC8-719A-4CE0-804F-94F52314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give us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94CF-76B5-4C08-965C-F00DD1AA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lets look at our webpage… click on the magic eight ball. What happens! </a:t>
            </a:r>
          </a:p>
        </p:txBody>
      </p:sp>
    </p:spTree>
    <p:extLst>
      <p:ext uri="{BB962C8B-B14F-4D97-AF65-F5344CB8AC3E}">
        <p14:creationId xmlns:p14="http://schemas.microsoft.com/office/powerpoint/2010/main" val="350794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806-2D5C-4923-A23A-0A8760FD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8C4E-9061-499C-B757-9B0B0E9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a pretty boring fortune, let’s generate some fortunes…</a:t>
            </a:r>
          </a:p>
          <a:p>
            <a:r>
              <a:rPr lang="en-US" dirty="0"/>
              <a:t>You’ll notice a common file, let’s import it!</a:t>
            </a:r>
          </a:p>
          <a:p>
            <a:pPr lvl="1"/>
            <a:r>
              <a:rPr lang="en-US" dirty="0"/>
              <a:t>Uncomment: import * as Common from '../common’;</a:t>
            </a:r>
          </a:p>
          <a:p>
            <a:r>
              <a:rPr lang="en-US" dirty="0"/>
              <a:t>Wait what did we just do? </a:t>
            </a:r>
          </a:p>
          <a:p>
            <a:pPr lvl="1"/>
            <a:r>
              <a:rPr lang="en-US" dirty="0"/>
              <a:t>Get an “</a:t>
            </a:r>
            <a:r>
              <a:rPr lang="en-US" dirty="0" err="1"/>
              <a:t>Enum</a:t>
            </a:r>
            <a:r>
              <a:rPr lang="en-US" dirty="0"/>
              <a:t>” called </a:t>
            </a:r>
            <a:r>
              <a:rPr lang="en-US" dirty="0" err="1"/>
              <a:t>FortuneType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export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FortuneType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Good,</a:t>
            </a:r>
          </a:p>
          <a:p>
            <a:pPr marL="914400" lvl="2" indent="0">
              <a:buNone/>
            </a:pPr>
            <a:r>
              <a:rPr lang="en-US" dirty="0"/>
              <a:t>Bad,</a:t>
            </a:r>
          </a:p>
          <a:p>
            <a:pPr marL="914400" lvl="2" indent="0">
              <a:buNone/>
            </a:pPr>
            <a:r>
              <a:rPr lang="en-US" dirty="0"/>
              <a:t>Neutral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/>
              <a:t>Get an “Interface” called Fortune </a:t>
            </a:r>
          </a:p>
          <a:p>
            <a:pPr marL="914400" lvl="2" indent="0">
              <a:buNone/>
            </a:pPr>
            <a:br>
              <a:rPr lang="en-US" dirty="0"/>
            </a:br>
            <a:r>
              <a:rPr lang="en-US" dirty="0"/>
              <a:t>export interface Fortune {</a:t>
            </a:r>
          </a:p>
          <a:p>
            <a:pPr marL="914400" lvl="2" indent="0">
              <a:buNone/>
            </a:pP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FortuneType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/>
              <a:t>fortune: string;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8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204-0805-4803-B547-F077111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let’s generate some fortunes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8261-7574-4AF8-A565-66F3F6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look at your </a:t>
            </a:r>
            <a:r>
              <a:rPr lang="en-US" dirty="0" err="1"/>
              <a:t>fortune.tsx</a:t>
            </a:r>
            <a:r>
              <a:rPr lang="en-US" dirty="0"/>
              <a:t>, look at this line here:</a:t>
            </a:r>
            <a:br>
              <a:rPr lang="en-US" dirty="0"/>
            </a:br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‘Everything will happen the way you want it to’},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‘Your nemesis will get everything they want’},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‘It won’t be super memorable’ +</a:t>
            </a:r>
          </a:p>
          <a:p>
            <a:pPr marL="0" indent="0">
              <a:buNone/>
            </a:pPr>
            <a:r>
              <a:rPr lang="en-US" dirty="0"/>
              <a:t>‘In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33-0092-4F20-A072-35CA094E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7BEA-5A99-47BF-B2F9-F3BBE16D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</a:t>
            </a:r>
          </a:p>
          <a:p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 means we have a “variable” called fortune with the type of “</a:t>
            </a:r>
            <a:r>
              <a:rPr lang="en-US" dirty="0" err="1"/>
              <a:t>Common.Fortune</a:t>
            </a:r>
            <a:r>
              <a:rPr lang="en-US" dirty="0"/>
              <a:t>” that we imported earlier.</a:t>
            </a:r>
          </a:p>
          <a:p>
            <a:r>
              <a:rPr lang="en-US" dirty="0"/>
              <a:t>Let’s take a look at it. What do you think this is? </a:t>
            </a:r>
          </a:p>
          <a:p>
            <a:pPr lvl="1"/>
            <a:r>
              <a:rPr lang="en-US" dirty="0"/>
              <a:t>This means that every item in the “fortunes” variable that we made will have a “fortune type” and a “fortune” </a:t>
            </a:r>
          </a:p>
        </p:txBody>
      </p:sp>
    </p:spTree>
    <p:extLst>
      <p:ext uri="{BB962C8B-B14F-4D97-AF65-F5344CB8AC3E}">
        <p14:creationId xmlns:p14="http://schemas.microsoft.com/office/powerpoint/2010/main" val="34037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DAE-480B-4E3D-91F8-CFC81938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are we </a:t>
            </a:r>
            <a:r>
              <a:rPr lang="en-US" dirty="0" err="1"/>
              <a:t>gonna</a:t>
            </a:r>
            <a:r>
              <a:rPr lang="en-US" dirty="0"/>
              <a:t> do for the next hour?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039B-8108-4660-BF68-A949E6DC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webpage together- not just any webpage, one that can see the future!</a:t>
            </a:r>
          </a:p>
        </p:txBody>
      </p:sp>
    </p:spTree>
    <p:extLst>
      <p:ext uri="{BB962C8B-B14F-4D97-AF65-F5344CB8AC3E}">
        <p14:creationId xmlns:p14="http://schemas.microsoft.com/office/powerpoint/2010/main" val="94322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7204-0805-4803-B547-F0771118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NOW let’s generate some fortunes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8261-7574-4AF8-A565-66F3F668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‘Everything will happen the way you want it to’},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‘Your nemesis will get everything they want’},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‘It won’t be super memorable’ +</a:t>
            </a:r>
          </a:p>
          <a:p>
            <a:pPr marL="0" indent="0">
              <a:buNone/>
            </a:pPr>
            <a:r>
              <a:rPr lang="en-US" dirty="0"/>
              <a:t>‘In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6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1340-EB0C-43F4-82F8-3A55E83D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a fortune?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9AA9-4759-411B-8203-AA4685AF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always got the same fortune it would be pretty boring right. </a:t>
            </a:r>
          </a:p>
        </p:txBody>
      </p:sp>
    </p:spTree>
    <p:extLst>
      <p:ext uri="{BB962C8B-B14F-4D97-AF65-F5344CB8AC3E}">
        <p14:creationId xmlns:p14="http://schemas.microsoft.com/office/powerpoint/2010/main" val="212982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E0CC-5C4A-4057-9BF4-532E2E1D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let’s make choosing a fortune random. </a:t>
            </a:r>
            <a:br>
              <a:rPr lang="en-US" dirty="0"/>
            </a:br>
            <a:r>
              <a:rPr lang="en-US" dirty="0"/>
              <a:t>But first, let’s talk a bit about what’s going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BC07-8380-4FB5-86BC-29F37148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Constructor:</a:t>
            </a:r>
          </a:p>
          <a:p>
            <a:pPr marL="0" indent="0">
              <a:buNone/>
            </a:pPr>
            <a:r>
              <a:rPr lang="en-US" dirty="0"/>
              <a:t>constructor (props: {}, state: {}) {</a:t>
            </a:r>
          </a:p>
          <a:p>
            <a:pPr marL="0" indent="0">
              <a:buNone/>
            </a:pPr>
            <a:r>
              <a:rPr lang="en-US" dirty="0"/>
              <a:t>super(props);</a:t>
            </a:r>
          </a:p>
          <a:p>
            <a:pPr marL="0" indent="0">
              <a:buNone/>
            </a:pPr>
            <a:r>
              <a:rPr lang="en-US" dirty="0" err="1"/>
              <a:t>this.GetFortune</a:t>
            </a:r>
            <a:r>
              <a:rPr lang="en-US" dirty="0"/>
              <a:t> = </a:t>
            </a:r>
            <a:r>
              <a:rPr lang="en-US" dirty="0" err="1"/>
              <a:t>this.GetFortune.bind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GetFortune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/*let fortunes: </a:t>
            </a:r>
            <a:r>
              <a:rPr lang="en-US" dirty="0" err="1"/>
              <a:t>Common.Fortune</a:t>
            </a:r>
            <a:r>
              <a:rPr lang="en-US" dirty="0"/>
              <a:t>[] = [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Common.FortuneType.Good</a:t>
            </a:r>
            <a:r>
              <a:rPr lang="en-US" dirty="0"/>
              <a:t>, fortune: 'Everything will happen the way you want it to'},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Common.FortuneType.Bad</a:t>
            </a:r>
            <a:r>
              <a:rPr lang="en-US" dirty="0"/>
              <a:t>, fortune: 'Your nemesis will get everything they want'},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fortuneType</a:t>
            </a:r>
            <a:r>
              <a:rPr lang="en-US" dirty="0"/>
              <a:t>: </a:t>
            </a:r>
            <a:r>
              <a:rPr lang="en-US" dirty="0" err="1"/>
              <a:t>Common.FortuneType.Neutral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fortune: 'It won’t be super memorable' +</a:t>
            </a:r>
          </a:p>
          <a:p>
            <a:pPr marL="0" indent="0">
              <a:buNone/>
            </a:pPr>
            <a:r>
              <a:rPr lang="en-US" dirty="0"/>
              <a:t>'In a good or bad way’}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04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9C28-6516-433C-B3C5-38E9835C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randomly chose a number based on the number of fortunes you created: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36AB-B48C-459A-B646-A6E6150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into your “</a:t>
            </a:r>
            <a:r>
              <a:rPr lang="en-US" dirty="0" err="1"/>
              <a:t>GetFortunes</a:t>
            </a:r>
            <a:r>
              <a:rPr lang="en-US" dirty="0"/>
              <a:t>” Function</a:t>
            </a:r>
          </a:p>
          <a:p>
            <a:pPr marL="0" indent="0">
              <a:buNone/>
            </a:pPr>
            <a:r>
              <a:rPr lang="en-US" dirty="0"/>
              <a:t>	return fortunes[(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fortunes.length</a:t>
            </a:r>
            <a:r>
              <a:rPr lang="en-US" dirty="0"/>
              <a:t> - 1))];</a:t>
            </a:r>
          </a:p>
          <a:p>
            <a:r>
              <a:rPr lang="en-US" dirty="0"/>
              <a:t>What do you think </a:t>
            </a:r>
            <a:r>
              <a:rPr lang="en-US" dirty="0" err="1"/>
              <a:t>fortunes.length</a:t>
            </a:r>
            <a:r>
              <a:rPr lang="en-US" dirty="0"/>
              <a:t> does?</a:t>
            </a:r>
          </a:p>
          <a:p>
            <a:r>
              <a:rPr lang="en-US" dirty="0"/>
              <a:t>Why “-1”</a:t>
            </a:r>
          </a:p>
        </p:txBody>
      </p:sp>
    </p:spTree>
    <p:extLst>
      <p:ext uri="{BB962C8B-B14F-4D97-AF65-F5344CB8AC3E}">
        <p14:creationId xmlns:p14="http://schemas.microsoft.com/office/powerpoint/2010/main" val="401134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3BCE-9407-4739-920E-30CFAB08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Hooray! We can get a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7B5B-9083-43AE-99BA-BD3A258A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to the top of your render in your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let fortune = </a:t>
            </a:r>
            <a:r>
              <a:rPr lang="en-US" dirty="0" err="1"/>
              <a:t>this.GetFortune</a:t>
            </a:r>
            <a:r>
              <a:rPr lang="en-US" dirty="0"/>
              <a:t>();</a:t>
            </a:r>
          </a:p>
          <a:p>
            <a:r>
              <a:rPr lang="en-US" dirty="0"/>
              <a:t>Now, lets use our fortune to display instead- </a:t>
            </a:r>
            <a:r>
              <a:rPr lang="en-US" dirty="0" err="1"/>
              <a:t>fortune.tsx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&lt;big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1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B9A8-15CD-42A8-AA86-F6FAD5A6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our fortune!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7F98-9279-433D-BF08-A7EC9DCD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FA2-E04B-4079-8C81-1BEF1CFB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whats that style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22B6-0339-455B-9BDC-B7F1F4BC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&lt;big </a:t>
            </a:r>
            <a:r>
              <a:rPr lang="en-US" b="1" dirty="0">
                <a:highlight>
                  <a:srgbClr val="FFFF00"/>
                </a:highlight>
              </a:rPr>
              <a:t>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}&lt;/big&gt;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how we talked about CSS? </a:t>
            </a:r>
          </a:p>
          <a:p>
            <a:pPr marL="0" indent="0">
              <a:buNone/>
            </a:pPr>
            <a:r>
              <a:rPr lang="en-US" dirty="0"/>
              <a:t>We can make an </a:t>
            </a:r>
            <a:r>
              <a:rPr lang="en-US" i="1" dirty="0"/>
              <a:t>interface </a:t>
            </a:r>
            <a:r>
              <a:rPr lang="en-US" dirty="0"/>
              <a:t>about the style we want: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interface Style {</a:t>
            </a:r>
          </a:p>
          <a:p>
            <a:pPr marL="0" indent="0">
              <a:buNone/>
            </a:pPr>
            <a:r>
              <a:rPr lang="en-US" dirty="0"/>
              <a:t>	color: string;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fontWeight</a:t>
            </a:r>
            <a:r>
              <a:rPr lang="en-US" dirty="0"/>
              <a:t>: 'bold';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4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1FD0-460F-4705-892E-F02FFFBA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“Switch” – how we choose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FCD2-AE02-4967-B5FB-1C12D366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/*switch (</a:t>
            </a:r>
            <a:r>
              <a:rPr lang="en-US" dirty="0" err="1"/>
              <a:t>fortune.fortuneType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Common.FortuneType.Good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'blue';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Common.FortuneType.Bad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'red';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Common.FortuneType.Neutral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 err="1"/>
              <a:t>style.color</a:t>
            </a:r>
            <a:r>
              <a:rPr lang="en-US" dirty="0"/>
              <a:t> = 'purple';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default: {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6148-0197-4D2A-B947-D8CEFF4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BF1A-4A69-4D66-A3AF-4330E42F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world is your oyster! </a:t>
            </a:r>
          </a:p>
          <a:p>
            <a:pPr marL="0" indent="0">
              <a:buNone/>
            </a:pPr>
            <a:r>
              <a:rPr lang="en-US" dirty="0"/>
              <a:t>You can add images to show base on the fortune type- set 3 different images for good/bad/neutral: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badImage</a:t>
            </a:r>
            <a:r>
              <a:rPr lang="en-US" dirty="0"/>
              <a:t> = require('../images/unhappy.png');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goodImage</a:t>
            </a:r>
            <a:r>
              <a:rPr lang="en-US" dirty="0"/>
              <a:t> = require('../images/happiness.png');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neutralImage</a:t>
            </a:r>
            <a:r>
              <a:rPr lang="en-US" dirty="0"/>
              <a:t> = require('../images/neutral.jpg');}</a:t>
            </a:r>
          </a:p>
          <a:p>
            <a:pPr marL="0" indent="0">
              <a:buNone/>
            </a:pPr>
            <a:r>
              <a:rPr lang="en-US" dirty="0"/>
              <a:t>Then add an image variable and set it in your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07700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8816-9BF2-4AB7-95B9-2A4DD68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the fortune type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B13E-025E-4392-9551-4FE1C55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apply the image, just add it to your render HTML:</a:t>
            </a:r>
          </a:p>
          <a:p>
            <a:pPr marL="457200" lvl="1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&lt;div style={style} </a:t>
            </a:r>
            <a:r>
              <a:rPr lang="en-US" dirty="0" err="1"/>
              <a:t>className</a:t>
            </a:r>
            <a:r>
              <a:rPr lang="en-US" dirty="0"/>
              <a:t>="Fortune-text"&gt; Your fortune is {</a:t>
            </a:r>
            <a:r>
              <a:rPr lang="en-US" dirty="0" err="1"/>
              <a:t>fortune.fortune</a:t>
            </a:r>
            <a:r>
              <a:rPr lang="en-US" dirty="0"/>
              <a:t>}&lt;/div&gt;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={image} /&gt;</a:t>
            </a:r>
          </a:p>
          <a:p>
            <a:pPr marL="457200" lvl="1" indent="0">
              <a:buNone/>
            </a:pPr>
            <a:r>
              <a:rPr lang="en-US" dirty="0"/>
              <a:t>&lt;/div&gt;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36AB-B84A-4BBB-9B91-D93012B4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of you have built a webpage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C18C-1975-48CB-A9C5-5EB08D8D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98AB-FBDA-43F6-8514-B2C3316A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26DD-C184-4018-8933-F2ADCE42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The world is yours to edit! </a:t>
            </a:r>
          </a:p>
          <a:p>
            <a:pPr marL="0" indent="0">
              <a:buNone/>
            </a:pPr>
            <a:r>
              <a:rPr lang="en-US" dirty="0"/>
              <a:t>Feel free to add more components to the fortune!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i="1" dirty="0"/>
              <a:t>Consider adding more colors/styles to the CSS for the fortune</a:t>
            </a:r>
          </a:p>
          <a:p>
            <a:pPr marL="0" indent="0">
              <a:buNone/>
            </a:pPr>
            <a:r>
              <a:rPr lang="en-US" b="1" i="1" dirty="0"/>
              <a:t> Consider adding a new route/new component and link to it from your image you create</a:t>
            </a:r>
          </a:p>
          <a:p>
            <a:pPr marL="0" indent="0">
              <a:buNone/>
            </a:pPr>
            <a:r>
              <a:rPr lang="en-US" b="1" i="1" dirty="0"/>
              <a:t>Consider adding a link back to the home page or a way to generate a new fortune</a:t>
            </a:r>
          </a:p>
        </p:txBody>
      </p:sp>
    </p:spTree>
    <p:extLst>
      <p:ext uri="{BB962C8B-B14F-4D97-AF65-F5344CB8AC3E}">
        <p14:creationId xmlns:p14="http://schemas.microsoft.com/office/powerpoint/2010/main" val="195254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6EEF-F4C2-4519-9B48-27FBF724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 Hyper Text Media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2946-C090-4BED-B4B6-F69B13D0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tell a web site what to render (or draw) for you.</a:t>
            </a:r>
          </a:p>
          <a:p>
            <a:pPr lvl="1"/>
            <a:r>
              <a:rPr lang="en-US" dirty="0"/>
              <a:t>Opening tags &lt;div&gt; (divider)</a:t>
            </a:r>
          </a:p>
          <a:p>
            <a:pPr lvl="1"/>
            <a:r>
              <a:rPr lang="en-US" dirty="0"/>
              <a:t>Closing tags &lt;/div&gt;</a:t>
            </a:r>
          </a:p>
          <a:p>
            <a:pPr lvl="1"/>
            <a:r>
              <a:rPr lang="en-US" dirty="0"/>
              <a:t>Same line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=“image.jpg” /&gt; </a:t>
            </a:r>
          </a:p>
        </p:txBody>
      </p:sp>
    </p:spTree>
    <p:extLst>
      <p:ext uri="{BB962C8B-B14F-4D97-AF65-F5344CB8AC3E}">
        <p14:creationId xmlns:p14="http://schemas.microsoft.com/office/powerpoint/2010/main" val="27799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A156-0B94-4DDF-8773-F19A1ED2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783A-DF88-491A-9463-317ACCEB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way to apply styles like background colors to your text/web page</a:t>
            </a:r>
          </a:p>
          <a:p>
            <a:r>
              <a:rPr lang="en-US" dirty="0"/>
              <a:t>There are “classes” that you categorize your HTML</a:t>
            </a:r>
          </a:p>
          <a:p>
            <a:r>
              <a:rPr lang="en-US" dirty="0"/>
              <a:t>Changes font color: color: white</a:t>
            </a:r>
          </a:p>
          <a:p>
            <a:r>
              <a:rPr lang="en-US" dirty="0"/>
              <a:t>Changes background color: background-color: #222;</a:t>
            </a:r>
          </a:p>
          <a:p>
            <a:r>
              <a:rPr lang="en-US" dirty="0"/>
              <a:t>Sets height/width of objects: </a:t>
            </a:r>
          </a:p>
          <a:p>
            <a:pPr marL="914400" lvl="2" indent="0">
              <a:buNone/>
            </a:pPr>
            <a:r>
              <a:rPr lang="en-US" dirty="0"/>
              <a:t>height: auto; </a:t>
            </a:r>
          </a:p>
          <a:p>
            <a:pPr marL="914400" lvl="2" indent="0">
              <a:buNone/>
            </a:pPr>
            <a:r>
              <a:rPr lang="en-US" dirty="0"/>
              <a:t>width: auto; </a:t>
            </a:r>
          </a:p>
          <a:p>
            <a:pPr marL="914400" lvl="2" indent="0">
              <a:buNone/>
            </a:pPr>
            <a:r>
              <a:rPr lang="en-US" dirty="0"/>
              <a:t>max-width: 300px; </a:t>
            </a:r>
          </a:p>
          <a:p>
            <a:pPr marL="914400" lvl="2" indent="0">
              <a:buNone/>
            </a:pPr>
            <a:r>
              <a:rPr lang="en-US" dirty="0"/>
              <a:t>max-height: 300px;</a:t>
            </a:r>
          </a:p>
          <a:p>
            <a:r>
              <a:rPr lang="en-US" dirty="0"/>
              <a:t>Can also set animations! </a:t>
            </a:r>
            <a:r>
              <a:rPr lang="en-US" b="1" dirty="0"/>
              <a:t>(advanced): </a:t>
            </a:r>
            <a:r>
              <a:rPr lang="en-US" dirty="0"/>
              <a:t>animation: image-spin infinite 20s linear;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9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0703-4036-4363-8D41-6775BAB9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6E1-4ECF-4A52-8E6B-B4B52B44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piece of a page in your project can be classified as a “component”- in REACT, components work together to make pages.</a:t>
            </a:r>
          </a:p>
          <a:p>
            <a:r>
              <a:rPr lang="en-US" dirty="0"/>
              <a:t>We will be making THREE components together:</a:t>
            </a:r>
          </a:p>
          <a:p>
            <a:pPr lvl="1"/>
            <a:r>
              <a:rPr lang="en-US" dirty="0"/>
              <a:t>An “App” component </a:t>
            </a:r>
          </a:p>
          <a:p>
            <a:pPr lvl="1"/>
            <a:r>
              <a:rPr lang="en-US" dirty="0"/>
              <a:t>A “Magic-</a:t>
            </a:r>
            <a:r>
              <a:rPr lang="en-US" dirty="0" err="1"/>
              <a:t>Eightball</a:t>
            </a:r>
            <a:r>
              <a:rPr lang="en-US" dirty="0"/>
              <a:t> component</a:t>
            </a:r>
          </a:p>
          <a:p>
            <a:pPr lvl="1"/>
            <a:r>
              <a:rPr lang="en-US" dirty="0"/>
              <a:t>A “Fortune” component</a:t>
            </a:r>
          </a:p>
        </p:txBody>
      </p:sp>
    </p:spTree>
    <p:extLst>
      <p:ext uri="{BB962C8B-B14F-4D97-AF65-F5344CB8AC3E}">
        <p14:creationId xmlns:p14="http://schemas.microsoft.com/office/powerpoint/2010/main" val="397337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DE06-F45A-47BB-B0A4-A0461C25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B339-3EAD-48CE-9660-7AE11C8B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learn how to code for the web, how many of you have pressed “f12” on a webpage before?</a:t>
            </a:r>
          </a:p>
          <a:p>
            <a:r>
              <a:rPr lang="en-US" dirty="0"/>
              <a:t>What happened?</a:t>
            </a:r>
          </a:p>
          <a:p>
            <a:r>
              <a:rPr lang="en-US" dirty="0"/>
              <a:t>Let’s try it out!</a:t>
            </a:r>
          </a:p>
          <a:p>
            <a:r>
              <a:rPr lang="en-US" dirty="0"/>
              <a:t>Open up Microsoft Edge and go to </a:t>
            </a:r>
            <a:r>
              <a:rPr lang="en-US" dirty="0">
                <a:hlinkClick r:id="rId3"/>
              </a:rPr>
              <a:t>www.bing.com</a:t>
            </a:r>
            <a:endParaRPr lang="en-US" dirty="0"/>
          </a:p>
          <a:p>
            <a:pPr lvl="1"/>
            <a:r>
              <a:rPr lang="en-US" dirty="0"/>
              <a:t>Press F12- what do you see? </a:t>
            </a:r>
          </a:p>
        </p:txBody>
      </p:sp>
    </p:spTree>
    <p:extLst>
      <p:ext uri="{BB962C8B-B14F-4D97-AF65-F5344CB8AC3E}">
        <p14:creationId xmlns:p14="http://schemas.microsoft.com/office/powerpoint/2010/main" val="11167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6AB1-6A3D-45CE-9E4B-38D36718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our project!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9DCC-0D65-4B0E-B5E9-DE97A795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</a:t>
            </a:r>
            <a:r>
              <a:rPr lang="en-US" dirty="0" err="1"/>
              <a:t>cmd</a:t>
            </a:r>
            <a:r>
              <a:rPr lang="en-US" dirty="0"/>
              <a:t> prompt</a:t>
            </a:r>
          </a:p>
          <a:p>
            <a:pPr lvl="1"/>
            <a:r>
              <a:rPr lang="en-US" dirty="0"/>
              <a:t>Go to the start menu and type “</a:t>
            </a:r>
            <a:r>
              <a:rPr lang="en-US" dirty="0" err="1"/>
              <a:t>cmd</a:t>
            </a:r>
            <a:r>
              <a:rPr lang="en-US" dirty="0"/>
              <a:t>” and hit enter</a:t>
            </a:r>
          </a:p>
          <a:p>
            <a:r>
              <a:rPr lang="en-US" dirty="0"/>
              <a:t>From there, navigate to C</a:t>
            </a:r>
            <a:r>
              <a:rPr lang="en-US"/>
              <a:t>:\MagicEightBall\magic-eight-ball</a:t>
            </a:r>
            <a:endParaRPr lang="en-US" dirty="0"/>
          </a:p>
          <a:p>
            <a:r>
              <a:rPr lang="en-US" dirty="0"/>
              <a:t>Type in “code .”</a:t>
            </a:r>
          </a:p>
          <a:p>
            <a:pPr lvl="1"/>
            <a:r>
              <a:rPr lang="en-US" dirty="0"/>
              <a:t>This is the code behind our project</a:t>
            </a:r>
          </a:p>
          <a:p>
            <a:r>
              <a:rPr lang="en-US" dirty="0"/>
              <a:t>Type in “</a:t>
            </a:r>
            <a:r>
              <a:rPr lang="en-US" dirty="0" err="1"/>
              <a:t>npm</a:t>
            </a:r>
            <a:r>
              <a:rPr lang="en-US" dirty="0"/>
              <a:t> run start”</a:t>
            </a:r>
          </a:p>
          <a:p>
            <a:pPr lvl="1"/>
            <a:r>
              <a:rPr lang="en-US" dirty="0"/>
              <a:t>You should see a project up and running in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233741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B131-981B-446A-88B4-4AA4DE78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content!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8A2C-D487-4249-8FE1-DE06D614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our futures are pretty empty, let’s start by putting in a magic eight ball there to read our future!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</a:t>
            </a:r>
            <a:r>
              <a:rPr lang="en-US" dirty="0" err="1"/>
              <a:t>MagicEightBall.tsx</a:t>
            </a:r>
            <a:r>
              <a:rPr lang="en-US" dirty="0"/>
              <a:t> type, uncomment out: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magicEightBall</a:t>
            </a:r>
            <a:r>
              <a:rPr lang="en-US" dirty="0"/>
              <a:t> = require('../images/Magic_eight_ball.png’);</a:t>
            </a:r>
          </a:p>
          <a:p>
            <a:pPr marL="0" indent="0">
              <a:buNone/>
            </a:pPr>
            <a:r>
              <a:rPr lang="en-US" i="1" dirty="0"/>
              <a:t>Bonus! What do you think this does?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37762</TotalTime>
  <Words>1626</Words>
  <Application>Microsoft Office PowerPoint</Application>
  <PresentationFormat>Widescreen</PresentationFormat>
  <Paragraphs>233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REACT: Basic Concepts</vt:lpstr>
      <vt:lpstr>So… what are we gonna do for the next hour?</vt:lpstr>
      <vt:lpstr>How many of you have built a webpage before?</vt:lpstr>
      <vt:lpstr>HTML:  Hyper Text Media Language</vt:lpstr>
      <vt:lpstr>CSS: Cascading Style Sheets</vt:lpstr>
      <vt:lpstr>Components</vt:lpstr>
      <vt:lpstr>Let’s get started!</vt:lpstr>
      <vt:lpstr>Let’s open our project! </vt:lpstr>
      <vt:lpstr>Let’s add some content!</vt:lpstr>
      <vt:lpstr>Let’s really add our content!</vt:lpstr>
      <vt:lpstr>How do we get our fortune? </vt:lpstr>
      <vt:lpstr>Now let’s make it so we can “Route” to our fortune!</vt:lpstr>
      <vt:lpstr>HOLD UP, what’s a route</vt:lpstr>
      <vt:lpstr>Routes</vt:lpstr>
      <vt:lpstr>Now let’s make it so we can “Route” to our fortune!</vt:lpstr>
      <vt:lpstr>Let’s give us a fortune!</vt:lpstr>
      <vt:lpstr>Try it out! </vt:lpstr>
      <vt:lpstr>Okay, NOW let’s generate some fortunes</vt:lpstr>
      <vt:lpstr>What was that?</vt:lpstr>
      <vt:lpstr>Okay, NOW let’s generate some fortunes</vt:lpstr>
      <vt:lpstr>So how do we get a fortune?</vt:lpstr>
      <vt:lpstr>Now let’s make choosing a fortune random.  But first, let’s talk a bit about what’s going on</vt:lpstr>
      <vt:lpstr>Time to randomly chose a number based on the number of fortunes you created:</vt:lpstr>
      <vt:lpstr>Hooray! We can get a fortune!</vt:lpstr>
      <vt:lpstr>Style our fortune!</vt:lpstr>
      <vt:lpstr>Wait… whats that style element </vt:lpstr>
      <vt:lpstr>“Switch” – how we choose in computer science</vt:lpstr>
      <vt:lpstr>What to do with the fortune type?</vt:lpstr>
      <vt:lpstr>What to do with the fortune type cont…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REACT: Basic Concepts</dc:title>
  <dc:creator>Sarah D'Onofrio</dc:creator>
  <cp:lastModifiedBy>Sarah D'Onofrio</cp:lastModifiedBy>
  <cp:revision>11</cp:revision>
  <dcterms:created xsi:type="dcterms:W3CDTF">2018-01-15T23:11:51Z</dcterms:created>
  <dcterms:modified xsi:type="dcterms:W3CDTF">2018-02-12T02:01:14Z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sadono@ntdev.microsoft.com</vt:lpwstr>
  </property>
  <property fmtid="{D5CDD505-2E9C-101B-9397-08002B2CF9AE}" pid="5" name="MSIP_Label_f42aa342-8706-4288-bd11-ebb85995028c_SetDate">
    <vt:lpwstr>2018-01-19T18:57:41.0928344Z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