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64" autoAdjust="0"/>
  </p:normalViewPr>
  <p:slideViewPr>
    <p:cSldViewPr snapToGrid="0" snapToObjects="1">
      <p:cViewPr varScale="1">
        <p:scale>
          <a:sx n="74" d="100"/>
          <a:sy n="74" d="100"/>
        </p:scale>
        <p:origin x="-11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4FD59-9938-8342-B38C-97A226528B0E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3EE38-177F-7542-88D7-2DE3BD3C2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EE38-177F-7542-88D7-2DE3BD3C26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EE38-177F-7542-88D7-2DE3BD3C2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EE38-177F-7542-88D7-2DE3BD3C2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EE38-177F-7542-88D7-2DE3BD3C2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EE38-177F-7542-88D7-2DE3BD3C2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EE38-177F-7542-88D7-2DE3BD3C26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December 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December 3,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267" y="3505200"/>
            <a:ext cx="6400800" cy="57655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By Sarah Xu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482" y="2073273"/>
            <a:ext cx="7593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  <a:cs typeface="Andale Mono"/>
              </a:rPr>
              <a:t>External Validity of Experimental Social Preferences Games</a:t>
            </a:r>
            <a:endParaRPr lang="en-US" sz="4000" dirty="0">
              <a:solidFill>
                <a:schemeClr val="tx2"/>
              </a:solidFill>
              <a:latin typeface="+mj-lt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9052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the growing literature -- are experimental games a useful tool to examine social preferences?</a:t>
            </a:r>
          </a:p>
          <a:p>
            <a:r>
              <a:rPr lang="en-US" dirty="0"/>
              <a:t>Experimental games are costly</a:t>
            </a:r>
          </a:p>
          <a:p>
            <a:pPr lvl="2"/>
            <a:r>
              <a:rPr lang="en-US" dirty="0"/>
              <a:t>Payments</a:t>
            </a:r>
          </a:p>
          <a:p>
            <a:pPr lvl="2"/>
            <a:r>
              <a:rPr lang="en-US" dirty="0" smtClean="0"/>
              <a:t>Time</a:t>
            </a:r>
          </a:p>
          <a:p>
            <a:r>
              <a:rPr lang="en-US" dirty="0" smtClean="0"/>
              <a:t>Spark interest into future studies into the external validity of other behavioral economics topics where lab experiments are commonly used</a:t>
            </a:r>
          </a:p>
        </p:txBody>
      </p:sp>
    </p:spTree>
    <p:extLst>
      <p:ext uri="{BB962C8B-B14F-4D97-AF65-F5344CB8AC3E}">
        <p14:creationId xmlns:p14="http://schemas.microsoft.com/office/powerpoint/2010/main" val="147504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Literature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Analysis</a:t>
            </a:r>
            <a:endParaRPr lang="en-US" dirty="0"/>
          </a:p>
          <a:p>
            <a:r>
              <a:rPr lang="en-US" dirty="0" smtClean="0"/>
              <a:t>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5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preferences: outcomes or beliefs of others affect an agents’ utility in any way</a:t>
            </a:r>
          </a:p>
          <a:p>
            <a:pPr lvl="2"/>
            <a:r>
              <a:rPr lang="en-US" dirty="0" smtClean="0"/>
              <a:t>Altruism, social welfare, inequality aversion, reciprocity</a:t>
            </a:r>
          </a:p>
          <a:p>
            <a:r>
              <a:rPr lang="en-US" dirty="0" smtClean="0"/>
              <a:t>Experiments in a laboratory setting</a:t>
            </a:r>
          </a:p>
          <a:p>
            <a:pPr lvl="2"/>
            <a:r>
              <a:rPr lang="en-US" dirty="0" smtClean="0"/>
              <a:t>Dictator game, ultimatum game,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Fehr and Schmidt (1999); Berg et al (1995); Hermann, </a:t>
            </a:r>
            <a:r>
              <a:rPr lang="en-US" dirty="0" err="1" smtClean="0"/>
              <a:t>Thoni</a:t>
            </a:r>
            <a:r>
              <a:rPr lang="en-US" dirty="0" smtClean="0"/>
              <a:t>, </a:t>
            </a:r>
            <a:r>
              <a:rPr lang="en-US" dirty="0" err="1" smtClean="0"/>
              <a:t>Gachter</a:t>
            </a:r>
            <a:r>
              <a:rPr lang="en-US" dirty="0" smtClean="0"/>
              <a:t> (2008)</a:t>
            </a:r>
          </a:p>
          <a:p>
            <a:r>
              <a:rPr lang="en-US" dirty="0" smtClean="0"/>
              <a:t>Important question: can these results be generalized to real world situations</a:t>
            </a:r>
            <a:r>
              <a:rPr lang="en-US" smtClean="0"/>
              <a:t>? </a:t>
            </a:r>
          </a:p>
          <a:p>
            <a:pPr lvl="2"/>
            <a:r>
              <a:rPr lang="en-US" smtClean="0"/>
              <a:t>Scrutiny</a:t>
            </a:r>
            <a:r>
              <a:rPr lang="en-US" dirty="0" smtClean="0"/>
              <a:t>/anonymity: Benz and Meier (2006)</a:t>
            </a:r>
          </a:p>
          <a:p>
            <a:pPr lvl="2"/>
            <a:r>
              <a:rPr lang="en-US" dirty="0" smtClean="0"/>
              <a:t>Context: Ross and Ward (1996)</a:t>
            </a:r>
          </a:p>
          <a:p>
            <a:pPr lvl="2"/>
            <a:r>
              <a:rPr lang="en-US" dirty="0" smtClean="0"/>
              <a:t>Stakes: Carpenter, </a:t>
            </a:r>
            <a:r>
              <a:rPr lang="en-US" dirty="0" err="1" smtClean="0"/>
              <a:t>Verhoogen</a:t>
            </a:r>
            <a:r>
              <a:rPr lang="en-US" dirty="0" smtClean="0"/>
              <a:t>, and Burks (2005)</a:t>
            </a:r>
          </a:p>
        </p:txBody>
      </p:sp>
    </p:spTree>
    <p:extLst>
      <p:ext uri="{BB962C8B-B14F-4D97-AF65-F5344CB8AC3E}">
        <p14:creationId xmlns:p14="http://schemas.microsoft.com/office/powerpoint/2010/main" val="153237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Baran</a:t>
            </a:r>
            <a:r>
              <a:rPr lang="en-US" dirty="0" smtClean="0"/>
              <a:t> et al (2010): MBA alumni donations to their university vs. reciprocity behavior in trust game</a:t>
            </a:r>
          </a:p>
          <a:p>
            <a:r>
              <a:rPr lang="en-US" dirty="0" err="1" smtClean="0"/>
              <a:t>Franzen</a:t>
            </a:r>
            <a:r>
              <a:rPr lang="en-US" dirty="0" smtClean="0"/>
              <a:t> and </a:t>
            </a:r>
            <a:r>
              <a:rPr lang="en-US" dirty="0" err="1" smtClean="0"/>
              <a:t>Pointner</a:t>
            </a:r>
            <a:r>
              <a:rPr lang="en-US" dirty="0" smtClean="0"/>
              <a:t> (2013): standard dictator games vs. misdirected mail containing money</a:t>
            </a:r>
          </a:p>
          <a:p>
            <a:pPr lvl="2"/>
            <a:r>
              <a:rPr lang="en-US" dirty="0" smtClean="0"/>
              <a:t>In-lab behavior related to field behavior</a:t>
            </a:r>
          </a:p>
          <a:p>
            <a:r>
              <a:rPr lang="en-US" dirty="0" smtClean="0"/>
              <a:t>Hill and </a:t>
            </a:r>
            <a:r>
              <a:rPr lang="en-US" dirty="0" err="1" smtClean="0"/>
              <a:t>Gurven</a:t>
            </a:r>
            <a:r>
              <a:rPr lang="en-US" dirty="0" smtClean="0"/>
              <a:t> (2000): ultimatum games vs. food production and sharing patterns</a:t>
            </a:r>
          </a:p>
          <a:p>
            <a:r>
              <a:rPr lang="en-US" dirty="0" err="1" smtClean="0"/>
              <a:t>Goeschl</a:t>
            </a:r>
            <a:r>
              <a:rPr lang="en-US" dirty="0" smtClean="0"/>
              <a:t> et al (2015): public goods game vs. contributions to directly reduce CO2 emissions</a:t>
            </a:r>
          </a:p>
          <a:p>
            <a:pPr lvl="2"/>
            <a:r>
              <a:rPr lang="en-US" dirty="0" smtClean="0"/>
              <a:t>No significant relationship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3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Galizzi</a:t>
            </a:r>
            <a:r>
              <a:rPr lang="en-US" dirty="0" smtClean="0"/>
              <a:t> and Navarro-Martinez (2017): crucial to conduct more systematic research</a:t>
            </a:r>
          </a:p>
          <a:p>
            <a:pPr lvl="2"/>
            <a:r>
              <a:rPr lang="en-US" dirty="0" smtClean="0"/>
              <a:t>Self-reported social behaviors performed in the past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ecisions in seven experimental social preference games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ehaviors in five naturalistic field situations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9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Wesleyan University seniors and recent alumni</a:t>
            </a:r>
          </a:p>
          <a:p>
            <a:r>
              <a:rPr lang="en-US" dirty="0" smtClean="0"/>
              <a:t>Subjects complete two sets of tasks:</a:t>
            </a:r>
          </a:p>
          <a:p>
            <a:pPr lvl="2"/>
            <a:r>
              <a:rPr lang="en-US" sz="2000" dirty="0"/>
              <a:t>Self-reported survey </a:t>
            </a:r>
            <a:r>
              <a:rPr lang="en-US" sz="2000" dirty="0" smtClean="0"/>
              <a:t>questions</a:t>
            </a:r>
          </a:p>
          <a:p>
            <a:pPr lvl="2"/>
            <a:r>
              <a:rPr lang="en-US" sz="2000" dirty="0" smtClean="0"/>
              <a:t>Various experimental games (dictator, ultimatum, trust, public goods games)</a:t>
            </a:r>
          </a:p>
          <a:p>
            <a:r>
              <a:rPr lang="en-US" dirty="0" smtClean="0"/>
              <a:t>Donations data</a:t>
            </a:r>
          </a:p>
          <a:p>
            <a:pPr lvl="2"/>
            <a:r>
              <a:rPr lang="en-US" dirty="0" smtClean="0"/>
              <a:t>Donating: altruism, reciprocity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onating to Financial Aid: inequality aversion</a:t>
            </a:r>
          </a:p>
          <a:p>
            <a:pPr lvl="2"/>
            <a:r>
              <a:rPr lang="en-US" dirty="0" smtClean="0"/>
              <a:t>Far-removed</a:t>
            </a:r>
          </a:p>
        </p:txBody>
      </p:sp>
    </p:spTree>
    <p:extLst>
      <p:ext uri="{BB962C8B-B14F-4D97-AF65-F5344CB8AC3E}">
        <p14:creationId xmlns:p14="http://schemas.microsoft.com/office/powerpoint/2010/main" val="189054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635000"/>
            <a:ext cx="7502982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2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ct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545" y="478631"/>
            <a:ext cx="5511800" cy="1995157"/>
          </a:xfrm>
          <a:prstGeom prst="rect">
            <a:avLst/>
          </a:prstGeom>
        </p:spPr>
      </p:pic>
      <p:pic>
        <p:nvPicPr>
          <p:cNvPr id="6" name="Picture 5" descr="ultimatum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55" y="1828800"/>
            <a:ext cx="6403245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7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Donations = ß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smtClean="0"/>
              <a:t>ß</a:t>
            </a:r>
            <a:r>
              <a:rPr lang="en-US" baseline="-25000" dirty="0" smtClean="0"/>
              <a:t>1</a:t>
            </a:r>
            <a:r>
              <a:rPr lang="en-US" dirty="0" smtClean="0"/>
              <a:t>DG </a:t>
            </a:r>
            <a:r>
              <a:rPr lang="en-US" dirty="0" smtClean="0"/>
              <a:t>+ </a:t>
            </a:r>
            <a:r>
              <a:rPr lang="en-US" dirty="0" smtClean="0"/>
              <a:t>ß</a:t>
            </a:r>
            <a:r>
              <a:rPr lang="en-US" baseline="-25000" dirty="0"/>
              <a:t>2</a:t>
            </a:r>
            <a:r>
              <a:rPr lang="en-US" dirty="0" smtClean="0"/>
              <a:t>UG1 </a:t>
            </a:r>
            <a:r>
              <a:rPr lang="en-US" dirty="0" smtClean="0"/>
              <a:t>+ </a:t>
            </a:r>
            <a:r>
              <a:rPr lang="en-US" dirty="0" smtClean="0"/>
              <a:t>ß</a:t>
            </a:r>
            <a:r>
              <a:rPr lang="en-US" baseline="-25000" dirty="0"/>
              <a:t>3</a:t>
            </a:r>
            <a:r>
              <a:rPr lang="en-US" dirty="0" smtClean="0"/>
              <a:t>UG2 </a:t>
            </a:r>
            <a:r>
              <a:rPr lang="en-US" dirty="0" smtClean="0"/>
              <a:t>+ </a:t>
            </a:r>
            <a:r>
              <a:rPr lang="en-US" dirty="0" smtClean="0"/>
              <a:t>ß</a:t>
            </a:r>
            <a:r>
              <a:rPr lang="en-US" baseline="-25000" dirty="0" smtClean="0"/>
              <a:t>4</a:t>
            </a:r>
            <a:r>
              <a:rPr lang="en-US" dirty="0" smtClean="0"/>
              <a:t>TG1 </a:t>
            </a:r>
            <a:r>
              <a:rPr lang="en-US" dirty="0" smtClean="0"/>
              <a:t>+ </a:t>
            </a:r>
            <a:r>
              <a:rPr lang="en-US" dirty="0" smtClean="0"/>
              <a:t>ß</a:t>
            </a:r>
            <a:r>
              <a:rPr lang="en-US" baseline="-25000" dirty="0"/>
              <a:t>5</a:t>
            </a:r>
            <a:r>
              <a:rPr lang="en-US" dirty="0" smtClean="0"/>
              <a:t>TG2 </a:t>
            </a:r>
            <a:r>
              <a:rPr lang="en-US" dirty="0" smtClean="0"/>
              <a:t>+ </a:t>
            </a:r>
            <a:r>
              <a:rPr lang="en-US" dirty="0" smtClean="0"/>
              <a:t>ß</a:t>
            </a:r>
            <a:r>
              <a:rPr lang="en-US" baseline="-25000" dirty="0" smtClean="0"/>
              <a:t>6</a:t>
            </a:r>
            <a:r>
              <a:rPr lang="en-US" dirty="0" smtClean="0"/>
              <a:t>PGG</a:t>
            </a:r>
            <a:endParaRPr lang="en-US" dirty="0" smtClean="0"/>
          </a:p>
          <a:p>
            <a:pPr lvl="2"/>
            <a:r>
              <a:rPr lang="en-US" dirty="0" smtClean="0"/>
              <a:t>Pass rates and return ratio</a:t>
            </a:r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 smtClean="0"/>
              <a:t>Donations = ß</a:t>
            </a:r>
            <a:r>
              <a:rPr lang="en-US" baseline="-25000" dirty="0" smtClean="0"/>
              <a:t>0</a:t>
            </a:r>
            <a:r>
              <a:rPr lang="en-US" dirty="0" smtClean="0"/>
              <a:t> + ß</a:t>
            </a:r>
            <a:r>
              <a:rPr lang="en-US" baseline="-25000" dirty="0" smtClean="0"/>
              <a:t>1</a:t>
            </a:r>
            <a:r>
              <a:rPr lang="en-US" dirty="0" smtClean="0"/>
              <a:t>SRA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 experimental games or non-incentivized self-report questions better predict field measures?</a:t>
            </a:r>
          </a:p>
          <a:p>
            <a:pPr lvl="2"/>
            <a:r>
              <a:rPr lang="en-US" dirty="0" smtClean="0"/>
              <a:t>Prediction errors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3816</TotalTime>
  <Words>388</Words>
  <Application>Microsoft Macintosh PowerPoint</Application>
  <PresentationFormat>On-screen Show (4:3)</PresentationFormat>
  <Paragraphs>59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PowerPoint Presentation</vt:lpstr>
      <vt:lpstr>Roadmap</vt:lpstr>
      <vt:lpstr>Motivation</vt:lpstr>
      <vt:lpstr>Literature Review</vt:lpstr>
      <vt:lpstr>Literature Review</vt:lpstr>
      <vt:lpstr>Design</vt:lpstr>
      <vt:lpstr>PowerPoint Presentation</vt:lpstr>
      <vt:lpstr>PowerPoint Presentation</vt:lpstr>
      <vt:lpstr>Analysis</vt:lpstr>
      <vt:lpstr>So What?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</cp:lastModifiedBy>
  <cp:revision>30</cp:revision>
  <dcterms:created xsi:type="dcterms:W3CDTF">2017-11-28T18:41:29Z</dcterms:created>
  <dcterms:modified xsi:type="dcterms:W3CDTF">2017-12-04T02:01:08Z</dcterms:modified>
</cp:coreProperties>
</file>